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eer-los-resultados-de-la-tienda-sin-enganarte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er los resultados de la tienda sin engañarte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er los resultados de la tienda sin engañarte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er los resultados de la tienda sin engañarte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er los resultados de la tienda sin engañarte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Cuatro cifras que no significan lo mismo» (2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Cuatro cifras que no significan lo mismo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cuatro-cifra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recuadros encadenados: ventas, operaciones, ticket medio y margen bruto, cada uno con su fórmula y la pregunta que respon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s cuatro cifras se leen juntas. El ticket medio relaciona las dos primeras; el margen introduce el coste y evita confundir facturación con rent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Ha entrado más gente o el mismo cliente ha comprado más veces, pero cada operación es más pequeña; hay que revisar la mezcla antes de celebr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ventas suben porque las operaciones crecen más que la caída del ticket. Eso describe una mezcla distinta: más compras pequeñas o más visitas del mismo cliente. No dice nada del margen ni del coste. Celebrarlo sin mirar la mezcla puede llevar a reforzar la acción equivocada, por ejemplo una promoción que atrajo compras pequeñas y deterioró el mar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lación entre ventas, operaciones y ticket medio del apartado 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eer-los-resultados-de-la-tienda-sin-enganarte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El ticket medio es una división que esconde dos historias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El ticket medio es una división que esconde dos historias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ticket-mezcl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dos tiendas con el mismo ticket medio: una con muchas operaciones pequeñas y otra con pocas operaciones gran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Mismo ticket medio, dos realidades distintas. La media sola no distingue una tienda de particulares de una tienda de profesionales con ob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datos ficticios): descomponer el ticket medio de octu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Fija la fuente y el peri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ma el listado de operaciones del mes completo, neto de devoluciones y con la misma fecha de corte para ventas y para coste. Si la venta es de octubre y la devolución de noviembre, decide con administración cómo se imputa y déjalo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datos ficticios): descomponer el ticket medio de octu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Calcula el promed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entas 49.600 € entre 320 operaciones = 155 € de ticket medio. Comprueba la división antes de usarla: 320 por 155 son 49.60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datos ficticios): descomponer el ticket medio de octu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Separa la mezc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upuesto ficticio: 70 operaciones profesionales con un promedio de 480 € aportan 33.600 €; 250 operaciones de particular con un promedio de 64 € aportan 16.000 €. La suma da 49.600 € y las operaciones, 32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datos ficticios): descomponer el ticket medio de octu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Lee la depend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21,9 % de las operaciones aporta el 67,7 % de la venta. Una semana sin dos o tres profesionales puede hundir el mes aunque el mostrador esté lleno. Esa es la información que el promedio solo no da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datos ficticios): descomponer el ticket medio de octu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Decide qué mirar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el ticket medio baja, comprueba si han caído las operaciones profesionales, si han crecido las compras pequeñas o si ha cambiado el precio. Cada causa lleva a una acción distinta; ninguna se deduce del prome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55 € (tolerancia ±0.0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49.600 dividido entre 320 es igual a 155 €. La comprobación inversa es 320 por 155 = 49.600. El dato es un promedio: no significa que cada cliente gastara 155 €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órmula del ticket medio y ejemplo del apartado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eer-los-resultados-de-la-tienda-sin-enganarte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Margen sobre venta: qué queda de cada euro» (2 de 3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Margen sobre venta: qué queda de cada euro» (3 de 3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margen-vent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margen sobre venta y recargo sobre coste, con las fórmulas y el mismo ejemplo numérico expresado de dos for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mismo margen visto desde la venta y desde el coste. Son dos formas de describir una sola realidad; no son dos márgenes que se puedan su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37.5 % (tolerancia ±0.05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argen bruto = 49.600 - 31.000 = 18.600 €. Margen sobre venta = 18.600 / 49.600 x 100 = 37,5 %. El mismo dato expresado sobre coste sería 18.600 / 31.000 x 100 = 60 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órmula del margen sobre venta del apartado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eer-los-resultados-de-la-tienda-sin-enganarte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Recargo sobre coste: el mismo margen visto desde el otro lado» (2 de 3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Recargo sobre coste: el mismo margen visto desde el otro lado» (3 de 3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60 % (tolerancia ±0.05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18.600 dividido entre 31.000 es 0,60, es decir, un 60 %. Es el mismo margen que el 37,5 % sobre venta, expresado sobre una base distinta. No se suma al 37,5 %: son dos vistas de la misma cant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ferencia entre margen sobre venta y recargo sobre coste del apartado 4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eer-los-resultados-de-la-tienda-sin-enganarte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omparar periodos equivalentes, no meses de calendario» (2 de 3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omparar periodos equivalentes, no meses de calendario» (3 de 3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periodos-equivalente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la lectura del total mensual y la lectura de la venta diaria ajustada por días y por campañ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total mensual mezcla días, campañas y calendario. La venta diaria ajustada permite comparar; la diferencia que queda es la que merece una investig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datos ficticios): comparar octubre y novie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Comprueba el periodo y la fu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ismo sistema, misma fecha de corte y ventas netas de devoluciones. Si una devolución de octubre se registró en noviembre, anótalo antes de cal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datos ficticios): comparar octubre y novie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Normaliza los d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ctubre: 49.600 / 31 = 1.600 € al día. Noviembre: 46.500 / 30 = 1.550 € al día. La caída diaria es del 3,125 %, no del 6,25 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datos ficticios): comparar octubre y novie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Separa lo extraordin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ampaña de fachada aportó 2.400 € en octubre. Venta ordinaria: 49.600 - 2.400 = 47.200 €. Por día: 47.200 / 31 = 1.522,58 €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datos ficticios): comparar octubre y novie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Compara lo que que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viembre vendió 1.550 € al día frente a 1.522,58 € ordinarios de octubre: un 1,8 % más. El titular cambia: no hay caída corriente, hay una campaña que infló el mes anteri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datos ficticios): comparar octubre y novie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Decide la siguiente comprob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tes de felicitarse, revisa si noviembre vendió más por precio, por mezcla o por una obra puntual. La comparación homogénea abre la pregunta correcta; no la cier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finir el periodo y comprobar que la fuente y el corte son los mismos → Normalizar por días de apertura y calendario → Separar campañas, obras puntuales y otros efectos extraordinarios → Comparar los mismos indicadores y la misma mezcla → Buscar la causa de la diferencia que queda con datos de la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fija el periodo y la fuente, porque un cambio de corte invalida todo lo demás. Después se normalizan los días, se separa lo extraordinario y solo entonces se comparan indicadores homogéneos. La búsqueda de causa va al final: si empieza antes, se confunde la explicación que uno espera con la que los datos sostien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de comparación del apartado 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eer-los-resultados-de-la-tienda-sin-enganarte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Detectar la causa antes de decidir» (2 de 4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Detectar la causa antes de decidir» (3 de 4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Detectar la causa antes de decidir» (4 de 4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 ticket medio sube y las operaciones bajan → Revisar la mezcla: puede haberse perdido compra pequeña o ganado obra gran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ventas están planas y el margen baja → Revisar descuentos concedidos y coste de compra del peri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ída concentrada en pintura de exterior → Contrastar clima, campaña de fachada y estaciona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 altas el último día del mes → Comprobar pedidos profesionales puntuales o cierre de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tiendas con resultados muy distintos → Comparar surtido, horario, clientela y obras, no solo la cifra fi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amilias de causas y preguntas de comprobación del apartado 6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eer-los-resultados-de-la-tienda-sin-enganarte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Relacionar» (2 de 2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a ficha de lectura y el límite de lo que decide el encargado» (2 de 5)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a ficha de lectura y el límite de lo que decide el encargado» (3 de 5)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a ficha de lectura y el límite de lo que decide el encargado» (4 de 5)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a ficha de lectura y el límite de lo que decide el encargado» (5 de 5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Antes de comparar, ajusto los días de apertura y separo la campaña puntual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imera se queda en la cifra de ventas y no mira mezcla, margen ni comparación. La tercera confunde dos formas distintas de expresar el mismo margen y lleva a decisiones de precio con una base falsa. La quinta compara totales con distinto número de días y atribuye al negocio lo que es calendario. Las otras tres describen controles correctos: ajustar antes de comparar, revisar la mezcla y mirar descuentos y coste cuando el margen ca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riterios de lectura de los apartados 3, 5 y 7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eer-los-resultados-de-la-tienda-sin-enganarte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cifra y signific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cifra y signific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uatro cifras se leen junt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Ventas, operaciones, ticket medio y margen bruto. Ninguna por separado dice si el mes es bue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calcula el ticket med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Ventas divididas entre operaciones. Es un promedio y esconde la mezcla de clientes y ces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Margen sobre venta o recargo sobre cos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argen sobre venta = margen / ventas. Recargo = margen / coste. El mismo margen, dos bases distintas; no se sum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y que igualar antes de comparar dos mes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ías, festivos, campañas, perímetro y mezcla. Si un factor no se aísla, se declara como limi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r ante una desvi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Formular al menos tres hipótesis y buscar evidencia para cada una antes de decid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ecide el encargado y qué esca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cide la respuesta operativa dentro de su facultad; escala tarifas, compras, crédito y decisiones que afectan a varias tien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eer el resultado antes de actu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eer-los-resultados-de-la-tienda-sin-enganarte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leer el resultado antes de actuar» (2 de 2)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3)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06" r:id="rId1"/>
    <p:sldLayoutId id="2482433307" r:id="rId2"/>
    <p:sldLayoutId id="2482433308" r:id="rId3"/>
    <p:sldLayoutId id="248243330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2ee6e333c57f845e123eed0c807651adfcc34ceeb4c191b1.jpg"/>
  <Relationship Id="rId3" Type="http://schemas.openxmlformats.org/officeDocument/2006/relationships/hyperlink" Target="https://pinturasespecializadas.lumbre.lat/object/leer-los-resultados-de-la-tienda-sin-enganarte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cuatro-cifras2.jpg"/>
  <Relationship Id="rId3" Type="http://schemas.openxmlformats.org/officeDocument/2006/relationships/hyperlink" Target="https://pinturasespecializadas.lumbre.lat/object/leer-los-resultados-de-la-tienda-sin-enganarte" TargetMode="External"/>
  <Relationship Id="rId4" Type="http://schemas.openxmlformats.org/officeDocument/2006/relationships/hyperlink" Target="https://pinturasespecializadas.lumbre.lat/object/leer-los-resultados-de-la-tienda-sin-enganarte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ticket-mezcla3.jpg"/>
  <Relationship Id="rId3" Type="http://schemas.openxmlformats.org/officeDocument/2006/relationships/hyperlink" Target="https://pinturasespecializadas.lumbre.lat/object/leer-los-resultados-de-la-tienda-sin-enganarte" TargetMode="External"/>
  <Relationship Id="rId4" Type="http://schemas.openxmlformats.org/officeDocument/2006/relationships/hyperlink" Target="https://pinturasespecializadas.lumbre.lat/object/leer-los-resultados-de-la-tienda-sin-enganarte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margen-venta4.jpg"/>
  <Relationship Id="rId3" Type="http://schemas.openxmlformats.org/officeDocument/2006/relationships/hyperlink" Target="https://pinturasespecializadas.lumbre.lat/object/leer-los-resultados-de-la-tienda-sin-enganarte" TargetMode="External"/>
  <Relationship Id="rId4" Type="http://schemas.openxmlformats.org/officeDocument/2006/relationships/hyperlink" Target="https://pinturasespecializadas.lumbre.lat/object/leer-los-resultados-de-la-tienda-sin-enganarte" TargetMode="External"/>
  <Relationship Id="rId5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periodos-equivalentes7.jpg"/>
  <Relationship Id="rId3" Type="http://schemas.openxmlformats.org/officeDocument/2006/relationships/hyperlink" Target="https://pinturasespecializadas.lumbre.lat/object/leer-los-resultados-de-la-tienda-sin-enganarte" TargetMode="External"/>
  <Relationship Id="rId4" Type="http://schemas.openxmlformats.org/officeDocument/2006/relationships/hyperlink" Target="https://pinturasespecializadas.lumbre.lat/object/leer-los-resultados-de-la-tienda-sin-enganarte" TargetMode="External"/>
  <Relationship Id="rId5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hyperlink" Target="https://pinturasespecializadas.lumbre.lat/object/leer-los-resultados-de-la-tienda-sin-enganarte" TargetMode="External"/>
  <Relationship Id="rId4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eer-los-resultados-de-la-tienda-sin-enganarte" TargetMode="External"/>
  <Relationship Id="rId3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gañar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leer-los-resultados-de-la-tienda-sin-enganarte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r ventas, operaciones, ticket medio y margen de una tienda de pinturas, distinguir el margen sobre venta del recargo sobre coste y comparar periodos equivalentes antes de decidir, utilizando una ficha de lectura de resultad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control de resultados para el encargado. Enseña a leer las cuatro cifras básicas de la tienda, a no confundir margen sobre venta con recargo sobre coste y a comparar meses y campañas con el mismo perímetro. Incluye un ejemplo numérico completo, rotulado como ficticio, y una ficha de lectura lista para us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sultados de tienda · ticket medio · margen · recargo sobre coste · comparación de periodos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los resultados de la tienda sin engañarte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lunes por la mañana y el encargado de la Tienda Centro abre el resumen del mes. Octubre cerró con 49.600 € de ventas y noviembre con 46.500 €. La lectura rápida es que la tienda ha caído un 6,25 % y que hay que apretar. Pero octubre tuvo 31 días y una campaña de fachada de tres días; noviembre tuvo 30 y ninguna campaña. Además, el ticket medio no se ha movido: 155 € en los dos me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los resultados de la tienda sin engañarte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 prepara el café, el encargado recibe dos mensajes. Un comercial le dice que «trabaja al 60 %» y le ofrece una promoción. Un compañero le propone bajar precios para recuperar ventas. Antes de responder a ninguno de los dos, necesita saber qué cifra está mirando, con qué la compara y qué margen le queda. Este OA trata de eso: de leer el resultado sin confundir un porcentaje con otro ni un mes con el siguien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los resultados de la tienda sin engañarte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8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r ventas, operaciones, ticket medio y margen de una tienda de pinturas, distinguir el margen sobre venta del recargo sobre coste y comparar periodos equivalentes antes de decidir, utilizando una ficha de lectura de resulta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9527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 general: el método de dirección que sirve en cualquier tienda. No es, por sí solo, una norma de Pinturas Especializad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los resultados de la tienda sin engañarte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 hipotético: las situaciones, cifras e importes marcados como ficticios sirven para practicar; no son datos de l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 verificada de Pinturas Especializadas: solo aparece cuando consta en el material interno citado; si no consta, se dice expresam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ámetro pendiente de validación: los límites, importes, horarios y facultades que debe fijar dirección quedan como campos, nunca como normas inventad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los resultados de la tienda sin engañarte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8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El periodo oficial de comparación y el calendario comercial que utiliza dirección para leer los resultados. Qué costes entran en el margen que se pide al encargado y con qué criterio se imputan. El umbral de desviación a partir del cual hay que escalar un resultado y el formato del informe. Quién valida las causas y las acciones antes de que se conviertan en un plan de tien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uatro cifras que no significan lo mism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tienda de pinturas se miran cuatro cifras todas las semanas, y casi nunca significan lo mism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dinero cobrado o facturado en el period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número de tickets o pedidos cerrado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 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ventas divididas entre operacione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 br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ventas menos el coste de la mercancía vendida. Ninguna de las cuatro, por separado, dice si la tienda va bi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uatro cifras que no significan lo mism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jemplo de mostrador: un pintor compra seis botes de 15 litros en una sola operación de 360 €. Seis particulares compran un bote cada uno y suman los mismos 360 € en seis operaciones. Las ventas son idénticas; el ticket medio, seis veces distinto; la carga de mostrador, la preparación y el riesgo de error, también. Si el encargado solo mira ventas, no ve nada de es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uatro cifras que no significan lo mism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mera regla es, por tanto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las cuatro cifras juntas y en el mismo peri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segunda es preguntar qué hay detrás de cada una antes de calificarla de buena o mala. Una subida de ventas puede venir de más operaciones, de un ticket más alto o de un precio distinto; una subida de operaciones puede ser más clientes o el mismo cliente entrando más veces a comprar men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uatro cifras que no significan lo mismo]]></a:t>
            </a:r>
          </a:p>
        </p:txBody>
      </p:sp>
      <p:pic>
        <p:nvPicPr>
          <p:cNvPr id="3" name="" descr="Cuatro recuadros encadenados: ventas, operaciones, ticket medio y margen bruto, cada uno con su fórmula y la pregunta que responde.">
            <a:hlinkClick r:id="rId3" tooltip="Cuatro recuadros encadenados: ventas, operaciones, ticket medio y margen bruto, cada uno con su fórmula y la pregunta que respond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57450" y="1257300"/>
            <a:ext cx="42195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s cuatro cifras se leen juntas. El ticket medio relaciona las dos primeras; el margen introduce el coste y evita confundir facturación con rentabilida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eer-los-resultados-de-la-tienda-sin-enganarte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Cuatro cifras que no significan lo mis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ficticio: respecto al mes anterior, las ventas suben un 8 %, las operaciones un 20 % y el ticket medio baja un 10 %. ¿Cuál es la lectura más prud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tienda ha crecido: hay más operaciones y más vent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a entrado más gente o el mismo cliente ha comprado más veces, pero cada operación es más pequeña; hay que revisar la mezcla antes de celebrarl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margen ha subido un 10 %, porque el ticket medio y el margen se mueven jun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hay nada que interpretar: mientras las ventas suban, el resto es secundari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ticket medio es una división que esconde dos historia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icket medio se calcula con una división sencill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 divididas entre oper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n el ejemplo ficticio de octubre, 49.600 € entre 320 operaciones dan 155 €. Ese 155 € no es lo que gasta cada cliente: es el resultado de mezclar compras muy distintas en un único promed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ticket medio es una división que esconde dos historia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leerlo hay que abrir la mezcla. ¿Cuántas operaciones son de profesional y cuántas de particular? ¿Cuántas superan los 150 €? ¿Cuántas son de menos de 30 €, esas que a veces solo llevan una brocha o un bote pequeño? ¿El pedido llegó por mostrador, por teléfono o por WhatsApp? Un mismo ticket medio puede esconder una tienda que ha perdido clientes pequeños y otra que ha ganado obras grand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ticket medio es una división que esconde dos historia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cargado no necesita un informe sofisticado para empezar: con el listado de operaciones del periodo puede separar tres tramos y dos tipos de cliente. Lo que no puede hacer es usar el promedio como si fuera una descripción de la tiend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icket medio sirve para detectar un cambio, no para explicarl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ticket medio es una división que esconde dos historias]]></a:t>
            </a:r>
          </a:p>
        </p:txBody>
      </p:sp>
      <p:pic>
        <p:nvPicPr>
          <p:cNvPr id="3" name="" descr="Comparación entre dos tiendas con el mismo ticket medio: una con muchas operaciones pequeñas y otra con pocas operaciones grandes.">
            <a:hlinkClick r:id="rId3" tooltip="Comparación entre dos tiendas con el mismo ticket medio: una con muchas operaciones pequeñas y otra con pocas operaciones grande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00300" y="1257300"/>
            <a:ext cx="43434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Mismo ticket medio, dos realidades distintas. La media sola no distingue una tienda de particulares de una tienda de profesionales con obr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eer-los-resultados-de-la-tienda-sin-enganarte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ticket medio es una división que esconde dos historias · Ejemplo resuelto (datos ficticios): descomponer el ticket medio de octubre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Fija la fuente y el perio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el listado de operaciones del mes completo, neto de devoluciones y con la misma fecha de corte para ventas y para coste. Si la venta es de octubre y la devolución de noviembre, decide con administración cómo se imputa y déjalo escrit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ticket medio es una división que esconde dos historias · Ejemplo resuelto (datos ficticios): descomponer el ticket medio de octubre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alcula el promed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 49.600 € entre 320 operaciones = 155 € de ticket medio. Comprueba la división antes de usarla: 320 por 155 son 49.600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ticket medio es una división que esconde dos historias · Ejemplo resuelto (datos ficticios): descomponer el ticket medio de octubre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Separa la mezc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ficticio: 70 operaciones profesionales con un promedio de 480 € aportan 33.600 €; 250 operaciones de particular con un promedio de 64 € aportan 16.000 €. La suma da 49.600 € y las operaciones, 320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ticket medio es una división que esconde dos historias · Ejemplo resuelto (datos ficticios): descomponer el ticket medio de octubre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ee la depend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21,9 % de las operaciones aporta el 67,7 % de la venta. Una semana sin dos o tres profesionales puede hundir el mes aunque el mostrador esté lleno. Esa es la información que el promedio solo no dab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l ticket medio es una división que esconde dos historias · Ejemplo resuelto (datos ficticios): descomponer el ticket medio de octubre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ecide qué mirar despué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ticket medio baja, comprueba si han caído las operaciones profesionales, si han crecido las compras pequeñas o si ha cambiado el precio. Cada causa lleva a una acción distinta; ninguna se deduce del promedi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El ticket medio es una división que esconde dos histor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ficticio: en septiembre la tienda facturó 49.600 € con 320 operaciones. ¿Cuál fue el ticket medio en eur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€): ________________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argen sobre venta: qué queda de cada eur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 br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la diferencia entre las ventas y el coste de la mercancía vendida. Si octubre vendió 49.600 € y el coste de lo vendido fue 31.000 €, el margen bruto es 18.600 €. Ese dinero no es beneficio: de ahí salen el alquiler, los salarios, la luz, los impuestos y todo lo demás. Pero es la primera cantidad que hay que proteg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argen sobre venta: qué queda de cada eur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 sobre 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alcula dividiendo el margen bruto entre las ventas y multiplicando por 100. En el ejemplo, 18.600 entre 49.600 da 0,375, es decir, un 37,5 %. Significa que de cada euro vendido quedan 37,5 céntimos después de pagar el producto; los otros 62,5 céntimos se han ido en el coste de la mercancí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argen sobre venta: qué queda de cada eur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orcentaje es el que permite comparar operaciones de tamaño distinto y el que se deteriora cuando se concede un descuento. También es el que se confunde con más frecuencia con el recargo sobre coste. La diferencia no es un tecnicismo: una tienda que cree que tiene un 60 % de margen cuando en realidad tiene un 37,5 % toma decisiones de precio con una base fals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argen sobre venta: qué queda de cada euro]]></a:t>
            </a:r>
          </a:p>
        </p:txBody>
      </p:sp>
      <p:pic>
        <p:nvPicPr>
          <p:cNvPr id="3" name="" descr="Comparación entre margen sobre venta y recargo sobre coste, con las fórmulas y el mismo ejemplo numérico expresado de dos formas.">
            <a:hlinkClick r:id="rId3" tooltip="Comparación entre margen sobre venta y recargo sobre coste, con las fórmulas y el mismo ejemplo numérico expresado de dos forma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00300" y="1257300"/>
            <a:ext cx="43434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mismo margen visto desde la venta y desde el coste. Son dos formas de describir una sola realidad; no son dos márgenes que se puedan sum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eer-los-resultados-de-la-tienda-sin-enganarte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argen sobre venta: qué queda de cada eu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8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rgen no es el benefi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rgen bruto solo descuenta el coste de la mercancía. No incluye alquiler, personal, energía, transporte, financiación ni impuestos. Un 37,5 % de margen bruto puede convertirse en pérdida después de los gastos de la tienda. La lectura correcta es comparar el margen con el periodo anterior y con el resto de tiendas, no tratarlo como resultado fina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Margen sobre venta: qué queda de cada e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ficticio: ventas 49.600 € y coste de la mercancía vendida 31.000 €. ¿Cuál es el margen sobre venta en porcentaje? Responde solo con el núm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%): ________________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Recargo sobre coste: el mismo margen visto desde el otro lad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rgo sobre co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ivide el margen bruto entre el coste, no entre la venta. Con los mismos datos, 18.600 entre 31.000 da 0,60, un 60 %. Es la cifra que aparece cuando un proveedor dice «este producto deja un 60 %» o cuando alguien compara una tarifa con el precio de compra. No está mal usarla: está mal confundirla con el margen sobre vent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Recargo sobre coste: el mismo margen visto desde el otro lad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lación entre ambos es matemática y conviene tenerla interiorizada. Si el margen sobre venta es del 37,5 %, el recargo es del 60 %. Si el margen sobre venta fuera del 50 %, el recargo sería del 100 %. Cuanto menor es el margen, más se separan las dos cifras. Por eso un comercial puede decir «trabajo al 60 %» y el encargado oír «tengo un 60 % de margen»: son afirmaciones distinta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Recargo sobre coste: el mismo margen visto desde el otro lad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secuencia práctica aparece al negociar. Un descuento del 10 % se calcula sobre la venta, pero se resta entero del margen. En un producto de 60 € con coste de 40 €, el margen es 20 € (33,3 % sobre venta, 50 % sobre coste). Con un 10 % de descuento, el precio baja a 54 € y el margen a 14 €: ha caído un 30 %, no un 10 %. El cálculo completo se trabaja en el OA de descuentos y rentabilidad; aquí basta con retener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orcentaje del descuento y el porcentaje del margen no se res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Recargo sobre coste: el mismo margen visto desde el otro l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 ficticio de octubre: las mismas cifras expresadas con cuatro fórmulas. La comprobación está en la última column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8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86050"/>
        </p:xfrm>
        <a:graphic>
          <a:graphicData uri="http://schemas.openxmlformats.org/drawingml/2006/table">
            <a:tbl>
              <a:tblPr firstRow="1" bandRow="1"/>
              <a:tblGrid>
                <a:gridCol w="2733675"/>
                <a:gridCol w="2190750"/>
                <a:gridCol w="1390650"/>
                <a:gridCol w="1800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órm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rob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ne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uros del peri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9.600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 de part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e de la mercancía ven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uros del peri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1.000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 de part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bru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- co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8.600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9.600 - 31.0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sobre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/ ventas x 1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7,5 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8.600 / 49.6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8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733675"/>
                <a:gridCol w="2190750"/>
                <a:gridCol w="1390650"/>
                <a:gridCol w="1800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órm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rob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argo sobre co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/ coste x 1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0,0 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8.600 / 31.0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 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/ oper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5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9.600 / 3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Recargo sobre coste: el mismo margen visto desde el otro l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mismo supuesto ficticio (margen bruto 18.600 € y coste 31.000 €), ¿cuál es el recargo sobre coste en porcentaje? Responde solo con el núm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%): ________________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mparar periodos equivalentes, no meses de calendari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 tuvo 31 días y noviembre 30. Comparar los totales sin más produce una caída del 6,25 %, pero la venta diaria cae solo un 3,125 %: 49.600 entre 31 son 1.600 € al día, y 46.500 entre 30 son 1.550 €. La diferencia sigue existiendo, pero ya no es la misma histori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mparar periodos equivalentes, no meses de calendari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aún falta el segundo ajuste. Supongamos que octubre incluyó una campaña de fachada de tres días que aportó 2.400 € (dato ficticio). Si se separa ese efecto, la venta ordinaria de octubre fue de 47.200 € en 31 días, es decir, 1.522,58 € al día. Noviembre, sin campaña, vendió 1.550 € al día. Lo que parecía una caída se convierte en una ligera mejora de la venta corriente. La conclusión cambia por completo si no se ajust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mparar periodos equivalentes, no meses de calendari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comparar hay que igualar cinco cos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 de 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 de apertura y fes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s y promo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í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ismas tiendas, mismas devoluciones, mismo tratamiento de impuestos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 de 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algún factor no se puede aislar, se declara la limitación en la ficha. Un dato con una limitación escrita es útil; un dato sin ella es una tramp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mparar periodos equivalentes, no meses de calendario]]></a:t>
            </a:r>
          </a:p>
        </p:txBody>
      </p:sp>
      <p:pic>
        <p:nvPicPr>
          <p:cNvPr id="3" name="" descr="Comparación entre la lectura del total mensual y la lectura de la venta diaria ajustada por días y por campaña.">
            <a:hlinkClick r:id="rId3" tooltip="Comparación entre la lectura del total mensual y la lectura de la venta diaria ajustada por días y por campañ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00300" y="1257300"/>
            <a:ext cx="43434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total mensual mezcla días, campañas y calendario. La venta diaria ajustada permite comparar; la diferencia que queda es la que merece una investig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eer-los-resultados-de-la-tienda-sin-enganarte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mparar periodos equivalentes, no meses de calendario · Ejemplo resuelto (datos ficticios): comparar octubre y noviembre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Comprueba el periodo y la fu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 sistema, misma fecha de corte y ventas netas de devoluciones. Si una devolución de octubre se registró en noviembre, anótalo antes de calcular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mparar periodos equivalentes, no meses de calendario · Ejemplo resuelto (datos ficticios): comparar octubre y noviembre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Normaliza los dí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: 49.600 / 31 = 1.600 € al día. Noviembre: 46.500 / 30 = 1.550 € al día. La caída diaria es del 3,125 %, no del 6,25 %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mparar periodos equivalentes, no meses de calendario · Ejemplo resuelto (datos ficticios): comparar octubre y noviembre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Separa lo extraordinar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mpaña de fachada aportó 2.400 € en octubre. Venta ordinaria: 49.600 - 2.400 = 47.200 €. Por día: 47.200 / 31 = 1.522,58 €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mparar periodos equivalentes, no meses de calendario · Ejemplo resuelto (datos ficticios): comparar octubre y noviembre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Compara lo que que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iembre vendió 1.550 € al día frente a 1.522,58 € ordinarios de octubre: un 1,8 % más. El titular cambia: no hay caída corriente, hay una campaña que infló el mes anterior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mparar periodos equivalentes, no meses de calendario · Ejemplo resuelto (datos ficticios): comparar octubre y noviembre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ecide la siguiente comprob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felicitarse, revisa si noviembre vendió más por precio, por mezcla o por una obra puntual. La comparación homogénea abre la pregunta correcta; no la cierr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Comparar periodos equivalentes, no meses de calendar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método para comparar dos periodos sin engañar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finir el periodo y comprobar que la fuente y el corte son los mism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uscar la causa de la diferencia que queda con datos de la tien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28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rmalizar por días de apertura y calendar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parar los mismos indicadores y la misma mezcl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eparar campañas, obras puntuales y otros efectos extraordinarios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Detectar la causa antes de decidi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para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atu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scu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estiv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tur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x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had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icket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plicados,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Detectar la causa antes de decidi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das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ausa tiene una evidencia distinta y una decisión distinta. Si el problema es un stockout, la acción es reposición y aviso al cliente; si es un descuento excesivo, la acción es revisar la autorización y el margen; si es una campaña, la acción es no anualizar su efecto; si es una obra que terminó, la acción es visitar al cliente y buscar la siguiente. Decidir sin diagnosticar produce soluciones que empeoran el problema: bajar precios cuando falta stock solo destruye marge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Detectar la causa antes de decidi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cargado debe formular al menos tres hipótesis y buscar para cada una un dato que la apoye o la descarte. No hace falta un estudio: con el listado de operaciones, el informe de existencias, el calendario y dos llamadas se puede avanzar mucho. Lo que no vale es elegir la hipótesis que confirma la decisión que ya se quería tom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mbió en la mezcla: profesionales, particulares, obras, mostrador o teléfono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Detectar la causa antes de decidi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mbió el precio medio de venta o el coste de compra en alguna famili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ubo faltas de existencias en las referencias que más arrastran otras venta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periodo anterior o el actual incluyen campaña, festivo o cierre de tiend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han imputado todas las devoluciones y se han eliminado duplicado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1243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41243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ce el equipo de mostrador que no aparece en el informe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Detectar la causa antes de decid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eñal con la comprobación que mejor la exp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ticket medio sube y las operaciones baja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s ventas están planas y el margen baj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ída concentrada en pintura de exteri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Ventas altas el último día del m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os tiendas con resultados muy distint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visar descuentos concedidos y coste de compra del periodo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trastar clima, campaña de fachada y estacional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robar pedidos profesionales puntuales o cierre de o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parar surtido, horario, clientela y obras, no solo la cifra fi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visar la mezcla: puede haberse perdido compra pequeña o ganado obra grande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a ficha de lectura y el límite de lo que decide el encargad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de lectura de resultados se rellena siempre en el mismo orden: periodo y fuente, ventas, operaciones, ticket medio, coste, margen, comparación homogénea, tres causas candidatas con su evidencia, decisión propuesta y responsable. El orden importa porque impide empezar por la conclusión. Una ficha que solo lleva cifras no sirve para dirigir; una que lleva cifras, comparación y causa sirve para decidir y para explicar la decisió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a ficha de lectura y el límite de lo que decide el encargad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cargad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, interpreta y pro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fija el objetivo de ventas, no cambia la tarifa y no decide el coste que se imputa: eso corresponde a dirección y administración. Lo que sí decide es la respuesta operativa dentro de su facultad: reforzar una referencia, reorganizar el mostrador, ajustar la preparación de pedidos, pedir una transferencia o preparar una visita a un cliente profesional. Lo que debe registrar es la lectura, la causa comprobada y la acción con fecha y responsabl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a ficha de lectura y el límite de lo que decide el encargad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situaciones en las que hay que escalar sin esperar al cierre: una desviación que supera el umbral que fije dirección (parámetro pendiente), una causa que está fuera de la tienda (tarifa, compra, crédito o surtido) y una decisión que afecta a varias tiendas. Escalar no es enviar el informe: es enviar la ficha con una recomendación y el dato que la sostiene, tal como se trabaja en el OA del papel del encargado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a ficha de lectura y el límite de lo que decide el encargad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8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cifra sin comparación no es un diagnósti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emos vendido 46.500 €» no dice si el mes es bueno o malo. Hace falta el periodo comparable, el objetivo acordado y la mezcla. Si falta cualquiera de los tres, la ficha se completa con la limitación escrita y la decisión se limita a lo que el dato permi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952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: periodo, fuente, ventas, operaciones, coste, margen y comparación homogéne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766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6766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: qué cambió en la mezcla, el precio, la disponibilidad, el calendario o la campañ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a ficha de lectura y el límite de lo que decide el encargad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: qué acción operativa cabe dentro de la facultad y cuál debe espe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: la ficha completa con causas, evidencia, acción, fecha y respons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r o escalar: administración valida el coste; dirección fija objetivo y umbral; se escala si la causa es externa o afecta a varias tiendas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La ficha de lectura y el límite de lo que decide el encarg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 encargado al comentar el mes. Marca las que no se sostienen como lectura de result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s ventas han subido un 8 %, así que el mes ha sido mejor: no hace falta mirar nada más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Antes de comparar, ajusto los días de apertura y separo la campaña puntual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l margen sobre venta y el recargo sobre coste son lo mismo, solo cambia el nombre.»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Si el ticket medio sube y las operaciones bajan, reviso la mezcla antes de celebrarlo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Como el mes pasado tuvo 31 días y este 30, comparo los totales y ya está.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«Cuando el margen baja sin cambiar las ventas, miro descuentos y coste de compra.»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lectura de resulta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esta ficha en una hoja de cálculo o en el cuaderno de la tienda y rellénala siempre en el mismo orden. La columna de ejemplo está cumplimentada con datos ficticios de octubre para que se vea el nivel de detalle que se espera; no son datos de Pinturas Especializadas. Los campos de objetivo y umbral los fija dirección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lectura de resulta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ectura con ejemplo ficticio. La última fila es la que convierte la lectura en una decisión trazable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8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219325"/>
                <a:gridCol w="2238375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escrib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 (octubre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iodo y co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s, días de apertura y fecha de extr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a 31 de octubre, 31 días, corte del 1 de novie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de gest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ne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uros netos de devolu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9.600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do de oper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er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s o pedidos cerr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do de oper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8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219325"/>
                <a:gridCol w="2238375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escrib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 (octubre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 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/ oper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5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álculo pr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e de lo ven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e de la mercancía vendida en el peri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1.000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bru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- co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8.600 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álculo pr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8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219325"/>
                <a:gridCol w="2238375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escrib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 (octubre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sobre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/ ventas x 1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7,5 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álculo pr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argo sobre co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/ coste x 1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0,0 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álculo propio (no confundir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aración homogén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iodo equivalente, días y campañas ajust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7.200 € ordinarios / 31 = 1.522,58 € a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do y calend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8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219325"/>
                <a:gridCol w="2238375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escrib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 (octubre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causas candida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pótesis con el dato que la apoya o la desca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paña, mezcla profesional y stockout de una ref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y 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sión y respons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, fecha y persona; o escalamiento con recomend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ner referencia y visitar a dos profesionales el ma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ar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lectura de resulta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8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falta el coste o la comparación, no cierres la ficha con una conclusión: escribe «pendiente» y la fecha en que lo tendrás. Una ficha incompleta sirve para pedir el dato; una ficha rellenada con supuestos sirve para equivocarse más rápido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cifra y signific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8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76600"/>
        </p:xfrm>
        <a:graphic>
          <a:graphicData uri="http://schemas.openxmlformats.org/drawingml/2006/table">
            <a:tbl>
              <a:tblPr firstRow="1" bandRow="1"/>
              <a:tblGrid>
                <a:gridCol w="2924175"/>
                <a:gridCol w="51911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uros facturados en el periodo, netos de devolu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er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mero de tickets o pedidos cerr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 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divididas entre oper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bru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menos coste de la mercancía ven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sobre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dividido entre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argo sobre co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dividido entre co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cifra y significado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leer-los-resultados-de-la-tienda-sin-enganarte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uatro cifras se leen juntas?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, operaciones, ticket medio y margen bruto. Ninguna por separado dice si el mes es bueno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calcula el ticket medio?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 divididas entre operaciones. Es un promedio y esconde la mezcla de clientes y cesta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argen sobre venta o recargo sobre coste?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 sobre venta = margen / ventas. Recargo = margen / coste. El mismo margen, dos bases distintas; no se suman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y que igualar antes de comparar dos meses?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, festivos, campañas, perímetro y mezcla. Si un factor no se aísla, se declara como limitación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r ante una desviación?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 al menos tres hipótesis y buscar evidencia para cada una antes de decidir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cide el encargado y qué escala?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6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 la respuesta operativa dentro de su facultad; escala tarifas, compras, crédito y decisiones que afectan a varias tiendas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eer el resultado antes de actu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act-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eer el resultado antes de actu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leer las cuatro cifras, distinguir margen sobre venta de recargo y comparar periodos homogéneos. Siguiente paso: entender qué hace un descuento al margen antes de autoriza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3, 4 y 5. La mayoría de los errores vienen de confundir las dos bases del margen o de comparar totales con distinto número de días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resultados no es sumar lo que ha entrado en caja: es explicar por qué entró y qué queda después de pagar el producto. El encargado que domina esta lectura distingue ventas de margen, margen sobre venta de recargo sobre coste y total del mes de periodo comparable. Con esas tres separaciones, una cifra deja de ser un titular y se convierte en una pregunta útil.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que resume la lecció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lo comparable, separa las dos bases del margen y busca la causa antes de tocar el 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mañana el resultado se desvía y no puedes completar la ficha, no improvises una conclusión: escribe qué falta, quién lo tiene y para cuándo. Un dato pendiente bien identificado vale más que una decisión tomada sobre una cifra mal leí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 interna: «Preparar un presupuesto verificable» (OA 28457), para el control de precios, descuentos y documentos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eer-los-resultados-de-la-tienda-sin-enganarte"/>
              </a:rPr>
              <a:t><![CDATA[Leer los resultados de la tienda sin engañ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6 / 8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 interna: «Control de existencias y rotación» (28511), para relacionar disponibilidad y v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do en el portal: «El papel del encargado y sus límites de autoridad» (M1·O1), para separar lectura, decisión y escala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importes, porcentajes, campañas y situaciones marcados como ficticios son supuestos didácticos; no son datos de Pinturas Especializad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2026-10-31T03:23:53Z</dcterms:created>
  <dcterms:modified xsi:type="dcterms:W3CDTF">2026-10-31T03:23:53Z</dcterms:modified>
  <dc:title>Leer los resultados de la tienda sin engañarte</dc:title>
  <dc:description>Presentación editable del OA «Leer los resultados de la tienda sin engañarte». Enlace: https://pinturasespecializadas.lumbre.lat/object/leer-los-resultados-de-la-tienda-sin-enganarte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