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el-soporte-porosidad-alcalinidad-y-compatibil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er el soporte: porosidad, alcalinidad y compatibilidad»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er el soporte: porosidad, alcalinidad y compatibilidad»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er el soporte: porosidad, alcalinidad y compatibilidad»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er el soporte: porosidad, alcalinidad y compatibilidad»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soporte manda más que el color»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soporte manda más que el color»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impiar una zona pequeña, comprobar la adherencia y hacer una probeta de compatibilidad antes de recomendar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rillo indica una capa previa que puede ser un esmalte, un barniz o una pintura lavable. Antes de recomendar hay que saber si esa capa se sostiene y si el nuevo producto se adhiere a ella. La probeta en una zona pequeña es la forma proporcionada de comprobarlo. Lijar toda la pared sin saber qué hay debajo puede extender el problema, y no existe una imprimación universal que garantice compatibilidad con cualquier sus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5 y 6: capas previas, probeta de compatibilidad y límites de las soluciones univers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el-soporte-porosidad-alcalinidad-y-compatibilida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inco propiedades que hay que leer»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inco propiedades que hay que leer»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inco-propiedad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propiedades del soporte con su señal visual, la prueba orientativa y la decisión que cambia en l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inco propiedades se leen juntas: una pared puede ser porosa y estar bien cohesionada, o lisa y tener una capa que se des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econocer el material»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econocer el material»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del-material-a-la-prueb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asos: observar el material y los bordes, preguntar por tratamientos anteriores, hacer una probeta pequeña y registra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conocer el material no termina en ponerle nombre: termina en una comprobación proporcionada y regi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Árido visible, superficie mate y una gota que se absorbe en pocos segundos. → Mineral por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laca ligera con cartón en los bordes y juntas vistas. → Yeso o plad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Veta y nudos; la superficie se marca con la uña. →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imán se pega con fuerza y la superficie está fría. → M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uperficie lisa y fría, sin veta, y el imán no se pega. → M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 corta con cuchilla y deja un polvo blanco fino. → Yeso o plad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señales de reconocimiento de los soportes hab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el-soporte-porosidad-alcalinidad-y-compatibilid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uebas de campo y sus límites»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uebas de campo y sus límites»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indicativo-frente-a-medid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prueba indicativa de tienda y una medición o ensayo técnico, con el alcance y los límites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no es de prestigio: es de alcance. Una prueba indicativa decide el siguiente paso; una medición técnica sostiene un i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cuencia de una probeta de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zona pequeña, poco visible y representativa d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cuencia de una probeta de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 el polvo y la grasa; deja secar. No lijes a fondo una capa que aún no cono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cuencia de una probeta de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el sistema previsto en una superficie de prueba, respetando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cuencia de una probeta de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secar el tiempo indicado y comprueba adherencia, aspecto y uniform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cuencia de una probeta de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tografía, anota fecha y producto, y decide: aplicar, cambiar de sistema o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probar una capa desconocida, limpio una zona pequeña y hago una probeta que pueda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una capa poco permeable con humedad: una pintura plástica o un esmalte también pueden retardar la absorción. La tercera atribuye a un medidor eléctrico una precisión que no tiene: las sales y el contacto alteran la lectura, que es relativa. La quinta ignora un riesgo grave: el fibrocemento antiguo puede contener amianto y no se lija ni se manipula sin evaluación. La segunda y la cuarta describen precauciones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alcance de la gota, la cinta y el medidor; advertencia sobre fibrocemento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el-soporte-porosidad-alcalinidad-y-compatibilid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pas previas y compatibilidad» (2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pas previas y compatibilidad» (3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comprobar una capa des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é producto se aplicó y cuándo; si no hay respuesta, trátala como des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comprobar una capa des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 una zona poco visible y comprueba si la capa se ablanda con agua o con el limpiador habi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comprobar una capa des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una prueba de cinta antes de lijar: si se levanta, la adherencia ya está comprom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comprobar una capa des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el sistema previsto en la probeta y espera el tiempo de secado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comprobar una capa des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el resultado y los límites; si no es concluyente, escala antes de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la superficie esté limpia no garantiza la adherencia. Según el tipo de esmalte, su estado y la preparación, la pintura al agua puede no agarrar. La pauta correcta es comprobar la capa, preparar según la ficha y hacer una probeta. La compatibilidad se demuestra, no se supone por la familia quí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límites de la regla «agua sobre esmalte» y necesidad de prob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el-soporte-porosidad-alcalinidad-y-compatibilid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lcalinidad, humedad y tiempos de espera»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lcalinidad, humedad y tiempos de espera»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to · seco · activa · origen · se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H alto, soporte seco y causa de humedad no activa. Si hay filtración o capilaridad, se corrige el origen y se deja secar. La pintura no es un tratamiento contra la humedad; como mucho, forma parte de un sistema cuando el origen ya está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curado, alcalinidad, humedad y tiempos d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el-soporte-porosidad-alcalinidad-y-compatibilid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Decidir y document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porte muy absorbente → Fondo sellador o imprimación adecuada para regular la abs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ortero alcalino y todavía húmedo → Esperar curado, corregir la fuente de humedad y comprobar antes de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pa previa desconocida y brillante → Probeta de adherencia y compatibilidad antes de vender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tal galvanizado → Preparación e imprimación específicas según la ficha de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dera exterior → Sistema con protección y elasticidad; comprobar humedad de la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brocemento antiguo → No lijar ni manipular sin evaluación previa por posible amia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3 y 5: propiedades, materiales y capas prev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el-soporte-porosidad-alcalinidad-y-compatibilida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3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ropiedad y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propiedad y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pregunta antes de recomendar una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bre qué se pinta y en qué estado está. El color es la últim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dica una gota de agua que se absorbe muy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soporte poroso o muy absorbente. Es una señal orientativa, no un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pinta un mortero recién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todavía puede tener pH alto y humedad; la película puede saponificar o desprend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no sabes qué capa hay de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atarla como desconocida, limpiar una zona y hacer una probeta de adherencia y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ímite tiene un medidor eléctrico de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a lecturas relativas que las sales y el contacto alteran; no certifica un porcen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leer el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el-soporte-porosidad-alcalinidad-y-compatibilida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leer el soporte?»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482" r:id="rId1"/>
    <p:sldLayoutId id="2482438483" r:id="rId2"/>
    <p:sldLayoutId id="2482438484" r:id="rId3"/>
    <p:sldLayoutId id="24824384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4066fcf500a3620cc457b36ecf2cb4fcc545c087454cb151.jpg"/>
  <Relationship Id="rId3" Type="http://schemas.openxmlformats.org/officeDocument/2006/relationships/hyperlink" Target="https://pinturasespecializadas.lumbre.lat/object/leer-el-soporte-porosidad-alcalinidad-y-compatibil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inco-propiedades2.jpg"/>
  <Relationship Id="rId3" Type="http://schemas.openxmlformats.org/officeDocument/2006/relationships/hyperlink" Target="https://pinturasespecializadas.lumbre.lat/object/leer-el-soporte-porosidad-alcalinidad-y-compatibilidad" TargetMode="External"/>
  <Relationship Id="rId4" Type="http://schemas.openxmlformats.org/officeDocument/2006/relationships/hyperlink" Target="https://pinturasespecializadas.lumbre.lat/object/leer-el-soporte-porosidad-alcalinidad-y-compatibilidad"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del-material-a-la-prueba3.jpg"/>
  <Relationship Id="rId3" Type="http://schemas.openxmlformats.org/officeDocument/2006/relationships/hyperlink" Target="https://pinturasespecializadas.lumbre.lat/object/leer-el-soporte-porosidad-alcalinidad-y-compatibilidad" TargetMode="External"/>
  <Relationship Id="rId4" Type="http://schemas.openxmlformats.org/officeDocument/2006/relationships/hyperlink" Target="https://pinturasespecializadas.lumbre.lat/object/leer-el-soporte-porosidad-alcalinidad-y-compatibilidad"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indicativo-frente-a-medido4.jpg"/>
  <Relationship Id="rId3" Type="http://schemas.openxmlformats.org/officeDocument/2006/relationships/hyperlink" Target="https://pinturasespecializadas.lumbre.lat/object/leer-el-soporte-porosidad-alcalinidad-y-compatibilidad" TargetMode="External"/>
  <Relationship Id="rId4" Type="http://schemas.openxmlformats.org/officeDocument/2006/relationships/hyperlink" Target="https://pinturasespecializadas.lumbre.lat/object/leer-el-soporte-porosidad-alcalinidad-y-compatibilidad"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hyperlink" Target="https://pinturasespecializadas.lumbre.lat/object/leer-el-soporte-porosidad-alcalinidad-y-compatibilidad"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el-soporte-porosidad-alcalinidad-y-compatibilidad"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por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os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calin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atibil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leer-el-soporte-porosidad-alcalinidad-y-compatibilidad"/>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el material y el estado de un soporte, estimar porosidad, alcalinidad y cohesión con pruebas de campo, comprobar la compatibilidad de las capas existentes y decidir si la recomendación puede hacerse en el mostrador o necesita una visita téc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itinerario de diagnóstico. Enseña a leer el soporte antes de recomendar: material, porosidad, alcalinidad, cohesión, capas previas y límites de las pruebas de campo, con una ficha de registro y criterios claros de escalado.]]></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agnóstico de soportes · porosidad · alcalinidad · compatibilidad de pinturas · preparación de superficie · asesoría técnic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soporte: porosidad, alcalinidad y compatibilidad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9:40 de un martes en el mostrador. Un cliente trae la foto de una pared de su casa en la Tienda Centro: la pintura blanca se está levantando en placas y debajo asoma un polvo blanquecino. Quiere «una pintura blanca que cubra bien» y la quiere llevar hoy.]]></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s todavía si la pared es de mortero, de yeso o de pladur; tampoco si el polvo es sal, yeso o pintura en polvo. Vender el bote más caro no resuelve nada: si el problema está en el soporte o en una capa anterior incompatible, la pintura volverá a fallar. Esta lección trata de leer el soporte con lo que tienes a mano y de saber cuándo lo que ves no bas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soporte: porosidad, alcalinidad y compatibilidad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dentificar el material y el estado de un soporte, estimar porosidad, alcalinidad y cohesión con pruebas de campo, comprobar la compatibilidad de las capas existentes y decidir si la recomendación puede hacerse en el mostrador o necesita una visita técnica.]]></a:t>
            </a:r>
          </a:p>
        </p:txBody>
      </p:sp>
      <p:sp>
        <p:nvSpPr>
          <p:cNvPr id="11"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soporte: porosidad, alcalinidad y compatibilidad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ción de buenas prácticas: método de trabajo razonado; no es, por sí solo, una política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umbrales, equipos, plazos y responsables que debe confirmar dirección técnic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soporte: porosidad, alcalinidad y compatibilidad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criterios internos de aceptación de humedad, pH y cohesión antes de aplicar cada familia de producto.]]></a:t>
            </a:r>
          </a:p>
        </p:txBody>
      </p:sp>
      <p:sp>
        <p:nvSpPr>
          <p:cNvPr id="11" name=""/>
          <p:cNvSpPr txBox="1"/>
          <p:nvPr/>
        </p:nvSpPr>
        <p:spPr>
          <a:xfrm>
            <a:off x="685800" y="3190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equipos de medición (higrómetro, tiras de pH, medidor de espesor) hay disponibles en cada tienda y quién los calibra. La matriz de compatibilidad entre las familias y referencias concretas del catálogo de Pinturas Especializ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soporte: porosidad, alcalinidad y compatibilidad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autoriza una probeta en obra, un ensayo de laboratorio o una visita técnica, y con qué plaz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soporte manda más que el colo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lor es la última decisión de una recomendación, no la primera. Antes hay tres preguntas que no se pueden saltar: ]]></a:t>
            </a:r>
            <a:r>
              <a:rPr lang="en-US" b="1" strike="noStrike" sz="2100" spc="0" u="none" cap="none">
                <a:solidFill>
                  <a:srgbClr val="1B2438">
                    <a:alpha val="100000"/>
                  </a:srgbClr>
                </a:solidFill>
                <a:latin typeface="Calibri"/>
              </a:rPr>
              <a:t><![CDATA[sobre qué se va a pint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 qué estado está]]></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hay debajo]]></a:t>
            </a:r>
            <a:r>
              <a:rPr lang="en-US" strike="noStrike" sz="2100" spc="0" u="none" cap="none">
                <a:solidFill>
                  <a:srgbClr val="1B2438">
                    <a:alpha val="100000"/>
                  </a:srgbClr>
                </a:solidFill>
                <a:latin typeface="Calibri"/>
              </a:rPr>
              <a:t><![CDATA[. Un mismo producto puede funcionar sobre un mortero sano y fallar sobre un yeso húmedo, sobre una madera resinosa o sobre un esmalte desconoci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soporte manda más que el colo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del mostrador se repite: el cliente describe el color que quiere y la foto muestra una patología que él no ha identificado. Si vendemos solo la pintura, el problema vuelve en semanas y la reclamación llega con razón. Si leemos el soporte, podemos recomendar un sistema completo o derivar a una visit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el soporte no es hacer un informe de laboratorio. Es reunir evidencia suficiente para no recomendar a ciegas: identificar el material, estimar su porosidad, comprobar si las capas existentes se sostienen y detectar señales de humedad o alcalinidad. Cuando la evidencia no alcanza, se dice y se esc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soporte manda más que el colo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la tienda no puede promet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rueba de campo orienta; no certifica un soporte ni garantiza el resultado de un sistema. No se promete «que no volverá a salir» ni se atribuye la causa a un producto concreto sin evidencia. La recomendación se apoya en lo observado y en la ficha técnica, y se registra con sus lím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El soporte manda más que el colo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quiere pintar una pared interior con una pintura plástica mate. Al mirar la superficie, ves un brillo uniforme y no sabes qué producto hay debajo. ¿Cuál es el primer paso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nder la pintura plástica: al ser mate, cubrirá el brillo sin problem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impiar una zona pequeña, comprobar la adherencia y hacer una probeta de compatibilidad antes de recomendar el siste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ijar toda la pared para eliminar el brillo y aplicar la pintura directament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icar una imprimación universal: sirve para cualquier capa anteri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propiedades que hay que le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medirlo todo. En una tienda se leen cinco propiedades que cambian la recomendación:]]></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osidad o absorción.]]></a:t>
            </a:r>
            <a:r>
              <a:rPr lang="en-US" strike="noStrike" sz="2100" spc="0" u="none" cap="none">
                <a:solidFill>
                  <a:srgbClr val="1B2438">
                    <a:alpha val="100000"/>
                  </a:srgbClr>
                </a:solidFill>
                <a:latin typeface="Calibri"/>
              </a:rPr>
              <a:t><![CDATA[ Un soporte muy absorbente chupa el vehículo de la pintura y puede dejar un acabado irregular o descamado. Se estima con una gota de agua cronometrada en una zona limp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propiedades que hay que le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calinidad.]]></a:t>
            </a:r>
            <a:r>
              <a:rPr lang="en-US" strike="noStrike" sz="2100" spc="0" u="none" cap="none">
                <a:solidFill>
                  <a:srgbClr val="1B2438">
                    <a:alpha val="100000"/>
                  </a:srgbClr>
                </a:solidFill>
                <a:latin typeface="Calibri"/>
              </a:rPr>
              <a:t><![CDATA[ Los morteros y hormigones recientes tienen pH alto. Si se pintan antes de tiempo, algunos productos pueden saponificar: la película se vuelve jabonosa, blanda o se desprende. Una tira indicadora sobre la superficie humedecida da una orientación, no un certificado.]]></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hesión.]]></a:t>
            </a:r>
            <a:r>
              <a:rPr lang="en-US" strike="noStrike" sz="2100" spc="0" u="none" cap="none">
                <a:solidFill>
                  <a:srgbClr val="1B2438">
                    <a:alpha val="100000"/>
                  </a:srgbClr>
                </a:solidFill>
                <a:latin typeface="Calibri"/>
              </a:rPr>
              <a:t><![CDATA[ Si la superficie suelta polvo o arena, no hay pintura que la fije sin consolidar antes. Se comprueba con un rayado suave y con una cinta adhesiva en una zona poco visi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propiedades que hay que le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ugosidad y perfil.]]></a:t>
            </a:r>
            <a:r>
              <a:rPr lang="en-US" strike="noStrike" sz="2100" spc="0" u="none" cap="none">
                <a:solidFill>
                  <a:srgbClr val="1B2438">
                    <a:alpha val="100000"/>
                  </a:srgbClr>
                </a:solidFill>
                <a:latin typeface="Calibri"/>
              </a:rPr>
              <a:t><![CDATA[ Una superficie irregular necesita más producto y puede exigir una preparación mecánica. También condiciona el aspecto final.]]></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pas previas.]]></a:t>
            </a:r>
            <a:r>
              <a:rPr lang="en-US" strike="noStrike" sz="2100" spc="0" u="none" cap="none">
                <a:solidFill>
                  <a:srgbClr val="1B2438">
                    <a:alpha val="100000"/>
                  </a:srgbClr>
                </a:solidFill>
                <a:latin typeface="Calibri"/>
              </a:rPr>
              <a:t><![CDATA[ Lo que hay debajo puede ser compatible, puede necesitar lijado o puede tener que retirarse. Se comprueba con una probeta, no por el col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propiedades que hay que leer]]></a:t>
            </a:r>
          </a:p>
        </p:txBody>
      </p:sp>
      <p:pic>
        <p:nvPicPr>
          <p:cNvPr id="3" name="" descr="Matriz de cinco propiedades del soporte con su señal visual, la prueba orientativa y la decisión que cambia en la recomendación.">
            <a:hlinkClick r:id="rId3" tooltip="Matriz de cinco propiedades del soporte con su señal visual, la prueba orientativa y la decisión que cambia en la recomendación."/>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inco propiedades se leen juntas: una pared puede ser porosa y estar bien cohesionada, o lisa y tener una capa que se despren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eer-el-soporte-porosidad-alcalinidad-y-compatibilidad"/>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conocer el materi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terial orienta la familia de producto y la preparación. En una tienda de pinturas aparecen sobre todo estos soportes:]]></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ortero de cemento y hormigón.]]></a:t>
            </a:r>
            <a:r>
              <a:rPr lang="en-US" strike="noStrike" sz="2100" spc="0" u="none" cap="none">
                <a:solidFill>
                  <a:srgbClr val="1B2438">
                    <a:alpha val="100000"/>
                  </a:srgbClr>
                </a:solidFill>
                <a:latin typeface="Calibri"/>
              </a:rPr>
              <a:t><![CDATA[ Minerales, porosos y alcalinos. Pueden tener reparaciones, pintura previa o sales. No se pinta un hormigón recién hecho sin comprobar curado y humedad.]]></a:t>
            </a:r>
          </a:p>
        </p:txBody>
      </p:sp>
      <p:sp>
        <p:nvSpPr>
          <p:cNvPr id="9" name=""/>
          <p:cNvSpPr txBox="1"/>
          <p:nvPr/>
        </p:nvSpPr>
        <p:spPr>
          <a:xfrm>
            <a:off x="514350" y="3019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Yeso y pladur.]]></a:t>
            </a:r>
            <a:r>
              <a:rPr lang="en-US" strike="noStrike" sz="2100" spc="0" u="none" cap="none">
                <a:solidFill>
                  <a:srgbClr val="1B2438">
                    <a:alpha val="100000"/>
                  </a:srgbClr>
                </a:solidFill>
                <a:latin typeface="Calibri"/>
              </a:rPr>
              <a:t><![CDATA[ Superficies lisas y absorbentes, sensibles al agua. El yeso no es una barrera frente a la humedad permanente; en zonas húmedas hay que usar soluciones y placas adecuadas, no solo una pintura imperme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conocer el materi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drillo y bloque.]]></a:t>
            </a:r>
            <a:r>
              <a:rPr lang="en-US" strike="noStrike" sz="2100" spc="0" u="none" cap="none">
                <a:solidFill>
                  <a:srgbClr val="1B2438">
                    <a:alpha val="100000"/>
                  </a:srgbClr>
                </a:solidFill>
                <a:latin typeface="Calibri"/>
              </a:rPr>
              <a:t><![CDATA[ Pueden estar revestidos o a cara vista. La junta y el estado del mortero importan tanto como el ladrillo.]]></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dera.]]></a:t>
            </a:r>
            <a:r>
              <a:rPr lang="en-US" strike="noStrike" sz="2100" spc="0" u="none" cap="none">
                <a:solidFill>
                  <a:srgbClr val="1B2438">
                    <a:alpha val="100000"/>
                  </a:srgbClr>
                </a:solidFill>
                <a:latin typeface="Calibri"/>
              </a:rPr>
              <a:t><![CDATA[ Tiene veta, nudos y resinas; su humedad cambia con el ambiente. Exige sistemas con elasticidad y protección, sobre todo en exterior.]]></a:t>
            </a:r>
          </a:p>
        </p:txBody>
      </p:sp>
      <p:sp>
        <p:nvSpPr>
          <p:cNvPr id="9" name=""/>
          <p:cNvSpPr txBox="1"/>
          <p:nvPr/>
        </p:nvSpPr>
        <p:spPr>
          <a:xfrm>
            <a:off x="514350" y="3019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tal.]]></a:t>
            </a:r>
            <a:r>
              <a:rPr lang="en-US" strike="noStrike" sz="2100" spc="0" u="none" cap="none">
                <a:solidFill>
                  <a:srgbClr val="1B2438">
                    <a:alpha val="100000"/>
                  </a:srgbClr>
                </a:solidFill>
                <a:latin typeface="Calibri"/>
              </a:rPr>
              <a:t><![CDATA[ Se distingue con un imán si es férreo, pero el galvanizado y el aluminio también necesitan preparación e imprimación específicas. Un esmalte directo sobre galvanizado nuevo no es una recomendación seg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conocer el materi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brocemento.]]></a:t>
            </a:r>
            <a:r>
              <a:rPr lang="en-US" strike="noStrike" sz="2100" spc="0" u="none" cap="none">
                <a:solidFill>
                  <a:srgbClr val="1B2438">
                    <a:alpha val="100000"/>
                  </a:srgbClr>
                </a:solidFill>
                <a:latin typeface="Calibri"/>
              </a:rPr>
              <a:t><![CDATA[ Si es antiguo, puede contener amianto. No se lija, no se perfora y no se manipula sin evaluación prev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conocer el material]]></a:t>
            </a:r>
          </a:p>
        </p:txBody>
      </p:sp>
      <p:pic>
        <p:nvPicPr>
          <p:cNvPr id="3" name="" descr="Flujo de cuatro pasos: observar el material y los bordes, preguntar por tratamientos anteriores, hacer una probeta pequeña y registrar la decisión.">
            <a:hlinkClick r:id="rId3" tooltip="Flujo de cuatro pasos: observar el material y los bordes, preguntar por tratamientos anteriores, hacer una probeta pequeña y registrar la decisión."/>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conocer el material no termina en ponerle nombre: termina en una comprobación proporcionada y registr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eer-el-soporte-porosidad-alcalinidad-y-compatibilidad"/>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Reconocer el materi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observación según el material o la familia de soporte que sugiere. Son señales orientativas, no una identificación definitiva.]]></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ineral poroso]]></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Yeso o pladur]]></a:t>
            </a:r>
          </a:p>
        </p:txBody>
      </p:sp>
      <p:sp>
        <p:nvSpPr>
          <p:cNvPr id="12"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dera]]></a:t>
            </a:r>
          </a:p>
        </p:txBody>
      </p:sp>
      <p:sp>
        <p:nvSpPr>
          <p:cNvPr id="13"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t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Árido visible, superficie mate y una gota que se absorbe en pocos segundos.]]></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laca ligera con cartón en los bordes y juntas vistas.]]></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eta y nudos; la superficie se marca con la uña.]]></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imán se pega con fuerza y la superficie está fría.]]></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perficie lisa y fría, sin veta, y el imán no se pega.]]></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 corta con cuchilla y deja un polvo blanco fino.]]></a:t>
            </a:r>
          </a:p>
        </p:txBody>
      </p:sp>
      <p:sp>
        <p:nvSpPr>
          <p:cNvPr id="13" name=""/>
          <p:cNvSpPr txBox="1"/>
          <p:nvPr/>
        </p:nvSpPr>
        <p:spPr>
          <a:xfrm>
            <a:off x="514350" y="3705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uebas de campo y sus lími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ueba de campo sirve para decidir el siguiente paso, no para cerrar un diagnóstico. Tres comprobaciones sencillas cubren mucho terren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ota de agua.]]></a:t>
            </a:r>
            <a:r>
              <a:rPr lang="en-US" strike="noStrike" sz="2100" spc="0" u="none" cap="none">
                <a:solidFill>
                  <a:srgbClr val="1B2438">
                    <a:alpha val="100000"/>
                  </a:srgbClr>
                </a:solidFill>
                <a:latin typeface="Calibri"/>
              </a:rPr>
              <a:t><![CDATA[ Limpia una zona, deposita una gota y observa cuánto tarda en absorberse. Una absorción rápida sugiere porosidad alta; una gota que se queda mucho tiempo puede indicar una capa poco permeable, no necesariamente humed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uebas de campo y sus lími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ta adhesiva.]]></a:t>
            </a:r>
            <a:r>
              <a:rPr lang="en-US" strike="noStrike" sz="2100" spc="0" u="none" cap="none">
                <a:solidFill>
                  <a:srgbClr val="1B2438">
                    <a:alpha val="100000"/>
                  </a:srgbClr>
                </a:solidFill>
                <a:latin typeface="Calibri"/>
              </a:rPr>
              <a:t><![CDATA[ Pega y retira una cinta sobre una zona poco visible. Si arranca pintura o polvo, la capa no se sostiene y hay que resolverlo antes de repintar.]]></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ayado suave.]]></a:t>
            </a:r>
            <a:r>
              <a:rPr lang="en-US" strike="noStrike" sz="2100" spc="0" u="none" cap="none">
                <a:solidFill>
                  <a:srgbClr val="1B2438">
                    <a:alpha val="100000"/>
                  </a:srgbClr>
                </a:solidFill>
                <a:latin typeface="Calibri"/>
              </a:rPr>
              <a:t><![CDATA[ Un rayado con la uña o con una espátula roma muestra si el soporte se deshace o si la capa es coherente. No se hacen pruebas profundas ni se levantan capas en zonas visib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uebas de campo y sus lími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tres mide humedad ni pH. Para eso hacen falta instrumentos y un procedimiento. Un medidor eléctrico de humedad da lecturas relativas que las sales pueden alterar; sirve para comparar puntos, no para certificar un porcentaj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uebas de campo y sus límites]]></a:t>
            </a:r>
          </a:p>
        </p:txBody>
      </p:sp>
      <p:pic>
        <p:nvPicPr>
          <p:cNvPr id="3" name="" descr="Comparación entre una prueba indicativa de tienda y una medición o ensayo técnico, con el alcance y los límites de cada una.">
            <a:hlinkClick r:id="rId3" tooltip="Comparación entre una prueba indicativa de tienda y una medición o ensayo técnico, con el alcance y los límites de cada una."/>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no es de prestigio: es de alcance. Una prueba indicativa decide el siguiente paso; una medición técnica sostiene un inform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eer-el-soporte-porosidad-alcalinidad-y-compatibilidad"/>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ruebas de campo y sus límites · Secuencia de una probeta de compatibilidad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zona pequeña, poco visible y representativa del proble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ruebas de campo y sus límites · Secuencia de una probeta de compatibilidad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 el polvo y la grasa; deja secar. No lijes a fondo una capa que aún no conoc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ruebas de campo y sus límites · Secuencia de una probeta de compatibilidad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el sistema previsto en una superficie de prueba, respetando la ficha técnic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ruebas de campo y sus límites · Secuencia de una probeta de compatibilidad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secar el tiempo indicado y comprueba adherencia, aspecto y uniformid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ruebas de campo y sus límites · Secuencia de una probeta de compatibilidad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grafía, anota fecha y producto, y decide: aplicar, cambiar de sistema o escal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Pruebas de campo y sus límit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compañero que está aprendiendo a diagnosticar.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la gota de agua no se absorbe, seguro que hay humedad.»]]></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probar una capa desconocida, limpio una zona pequeña y hago una probeta que pueda retirar.»]]></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edidor eléctrico me dice el porcentaje exacto de humedad del mur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la cinta arranca pintura, hay un problema de adherencia que resolver antes de repinta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fibrocemento viejo se puede lijar sin protección; solo es ceme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pas previas y compatibili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más frecuente de un repintado fallido no es la pintura nueva: es la capa vieja. Un esmalte brillante, un barniz, una pintura al temple o un producto reparador desconocido pueden impedir la adherencia. El color no dice nada sobre la compatibilidad.]]></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práctica es sencilla: ]]></a:t>
            </a:r>
            <a:r>
              <a:rPr lang="en-US" b="1" strike="noStrike" sz="2100" spc="0" u="none" cap="none">
                <a:solidFill>
                  <a:srgbClr val="1B2438">
                    <a:alpha val="100000"/>
                  </a:srgbClr>
                </a:solidFill>
                <a:latin typeface="Calibri"/>
              </a:rPr>
              <a:t><![CDATA[si no sabes qué hay debajo, no vendas el sistema como si lo supieras]]></a:t>
            </a:r>
            <a:r>
              <a:rPr lang="en-US" strike="noStrike" sz="2100" spc="0" u="none" cap="none">
                <a:solidFill>
                  <a:srgbClr val="1B2438">
                    <a:alpha val="100000"/>
                  </a:srgbClr>
                </a:solidFill>
                <a:latin typeface="Calibri"/>
              </a:rPr>
              <a:t><![CDATA[. Limpia, haz una probeta y comprueba. Si la capa vieja se desprende, se ampolla o se ablanda con el nuevo producto, hay que retirarla o cambiar de sistem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pas previas y compatibili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ura al agua sobre esmalte» no es una receta universal. Muchos esmaltes curados admiten un acrílico si se preparan; otros no. Lo mismo ocurre al contrario. La ficha técnica y la probeta mandan sobre la costumbre.]]></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apa de yeso pintada con temple en una zona húmeda puede estar saponificando: se nota porque la pintura se ablanda y se vuelve jabonosa al humedecerse. Repintar encima sin corregir la humedad solo añade una capa más al proble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pas previas y compatibili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6]]></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beta no es un trámit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robeta bien hecha y documentada evita la mayoría de las reclamaciones por falta de adherencia. Si el cliente no permite probar, se le explica el riesgo por escrito y se decide si se puede recomendar con esa limit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pas previas y compatibilidad · Cómo comprobar una capa desconocid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é producto se aplicó y cuándo; si no hay respuesta, trátala como desconoci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pas previas y compatibilidad · Cómo comprobar una capa desconocid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 una zona poco visible y comprueba si la capa se ablanda con agua o con el limpiador habitu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pas previas y compatibilidad · Cómo comprobar una capa desconocid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prueba de cinta antes de lijar: si se levanta, la adherencia ya está comprometi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pas previas y compatibilidad · Cómo comprobar una capa desconocid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el sistema previsto en la probeta y espera el tiempo de secado de la fich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pas previas y compatibilidad · Cómo comprobar una capa desconocid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el resultado y los límites; si no es concluyente, escala antes de vend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apas previas y compatibili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plicar una pintura al agua sobre cualquier esmalte viejo es seguro si la superficie está limp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lcalinidad, humedad y tiempos de esp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ortero o un hormigón recién ejecutado no está listo solo porque esté seco al tacto. La reacción del cemento deja un pH alto durante un tiempo que depende de la mezcla, el espesor y el ambiente. Si se pinta antes de que el soporte esté suficientemente curado, la película puede saponificar: se ablanda, pierde adherencia y aparece un aspecto jabono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lcalinidad, humedad y tiempos de esp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umedad tiene la misma lógica. No se pinta sobre un soporte húmedo ni se tapa una filtración con una capa impermeable: el agua buscará otra salida y puede provocar ampollas, eflorescencias o desprendimientos. Primero se corrige el origen; después se deja secar y se comprueb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yeso y el pladur son sensibles al agua. Una pintura impermeable no convierte una pared húmeda en una pared seca. En zonas de baño, cocina o fachada hay que elegir soluciones adecuadas al soporte y a la exposi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lcalinidad, humedad y tiempos de esp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iempos de espera entre capas también son parte del diagnóstico: aplicar la segunda mano antes de tiempo atrapa disolvente o agua y compromete la película. La ficha técnica da los tiempos; la prisa no los camb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Alcalinidad, humedad y tiempos de esper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mortero recién ejecutado puede mostrar un pH ___. Antes de pintar se comprueba que el soporte esté ___ y que la humedad no tenga una causa ___. Si hay filtración o capilaridad, primero se corrige el ___ y se deja ___, no se tapa con pintur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cidir y docume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l proceso hay que tomar una decisión y dejarla por escrito. Lo mínimo que conviene registrar es: material y localización, estado observado, propiedades estimadas, pruebas realizadas con su fecha, capas previas, límites de lo comprobado y siguiente pas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icha no es burocracia. Sirve para tres cosas: no repetir pruebas, explicar al cliente por qué se recomienda un sistema y no otro, y defender la actuación si más adelante aparece una reclamación. Si el cliente cambia de idea o aparece otro aplicador, la ficha evita que se pierda el criter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cidir y docume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irve para saber cuándo parar. Si hay humedad activa, fisuras que no se explican, una superficie que se deshace o un soporte que no se puede identificar, la tienda no debe cerrar la recomendación: debe documentar lo observado y escalar. La línea entre asesorar y diagnosticar se cruza cuando falta evidencia o cuando está en juego la segurida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Decidir y document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hallazgo con la decisión que cambia en la recomenda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oporte muy absorbente]]></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ortero alcalino y todavía húme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pa previa desconocida y brillant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tal galvanizad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dera exterio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ibrocemento antigu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erar curado, corregir la fuente de humedad y comprobar antes de pintar]]></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beta de adherencia y compatibilidad antes de vender el sistema]]></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paración e imprimación específicas según la ficha del fabricante]]></a:t>
            </a:r>
          </a:p>
        </p:txBody>
      </p:sp>
      <p:sp>
        <p:nvSpPr>
          <p:cNvPr id="12" name=""/>
          <p:cNvSpPr txBox="1"/>
          <p:nvPr/>
        </p:nvSpPr>
        <p:spPr>
          <a:xfrm>
            <a:off x="628650" y="3848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stema con protección y elasticidad; comprobar humedad de la made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lijar ni manipular sin evaluación previa por posible amian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Fondo sellador o imprimación adecuada para regular la absor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opor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esta ficha en el cuaderno de la tienda o en una hoja de cálculo. Rellena una por soporte y guárdala con las fotos. Los umbrales y criterios de aceptación son campos que debe confirmar dirección técnica; no se invent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opor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e ficha. Los valores concretos son campos a completar, no una política de la empres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781175"/>
                <a:gridCol w="3752850"/>
                <a:gridCol w="2581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 o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rtero, hormigón, yeso, pladur, ladrillo, madera, metal, fibroce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se identifica, se indica «descono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ización y ori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o exterior, orientación, exposición a lluvia o s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 la estancia o fa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superf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vo, grietas, ampollas, manchas, sales, capas suel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de conjunto y de detal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3752850"/>
                <a:gridCol w="2581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 o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o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de absorción de una gota en zona lim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ctura orientativa, con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li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ctura con tira indicadora, si hay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orientativa; no sustituye ensa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s prev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illo, color, espesor aparente, resultado de c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eta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es, causa aparente, medición si ex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ertifica un porcentaje sin 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781175"/>
                <a:gridCol w="3752850"/>
                <a:gridCol w="2581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 o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s realiz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ta, cinta, rayado, probeta, instr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endar sistema, pedir datos, visitar o esc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el límite de lo compro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opor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se cierra cuando la decisión y su límite están escritos. Si falta un dato que cambia la recomendación, no se rellena con una suposición: se deja como pendien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ropiedad y con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osidad 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ndo sellador para regular la abs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li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r curado y usar sistema resis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hesión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olidar o retirar antes de pi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 previa des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eta de compat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a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el origen antes de pi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ocemento antigu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ijar sin evaluación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ropiedad y consecuenc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leer-el-soporte-porosidad-alcalinidad-y-compatibilidad"/>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pregunta antes de recomendar una pintur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bre qué se pinta y en qué estado está. El color es la última decis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dica una gota de agua que se absorbe muy rápi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soporte poroso o muy absorbente. Es una señal orientativa, no una medi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pinta un mortero recién hech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todavía puede tener pH alto y humedad; la película puede saponificar o desprenders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no sabes qué capa hay debaj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atarla como desconocida, limpiar una zona y hacer una probeta de adherencia y compatibilida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ímite tiene un medidor eléctrico de humeda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a lecturas relativas que las sales y el contacto alteran; no certifica un porcentaj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leer el sopor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leer el sopor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7]]></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identificar el material, estimar sus propiedades con pruebas orientativas y decidir cuándo la recomendación necesita una probeta o una visita.]]></a:t>
            </a:r>
          </a:p>
        </p:txBody>
      </p:sp>
      <p:sp>
        <p:nvSpPr>
          <p:cNvPr id="9" name=""/>
          <p:cNvSpPr txBox="1"/>
          <p:nvPr/>
        </p:nvSpPr>
        <p:spPr>
          <a:xfrm>
            <a:off x="514350" y="25717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y 4. La mayoría de los errores consisten en confundir una prueba indicativa con una medición o en recomendar sin comprobar la capa previ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el soporte es lo que separa una venta de pintura de una recomendación técnica. El material, la porosidad, la alcalinidad, la cohesión y las capas previas explican la mayoría de los fallos que luego se atribuyen al producto. Ninguna de esas propiedades se adivina por el color ni por el aspecto de una fot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 no lo has comprobado, no lo presentes como comprobado]]></a:t>
            </a:r>
            <a:r>
              <a:rPr lang="en-US" strike="noStrike" sz="2100" spc="0" u="none" cap="none">
                <a:solidFill>
                  <a:srgbClr val="1B2438">
                    <a:alpha val="100000"/>
                  </a:srgbClr>
                </a:solidFill>
                <a:latin typeface="Calibri"/>
              </a:rPr>
              <a:t><![CDATA[. Una prueba de campo orienta; una probeta decide; una medición técnica sostiene un informe. Cuando el soporte no se puede identificar o hay humedad activa, la decisión correcta no es vender más producto: es documentar y escalar.]]></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TE, Documento Básico HS 1 «Protección frente a la humedad»: https://www.codigotecnico.org/pdf/Documentos/HS/DccHS.pdf (consulta 2026-10-2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1:2005, clasificación de recubrimientos para albañilería exterior y hormigón: https://www.une.org/encuentra-tu-norma/busca-tu-norma/norma?c=N0033309 (consulta 2026-10-24).]]></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efapi, «La calidad de las pinturas: pintura de exterior» (2023): https://asefapi.es/wp-content/uploads/2024/03/1_la-calidad-de-las-pinturas-pintura-de-exterior_2023.pdf (consulta 2026-10-2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el-soporte-porosidad-alcalinidad-y-compatibilidad"/>
              </a:rPr>
              <a:t><![CDATA[Leer el soporte: porosidad, alcalinidad y compat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l fabricante para cada referencia del catálogo: son la fuente operativa de dilución, rendimiento, tiempos y compatibilidad.]]></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uebas descritas son orientativas y no sustituyen un ensayo de laboratorio ni un informe técnic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2026-10-31T04:50:09Z</dcterms:created>
  <dcterms:modified xsi:type="dcterms:W3CDTF">2026-10-31T04:50:09Z</dcterms:modified>
  <dc:title>Leer el soporte: porosidad, alcalinidad y compatibilidad</dc:title>
  <dc:description>Presentación editable del OA «Leer el soporte: porosidad, alcalinidad y compatibilidad». Enlace: https://pinturasespecializadas.lumbre.lat/object/leer-el-soporte-porosidad-alcalinidad-y-compatibilidad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