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presProps" Target="presProps.xml"/>
  <Relationship Id="rId90" Type="http://schemas.openxmlformats.org/officeDocument/2006/relationships/viewProps" Target="viewProps.xml"/>
  <Relationship Id="rId9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a-entrevista-al-cliente-nautic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al cliente náutico»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al cliente náutico»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al cliente náutico»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al cliente náutico»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trevista al cliente náutic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clientes, cuatro formas de decidir»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clientes, cuatro formas de decidir»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perfiles-clie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perfiles de cliente náutico con lo que decide, lo que valora y lo que cambia en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producto, cuatro lógicas de compra: la entrevista identifica quién decide y con qué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guntar por el antifouling anterior, el uso y la varada antes de pro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no define el rendimiento y el precio no sustituye la diagnosis. Antes de proponer hay que conocer el historial, el uso y el tiempo de varada. Remitir sin datos tampoco es derivar: es pasa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perfiles de cliente y criterios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a-entrevista-al-cliente-nautic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ntrevista como diagnosis: los datos que cambian todo» (2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ntrevista como diagnosis: los datos que cambian todo» (3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ntrevista como diagnosis: los datos que cambian todo» (4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datos-embarc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tarjetas con los datos de la entrevista náutica: embarcación, material, zona, agua y uso, historial y tiempo en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ato cierra una puerta: sin ellos, la recomendación se convierte en una a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lora · material · dulce ·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lora y el tipo acotan la superficie y el uso; el material decide la familia de productos; el agua y el historial condicionan la preparación y la compatibilidad; el tiempo en seco marca el alcance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siete bloques de datos y valor del «no lo s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a-entrevista-al-cliente-nautic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eis preguntas que cambian la recomendación»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eis preguntas que cambian la recomendación»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eis preguntas que cambian la recomendación»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seis-pregunt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seis preguntas de entrevista náutica, desde ampollas y antifouling previo hasta restricciones del pu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separan una recomendación informada de una venta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y ampollas o humedad en el casco? → Parar y derivar: no se resuelve pin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antifouling lleva y cuándo se aplicó? → Familia, preparación y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ántos años han pasado y cuántas manos? → Acumulación, lijado o decap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exige el varadero? → Método, residuos y producto admi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vega o pasa largas temporadas fondeado? → Tipo de antifouling y reno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restricciones tiene el puerto? → Contención, residuos y producto permi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as seis preguntas y su efecto sobre producto, preparación o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a-entrevista-al-cliente-nautic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 que no se decide en el mostrador» (2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 que no se decide en el mostrador» (3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 que no se decide en el mostrador» (4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decidir-o-deriv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decidir el sistema en el mostrador y derivar con un parte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es vender menos: es no vender lo que todavía no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to orienta, pero no confirma ósmosis ni compatibilidad. Hacen falta inspección, humedad, espesores e historial. El mostrador puede describir lo que ve y derivar; no puede cerrar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ósmosis, espesores, compatibilidad y trabajos estructu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a-entrevista-al-cliente-nautic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ñales de alarma: cuándo parar la venta»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ñales de alarma: cuándo parar la venta»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tocolo de parad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r la recomendación y no confirmar producto ni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tocolo de parad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ibir lo observado y fotografiarlo con escala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tocolo de parad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r el límite: qué no se puede decidir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tocolo de parad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r un parte con lo que falta y a quién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puedo confirmar si es ósmosis; necesito que lo vea e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ntifouling no tapa ampollas; la fecha de botadura depende del varadero y del trabajo real; y «cualquier antifouling» ignora material, uso, historial y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señales de alarma y protocolo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a-entrevista-al-cliente-nautic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rrores frecuentes y su consecuencia»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rrores frecuentes y su consecuencia»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rrores frecuentes y su consecuencia» (4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del-atajo-al-problem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atajos de la entrevista náutica y el problema que generan en la v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atajo tiene una factura posterior: el flujo muestra dónde se p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antifouling lleva y cuándo se aplicó. →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tipo de agua y el uso previsto. →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os días reales de varada y quién aplica. →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grieta estructural o un timón con jueg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mpollas activas con líquido en la obra viv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espesor de la película sec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iagnosticar ósmosis con una foto.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nfirmar compatibilidad sin ficha ni historial.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Prometer la fecha de botadura.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errores frecuentes y su consecuencia en la v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a-entrevista-al-cliente-nautic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jemplo resuelto: el velero de 10 m y una varada de dos semanas»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jemplo resuelto: el velero de 10 m y una varada de dos semanas»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entrevista del veler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pide lista y fecha; se acoge si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entrevista del veler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cogen eslora, material, zonas, agua, uso e histo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entrevista del veler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tectan los huecos: antifouling, capas, ampollas y espes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entrevista del veler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separa lo que se puede proponer de lo que exige insp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entrevista del velero,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riva con un parte y se fija el siguiente pas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oger los datos, señalar lo que falta y derivar ósmosis, compatibilidad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enta se sostiene con un parte y un siguiente paso, no con una lista prematura. Diagnosticar por el tamaño de las ampollas es tan imprudente como prometer una fecha que depende del var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datos recogidos, huecos detectados y derivación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a-entrevista-al-cliente-nautic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ato náutico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ato náutico y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egunt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decide, qué embarcación es y qué zona quiere tr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 impide prometer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ntifouling anterior, su familia, sus manos y su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ara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ampollas activas, grietas, delaminación o corrosión estruc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ceso y parte: recoger datos, derivar y responder. No diagnóstico ni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xige el reglamento de bioc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ducto autorizado y uso conforme a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entrevistar al cliente náu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a-entrevista-al-cliente-nautico]]></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entrevistar al cliente náutico?»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84" r:id="rId1"/>
    <p:sldLayoutId id="2482439285" r:id="rId2"/>
    <p:sldLayoutId id="2482439286" r:id="rId3"/>
    <p:sldLayoutId id="24824392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0ceefa8598bca65b0e51f7c05e48b7c2cd824064c3a064d1.jpg"/>
  <Relationship Id="rId3" Type="http://schemas.openxmlformats.org/officeDocument/2006/relationships/hyperlink" Target="https://pinturasespecializadas.lumbre.lat/object/la-entrevista-al-cliente-nautic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perfiles-cliente2.jpg"/>
  <Relationship Id="rId3" Type="http://schemas.openxmlformats.org/officeDocument/2006/relationships/hyperlink" Target="https://pinturasespecializadas.lumbre.lat/object/la-entrevista-al-cliente-nautico" TargetMode="External"/>
  <Relationship Id="rId4" Type="http://schemas.openxmlformats.org/officeDocument/2006/relationships/hyperlink" Target="https://pinturasespecializadas.lumbre.lat/object/la-entrevista-al-cliente-nautico"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datos-embarcacion3.jpg"/>
  <Relationship Id="rId3" Type="http://schemas.openxmlformats.org/officeDocument/2006/relationships/hyperlink" Target="https://pinturasespecializadas.lumbre.lat/object/la-entrevista-al-cliente-nautico" TargetMode="External"/>
  <Relationship Id="rId4" Type="http://schemas.openxmlformats.org/officeDocument/2006/relationships/hyperlink" Target="https://pinturasespecializadas.lumbre.lat/object/la-entrevista-al-cliente-nautico"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seis-preguntas4.jpg"/>
  <Relationship Id="rId3" Type="http://schemas.openxmlformats.org/officeDocument/2006/relationships/hyperlink" Target="https://pinturasespecializadas.lumbre.lat/object/la-entrevista-al-cliente-nautico" TargetMode="External"/>
  <Relationship Id="rId4" Type="http://schemas.openxmlformats.org/officeDocument/2006/relationships/hyperlink" Target="https://pinturasespecializadas.lumbre.lat/object/la-entrevista-al-cliente-nautico"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decidir-o-derivar5.jpg"/>
  <Relationship Id="rId3" Type="http://schemas.openxmlformats.org/officeDocument/2006/relationships/hyperlink" Target="https://pinturasespecializadas.lumbre.lat/object/la-entrevista-al-cliente-nautico" TargetMode="External"/>
  <Relationship Id="rId4" Type="http://schemas.openxmlformats.org/officeDocument/2006/relationships/hyperlink" Target="https://pinturasespecializadas.lumbre.lat/object/la-entrevista-al-cliente-nautico"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del-atajo-al-problema6.jpg"/>
  <Relationship Id="rId3" Type="http://schemas.openxmlformats.org/officeDocument/2006/relationships/hyperlink" Target="https://pinturasespecializadas.lumbre.lat/object/la-entrevista-al-cliente-nautico" TargetMode="External"/>
  <Relationship Id="rId4" Type="http://schemas.openxmlformats.org/officeDocument/2006/relationships/hyperlink" Target="https://pinturasespecializadas.lumbre.lat/object/la-entrevista-al-cliente-nautico"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hyperlink" Target="https://pinturasespecializadas.lumbre.lat/object/la-entrevista-al-cliente-nautico"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a-entrevista-al-cliente-nautico" TargetMode="External"/>
  <Relationship Id="rId3" Type="http://schemas.openxmlformats.org/officeDocument/2006/relationships/notesSlide" Target="../notesSlides/notesSlide8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v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áut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la-entrevista-al-cliente-nautic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vistar a un cliente náutico para reunir los datos que condicionan la recomendación —embarcación, material, zona, agua, uso, historial y tiempo de varada—, distinguir lo que se puede proponer en el mostrador de lo que exige inspección o criterio técnico, y derivar con un parte útil a dirección técnica, varadero o fabrica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náutica. Convierte la entrevista de mostrador en una diagnosis ordenada: qué preguntar, qué cambia cada respuesta, qué no se puede decidir y cómo derivar sin perder la venta ni prometer de más.]]></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áutica · entrevista · antifouling · varada · ósmosis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al cliente náutic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ficticio). Un viernes por la mañana entra en el mostrador del centro un armador con las fotos del casco en el móvil. Tiene un velero de 10,2 m, casco de PRFV, y una varada reservada dentro de veinte días: dispone de dos semanas en seco y quiere pintar la obra viva y la cubierta. En las fotos se ven unas ampollas pequeñas junto a la línea de flotación y el antideslizante gastado. Pide una lista de producto y una fecha de botadura para organizar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al cliente náutic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rás espera el responsable de compras de un varadero que necesita antifouling para seis embarcaciones y pregunta por precio y disponibilidad. Los dos traen una necesidad real, pero ninguno trae todavía los datos que permitirían decidir el sistema. Esta lección trabaja la conversación que va antes de recomendar y el momento exacto en que hay que parar y deriv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al cliente náutic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evistar a un cliente náutico para reunir los datos que condicionan la recomendación —embarcación, material, zona, agua, uso, historial y tiempo de varada—, distinguir lo que se puede proponer en el mostrador de lo que exige inspección o criterio técnico, y derivar con un parte útil a dirección técnica, varadero o fabricante.]]></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al cliente náutic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entrevista y diagnóstico; no es, por sí solo, una política de Pinturas Especializada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acuerdos con varaderos, plazos, portes, garantías y responsables que debe confirmar dirección técnic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marcadas como ficticias sirven para practicar; no son datos de la empresa ni de un cliente r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al cliente náutic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6]]></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servicios y referencias del catálogo náutico: familias, formatos y fichas disponibles.]]></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cuerdo con varaderos: condiciones, plazos, contención de residuos y quién aplica. Los criterios de garantía aplicables a productos náuticos y a trabajos de varada. Quién valora la ósmosis y con qué método: dirección técnica, varadero o perito exter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trevista al cliente náutic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6]]></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plazos de suministro, portes y disponibilidad de producto para una varada. Las restricciones ambientales de cada puerto y el procedimiento de gestión de residu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clientes, cuatro formas de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áu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mad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e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li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n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o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itá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e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p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rad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ust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bar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t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ten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clientes, cuatro formas de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et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toc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or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valoran el ]]></a:t>
            </a:r>
            <a:r>
              <a:rPr lang="en-US" b="1" strike="noStrike" sz="2100" spc="0" u="none" cap="none">
                <a:solidFill>
                  <a:srgbClr val="1B2438">
                    <a:alpha val="100000"/>
                  </a:srgbClr>
                </a:solidFill>
                <a:latin typeface="Calibri"/>
              </a:rPr>
              <a:t><![CDATA[plazo de varada]]></a:t>
            </a:r>
            <a:r>
              <a:rPr lang="en-US" strike="noStrike" sz="2100" spc="0" u="none" cap="none">
                <a:solidFill>
                  <a:srgbClr val="1B2438">
                    <a:alpha val="100000"/>
                  </a:srgbClr>
                </a:solidFill>
                <a:latin typeface="Calibri"/>
              </a:rPr>
              <a:t><![CDATA[, pero no por la misma razón. Para el armador, cada día en seco es un día sin navegar y un coste de grúa o de amarre. Para el capitán, es una ventana de calendario que condiciona la temporada. Para el varadero, es capacidad de taller y una promesa que no controla del todo el proveedor. Para mantenimiento, es continuidad del servic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clientes, cuatro formas de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misma pregunta —«¿qué antifouling me llevo?»— significa cosas distintas. ]]></a:t>
            </a:r>
            <a:r>
              <a:rPr lang="en-US" b="1" strike="noStrike" sz="2100" spc="0" u="none" cap="none">
                <a:solidFill>
                  <a:srgbClr val="1B2438">
                    <a:alpha val="100000"/>
                  </a:srgbClr>
                </a:solidFill>
                <a:latin typeface="Calibri"/>
              </a:rPr>
              <a:t><![CDATA[Decidir bien empieza por saber quién decide, quién aplica y qué fecha tiene dela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clientes, cuatro formas de decidir]]></a:t>
            </a:r>
          </a:p>
        </p:txBody>
      </p:sp>
      <p:pic>
        <p:nvPicPr>
          <p:cNvPr id="3" name="" descr="Matriz de cuatro perfiles de cliente náutico con lo que decide, lo que valora y lo que cambia en la entrevista.">
            <a:hlinkClick r:id="rId3" tooltip="Matriz de cuatro perfiles de cliente náutico con lo que decide, lo que valora y lo que cambia en la entrevis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producto, cuatro lógicas de compra: la entrevista identifica quién decide y con qué plaz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a-entrevista-al-cliente-nautico"/>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uatro clientes, cuatro formas de decid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rmador entra y pide «antifouling azul para un velero de 10 metros, el más barato». ¿Cuál es la primera respuesta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le el bote azul más barato: ya sabe lo que quier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por el antifouling anterior, el uso y la varada antes de propone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 el antifouling más caro, que siempre protege má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mitirle al varadero sin recoger ningún da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como diagnosis: los datos que cambian to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náutica se parece más a una inspección de recepción que a un catálogo. Se pide en un orden y se explica por qué se pide, porque cada respuesta estrecha el sistema posible.]]></a:t>
            </a:r>
          </a:p>
        </p:txBody>
      </p:sp>
      <p:sp>
        <p:nvSpPr>
          <p:cNvPr id="8" name=""/>
          <p:cNvSpPr txBox="1"/>
          <p:nvPr/>
        </p:nvSpPr>
        <p:spPr>
          <a:xfrm>
            <a:off x="514350" y="22860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lora y tipo de embarcación.]]></a:t>
            </a:r>
            <a:r>
              <a:rPr lang="en-US" strike="noStrike" sz="2100" spc="0" u="none" cap="none">
                <a:solidFill>
                  <a:srgbClr val="1B2438">
                    <a:alpha val="100000"/>
                  </a:srgbClr>
                </a:solidFill>
                <a:latin typeface="Calibri"/>
              </a:rPr>
              <a:t><![CDATA[ No es lo mismo una lancha abierta, un velero de crucero, una semirrígida o un pesquero. Cambian la superficie, el acceso, la cantidad de producto y el uso. La UNE-EN ISO 8666 define los datos principales de embarcaciones pequeñas (eslora, manga, calado, desplazamiento): sirve para registrar magnitudes con el mismo criterio, no para diagnostic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como diagnosis: los datos que cambian to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terial del casco.]]></a:t>
            </a:r>
            <a:r>
              <a:rPr lang="en-US" strike="noStrike" sz="2100" spc="0" u="none" cap="none">
                <a:solidFill>
                  <a:srgbClr val="1B2438">
                    <a:alpha val="100000"/>
                  </a:srgbClr>
                </a:solidFill>
                <a:latin typeface="Calibri"/>
              </a:rPr>
              <a:t><![CDATA[ PRFV, madera, aluminio o acero. El PRFV puede absorber agua y ampollarse; la madera exige flexibilidad y respeto de las juntas; el aluminio sufre corrosión galvánica si el antifouling lleva cobre; el acero necesita un sistema anticorrosivo antes del antifouling.]]></a:t>
            </a:r>
          </a:p>
        </p:txBody>
      </p:sp>
      <p:sp>
        <p:nvSpPr>
          <p:cNvPr id="9" name=""/>
          <p:cNvSpPr txBox="1"/>
          <p:nvPr/>
        </p:nvSpPr>
        <p:spPr>
          <a:xfrm>
            <a:off x="514350" y="29146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Zona afectada.]]></a:t>
            </a:r>
            <a:r>
              <a:rPr lang="en-US" strike="noStrike" sz="2100" spc="0" u="none" cap="none">
                <a:solidFill>
                  <a:srgbClr val="1B2438">
                    <a:alpha val="100000"/>
                  </a:srgbClr>
                </a:solidFill>
                <a:latin typeface="Calibri"/>
              </a:rPr>
              <a:t><![CDATA[ Obra viva (bajo la flotación), obra muerta (costados sobre la flotación), cubierta, bañera o interior. Cada zona tiene exposición, preparación y acabado distintos. Una cubierta antideslizante no se resuelve con pintura de interi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como diagnosis: los datos que cambian to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gua dulce o salada.]]></a:t>
            </a:r>
            <a:r>
              <a:rPr lang="en-US" strike="noStrike" sz="2100" spc="0" u="none" cap="none">
                <a:solidFill>
                  <a:srgbClr val="1B2438">
                    <a:alpha val="100000"/>
                  </a:srgbClr>
                </a:solidFill>
                <a:latin typeface="Calibri"/>
              </a:rPr>
              <a:t><![CDATA[ Cambian la presión de incrustación, las especies y la limpieza. Un barco que navega en ambas aguas no se trata igual que uno que solo sale al mar.]]></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Navegación, fondeo prolongado, invernada, regata ocasional. El uso define cuánto se mueve el casco y qué tipo de antifouling tiene sentido.]]></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istorial de mantenimiento.]]></a:t>
            </a:r>
            <a:r>
              <a:rPr lang="en-US" strike="noStrike" sz="2100" spc="0" u="none" cap="none">
                <a:solidFill>
                  <a:srgbClr val="1B2438">
                    <a:alpha val="100000"/>
                  </a:srgbClr>
                </a:solidFill>
                <a:latin typeface="Calibri"/>
              </a:rPr>
              <a:t><![CDATA[ Qué producto se aplicó, cuándo, cuántas manos y con qué resultado. Es el dato que más veces falta y el que más cambia la recomend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como diagnosis: los datos que cambian to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osición y tiempo disponible en seco.]]></a:t>
            </a:r>
            <a:r>
              <a:rPr lang="en-US" strike="noStrike" sz="2100" spc="0" u="none" cap="none">
                <a:solidFill>
                  <a:srgbClr val="1B2438">
                    <a:alpha val="100000"/>
                  </a:srgbClr>
                </a:solidFill>
                <a:latin typeface="Calibri"/>
              </a:rPr>
              <a:t><![CDATA[ Días reales de varada, clima, humedad, quién aplica y cuándo se botará. Marca qué trabajos caben y cuáles no.]]></a:t>
            </a:r>
          </a:p>
        </p:txBody>
      </p:sp>
      <p:sp>
        <p:nvSpPr>
          <p:cNvPr id="9" name=""/>
          <p:cNvSpPr txBox="1"/>
          <p:nvPr/>
        </p:nvSpPr>
        <p:spPr>
          <a:xfrm>
            <a:off x="514350" y="2257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rellena un hueco con una suposición.]]></a:t>
            </a:r>
            <a:r>
              <a:rPr lang="en-US" strike="noStrike" sz="2100" spc="0" u="none" cap="none">
                <a:solidFill>
                  <a:srgbClr val="1B2438">
                    <a:alpha val="100000"/>
                  </a:srgbClr>
                </a:solidFill>
                <a:latin typeface="Calibri"/>
              </a:rPr>
              <a:t><![CDATA[ «No lo sé» es un dato: se anota como pendiente y se explica qué falta para poder decid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como diagnosis: los datos que cambian todo]]></a:t>
            </a:r>
          </a:p>
        </p:txBody>
      </p:sp>
      <p:pic>
        <p:nvPicPr>
          <p:cNvPr id="3" name="" descr="Seis tarjetas con los datos de la entrevista náutica: embarcación, material, zona, agua y uso, historial y tiempo en seco.">
            <a:hlinkClick r:id="rId3" tooltip="Seis tarjetas con los datos de la entrevista náutica: embarcación, material, zona, agua y uso, historial y tiempo en seco."/>
          </p:cNvPr>
          <p:cNvPicPr>
            <a:picLocks noChangeAspect="1"/>
          </p:cNvPicPr>
          <p:nvPr>
            <p:ph type="pic" idx="1"/>
          </p:nvPr>
        </p:nvPicPr>
        <p:blipFill>
          <a:blip r:embed="rId2"/>
          <a:stretch>
            <a:fillRect/>
          </a:stretch>
        </p:blipFill>
        <p:spPr>
          <a:xfrm>
            <a:off x="2181225" y="1257300"/>
            <a:ext cx="47815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ato cierra una puerta: sin ellos, la recomendación se convierte en una apue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a-entrevista-al-cliente-nautico"/>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entrevista como diagnosis: los datos que cambian tod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recomendar se registran la ___ y el tipo de embarcación; el ___ del casco; la zona afectada; si navega en agua ___ o salada; el uso previsto; el historial de ___ y los días disponibles en sec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is preguntas que cambian la recomend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reguntas que no son de cortesía: cambian la familia de producto, la preparación o la decisión de derivar. Conviene tenerlas presentes y no cerrar la conversación hasta haberlas hech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is preguntas que cambian la recomend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pol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me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zo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lan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o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q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mi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end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p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ifouling]]></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lic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t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gu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a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ri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mpo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a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foul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is preguntas que cambian la recomend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rad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d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h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lo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av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n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ue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ícu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triccion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mbient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foul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id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is preguntas que cambian la recomend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respuestas se inventa. Cuando el cliente no la sabe, se anota como pendiente y se le dice qué necesita averiguar y con quié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eis preguntas que cambian la recomendación]]></a:t>
            </a:r>
          </a:p>
        </p:txBody>
      </p:sp>
      <p:pic>
        <p:nvPicPr>
          <p:cNvPr id="3" name="" descr="Secuencia de seis preguntas de entrevista náutica, desde ampollas y antifouling previo hasta restricciones del puerto.">
            <a:hlinkClick r:id="rId3" tooltip="Secuencia de seis preguntas de entrevista náutica, desde ampollas y antifouling previo hasta restricciones del puerto."/>
          </p:cNvPr>
          <p:cNvPicPr>
            <a:picLocks noChangeAspect="1"/>
          </p:cNvPicPr>
          <p:nvPr>
            <p:ph type="pic" idx="1"/>
          </p:nvPr>
        </p:nvPicPr>
        <p:blipFill>
          <a:blip r:embed="rId2"/>
          <a:stretch>
            <a:fillRect/>
          </a:stretch>
        </p:blipFill>
        <p:spPr>
          <a:xfrm>
            <a:off x="2647950" y="1257300"/>
            <a:ext cx="38385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separan una recomendación informada de una venta a cieg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a-entrevista-al-cliente-nautico"/>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Seis preguntas que cambian la recomend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con lo que cambia en la recomend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ay ampollas o humedad en el casc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antifouling lleva y cuándo se aplicó?]]></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ántos años han pasado y cuántas man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exige el varader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avega o pasa largas temporadas fondead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restricciones tiene el puer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milia, preparación y compatibilidad]]></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umulación, lijado o decapa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étodo, residuos y producto admiti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po de antifouling y renovación]]></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ención, residuos y producto permitid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arar y derivar: no se resuelve pintan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 que no se decide en el mostrad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strador puede entrevistar, ordenar datos, explicar diferencias y preparar una propuesta condicionada. No puede convertir una foto en un diagnóstico. Hay cuatro decisiones que no le corresponde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agnóstico de ósmosis.]]></a:t>
            </a:r>
            <a:r>
              <a:rPr lang="en-US" strike="noStrike" sz="2100" spc="0" u="none" cap="none">
                <a:solidFill>
                  <a:srgbClr val="1B2438">
                    <a:alpha val="100000"/>
                  </a:srgbClr>
                </a:solidFill>
                <a:latin typeface="Calibri"/>
              </a:rPr>
              <a:t><![CDATA[ Las ampollas del PRFV pueden deberse a agua absorbida, a una reparación mal cerrada o a un problema de gelcoat. Confirmarlo exige inspección, medición de humedad y, a menudo, abrir alguna ampolla. Una foto no basta y un «parece ósmosis» dicho en el mostrador condiciona toda la var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 que no se decide en el mostrad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pesores.]]></a:t>
            </a:r>
            <a:r>
              <a:rPr lang="en-US" strike="noStrike" sz="2100" spc="0" u="none" cap="none">
                <a:solidFill>
                  <a:srgbClr val="1B2438">
                    <a:alpha val="100000"/>
                  </a:srgbClr>
                </a:solidFill>
                <a:latin typeface="Calibri"/>
              </a:rPr>
              <a:t><![CDATA[ El espesor de la película seca y el número de capas reales no se estiman a ojo. Se miden con equipo y método; de ello depende lijar, decapar o aplicar un sistema nuev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tibilidad entre antifouling y matriz.]]></a:t>
            </a:r>
            <a:r>
              <a:rPr lang="en-US" strike="noStrike" sz="2100" spc="0" u="none" cap="none">
                <a:solidFill>
                  <a:srgbClr val="1B2438">
                    <a:alpha val="100000"/>
                  </a:srgbClr>
                </a:solidFill>
                <a:latin typeface="Calibri"/>
              </a:rPr>
              <a:t><![CDATA[ Que dos productos sean «antifouling» no significa que puedan aplicarse uno sobre otro. La ficha del fabricante y el historial del casco mandan. Cambiar de familia sin preparación puede provocar desprendimientos en pocas seman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 que no se decide en el mostrad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bajos estructurales.]]></a:t>
            </a:r>
            <a:r>
              <a:rPr lang="en-US" strike="noStrike" sz="2100" spc="0" u="none" cap="none">
                <a:solidFill>
                  <a:srgbClr val="1B2438">
                    <a:alpha val="100000"/>
                  </a:srgbClr>
                </a:solidFill>
                <a:latin typeface="Calibri"/>
              </a:rPr>
              <a:t><![CDATA[ Quilla, timón, delaminación, grietas, óxido estructural o corrosión profunda en aluminio no se tapan con pintura. Necesitan varadero, fabricante o dirección técnic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cho verificado:]]></a:t>
            </a:r>
            <a:r>
              <a:rPr lang="en-US" strike="noStrike" sz="2100" spc="0" u="none" cap="none">
                <a:solidFill>
                  <a:srgbClr val="1B2438">
                    <a:alpha val="100000"/>
                  </a:srgbClr>
                </a:solidFill>
                <a:latin typeface="Calibri"/>
              </a:rPr>
              <a:t><![CDATA[ los antifouling son biocidas y su comercialización y uso se rigen por el Reglamento (UE) 528/2012 y por la etiqueta del producto autorizado. El mostrador no puede recomendar un uso distinto del que autoriza la etique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 que no se decide en el mostrad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rivación útil no es «vaya usted al varadero»: es entregar un parte con la embarcación, el material, la zona, los datos recogidos, lo que falta y la pregunta concreta. ]]></a:t>
            </a:r>
            <a:r>
              <a:rPr lang="en-US" b="1" strike="noStrike" sz="2100" spc="0" u="none" cap="none">
                <a:solidFill>
                  <a:srgbClr val="1B2438">
                    <a:alpha val="100000"/>
                  </a:srgbClr>
                </a:solidFill>
                <a:latin typeface="Calibri"/>
              </a:rPr>
              <a:t><![CDATA[Dirección técnica]]></a:t>
            </a:r>
            <a:r>
              <a:rPr lang="en-US" strike="noStrike" sz="2100" spc="0" u="none" cap="none">
                <a:solidFill>
                  <a:srgbClr val="1B2438">
                    <a:alpha val="100000"/>
                  </a:srgbClr>
                </a:solidFill>
                <a:latin typeface="Calibri"/>
              </a:rPr>
              <a:t><![CDATA[ valora el sistema y la compatibilidad; el ]]></a:t>
            </a:r>
            <a:r>
              <a:rPr lang="en-US" b="1" strike="noStrike" sz="2100" spc="0" u="none" cap="none">
                <a:solidFill>
                  <a:srgbClr val="1B2438">
                    <a:alpha val="100000"/>
                  </a:srgbClr>
                </a:solidFill>
                <a:latin typeface="Calibri"/>
              </a:rPr>
              <a:t><![CDATA[varadero]]></a:t>
            </a:r>
            <a:r>
              <a:rPr lang="en-US" strike="noStrike" sz="2100" spc="0" u="none" cap="none">
                <a:solidFill>
                  <a:srgbClr val="1B2438">
                    <a:alpha val="100000"/>
                  </a:srgbClr>
                </a:solidFill>
                <a:latin typeface="Calibri"/>
              </a:rPr>
              <a:t><![CDATA[ inspecciona, prepara y aplica; el ]]></a:t>
            </a:r>
            <a:r>
              <a:rPr lang="en-US" b="1" strike="noStrike" sz="2100" spc="0" u="none" cap="none">
                <a:solidFill>
                  <a:srgbClr val="1B2438">
                    <a:alpha val="100000"/>
                  </a:srgbClr>
                </a:solidFill>
                <a:latin typeface="Calibri"/>
              </a:rPr>
              <a:t><![CDATA[fabricante]]></a:t>
            </a:r>
            <a:r>
              <a:rPr lang="en-US" strike="noStrike" sz="2100" spc="0" u="none" cap="none">
                <a:solidFill>
                  <a:srgbClr val="1B2438">
                    <a:alpha val="100000"/>
                  </a:srgbClr>
                </a:solidFill>
                <a:latin typeface="Calibri"/>
              </a:rPr>
              <a:t><![CDATA[ aporta ficha vigente y criterio sobre su produc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 que no se decide en el mostrador]]></a:t>
            </a:r>
          </a:p>
        </p:txBody>
      </p:sp>
      <p:pic>
        <p:nvPicPr>
          <p:cNvPr id="3" name="" descr="Comparación entre decidir el sistema en el mostrador y derivar con un parte técnico.">
            <a:hlinkClick r:id="rId3" tooltip="Comparación entre decidir el sistema en el mostrador y derivar con un parte técnico."/>
          </p:cNvPr>
          <p:cNvPicPr>
            <a:picLocks noChangeAspect="1"/>
          </p:cNvPicPr>
          <p:nvPr>
            <p:ph type="pic" idx="1"/>
          </p:nvPr>
        </p:nvPicPr>
        <p:blipFill>
          <a:blip r:embed="rId2"/>
          <a:stretch>
            <a:fillRect/>
          </a:stretch>
        </p:blipFill>
        <p:spPr>
          <a:xfrm>
            <a:off x="990600" y="1257300"/>
            <a:ext cx="7153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es vender menos: es no vender lo que todavía no se puede sosten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a-entrevista-al-cliente-nautico"/>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o que no se decide en el mostrad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una foto del casco y la marca del antifouling anterior se puede confirmar en el mostrador si hay ósmosis y qué producto aplic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ñales de alarma: cuándo parar la ve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convierten una consulta de pintura en un caso técnico. No todas se ven en una foto, pero muchas se detectan con tres preguntas y una mirada al casco.]]></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mpollas con líquido, delaminación o zonas blandas.]]></a:t>
            </a:r>
            <a:r>
              <a:rPr lang="en-US" strike="noStrike" sz="2100" spc="0" u="none" cap="none">
                <a:solidFill>
                  <a:srgbClr val="1B2438">
                    <a:alpha val="100000"/>
                  </a:srgbClr>
                </a:solidFill>
                <a:latin typeface="Calibri"/>
              </a:rPr>
              <a:t><![CDATA[ Pueden indicar agua dentro del laminado. Vender antifouling para «taparlas» es perder la varada y la confianza.]]></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rietas que siguen la quilla, el timón o los refuerzos.]]></a:t>
            </a:r>
            <a:r>
              <a:rPr lang="en-US" strike="noStrike" sz="2100" spc="0" u="none" cap="none">
                <a:solidFill>
                  <a:srgbClr val="1B2438">
                    <a:alpha val="100000"/>
                  </a:srgbClr>
                </a:solidFill>
                <a:latin typeface="Calibri"/>
              </a:rPr>
              <a:t><![CDATA[ Sugieren movimiento o daño estructural; no se corrigen con masilla y pintu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ñales de alarma: cuándo parar la ve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Óxido que supura o picaduras profundas en aluminio.]]></a:t>
            </a:r>
            <a:r>
              <a:rPr lang="en-US" strike="noStrike" sz="2100" spc="0" u="none" cap="none">
                <a:solidFill>
                  <a:srgbClr val="1B2438">
                    <a:alpha val="100000"/>
                  </a:srgbClr>
                </a:solidFill>
                <a:latin typeface="Calibri"/>
              </a:rPr>
              <a:t><![CDATA[ El acero y el aluminio exigen tratamiento anticorrosivo y vigilancia de la corrosión galvánic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rnillos de quilla con movimiento, agua en la sentina o reparaciones recientes sin parte.]]></a:t>
            </a:r>
            <a:r>
              <a:rPr lang="en-US" strike="noStrike" sz="2100" spc="0" u="none" cap="none">
                <a:solidFill>
                  <a:srgbClr val="1B2438">
                    <a:alpha val="100000"/>
                  </a:srgbClr>
                </a:solidFill>
                <a:latin typeface="Calibri"/>
              </a:rPr>
              <a:t><![CDATA[ Son datos que el varadero debe ver antes de pintar.]]></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ifouling desconocido y varias capas acumuladas.]]></a:t>
            </a:r>
            <a:r>
              <a:rPr lang="en-US" strike="noStrike" sz="2100" spc="0" u="none" cap="none">
                <a:solidFill>
                  <a:srgbClr val="1B2438">
                    <a:alpha val="100000"/>
                  </a:srgbClr>
                </a:solidFill>
                <a:latin typeface="Calibri"/>
              </a:rPr>
              <a:t><![CDATA[ Sin historial no se puede asegurar compatibilidad ni espes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ñales de alarma: cuándo parar la ve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isa incompatible con el trabajo.]]></a:t>
            </a:r>
            <a:r>
              <a:rPr lang="en-US" strike="noStrike" sz="2100" spc="0" u="none" cap="none">
                <a:solidFill>
                  <a:srgbClr val="1B2438">
                    <a:alpha val="100000"/>
                  </a:srgbClr>
                </a:solidFill>
                <a:latin typeface="Calibri"/>
              </a:rPr>
              <a:t><![CDATA[ «Una mano y al agua» en un casco que necesita preparación es una señal de alarma, no un argumento de venta.]]></a:t>
            </a:r>
          </a:p>
        </p:txBody>
      </p:sp>
      <p:sp>
        <p:nvSpPr>
          <p:cNvPr id="9" name=""/>
          <p:cNvSpPr txBox="1"/>
          <p:nvPr/>
        </p:nvSpPr>
        <p:spPr>
          <a:xfrm>
            <a:off x="514350" y="22574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ce una de estas señales, la conversación cambia de objetivo: ya no se trata de elegir color, sino de ]]></a:t>
            </a:r>
            <a:r>
              <a:rPr lang="en-US" b="1" strike="noStrike" sz="2100" spc="0" u="none" cap="none">
                <a:solidFill>
                  <a:srgbClr val="1B2438">
                    <a:alpha val="100000"/>
                  </a:srgbClr>
                </a:solidFill>
                <a:latin typeface="Calibri"/>
              </a:rPr>
              <a:t><![CDATA[proteger al cliente de una solución que no va a funcionar]]></a:t>
            </a:r>
            <a:r>
              <a:rPr lang="en-US" strike="noStrike" sz="2100" spc="0" u="none" cap="none">
                <a:solidFill>
                  <a:srgbClr val="1B2438">
                    <a:alpha val="100000"/>
                  </a:srgbClr>
                </a:solidFill>
                <a:latin typeface="Calibri"/>
              </a:rPr>
              <a:t><![CDATA[. Se para la recomendación, se describe lo observado, se explica el límite y se deriva por escrito. Si el cliente insiste, se mantiene la misma respuesta: no se vende como solución lo que es un problema pendiente de diagnostic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ñales de alarma: cuándo parar la venta · Protocolo de parada en cuatro pas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r la recomendación y no confirmar producto ni fec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ñales de alarma: cuándo parar la venta · Protocolo de parada en cuatro pas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lo observado y fotografiarlo con escala y fec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ñales de alarma: cuándo parar la venta · Protocolo de parada en cuatro pas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el límite: qué no se puede decidir en el mostrad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ñales de alarma: cuándo parar la venta · Protocolo de parada en cuatro pas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un parte con lo que falta y a quién se deriv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Señales de alarma: cuándo parar la ven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entrevista náutica.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esas ampollas, llévese este antifouling y se tapan.»]]></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puedo confirmar si es ósmosis; necesito que lo vea el varader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garantizo que estará pintado el día 18; el varadero es cosa mí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tes de elegir, dígame qué antifouling lleva y cuántas man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 un velero, así que cualquier antifouling de agua salada sir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y su consecuenc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la entrevista náutica no suelen ser de mala fe: son atajos que ahorran cinco minutos y cuestan una varada.]]></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mendar por color o precio.]]></a:t>
            </a:r>
            <a:r>
              <a:rPr lang="en-US" strike="noStrike" sz="2100" spc="0" u="none" cap="none">
                <a:solidFill>
                  <a:srgbClr val="1B2438">
                    <a:alpha val="100000"/>
                  </a:srgbClr>
                </a:solidFill>
                <a:latin typeface="Calibri"/>
              </a:rPr>
              <a:t><![CDATA[ El color es una preferencia y el precio una restricción, pero ninguno dice si el producto sirve para ese casco, ese uso y ese tiempo en seco. La consecuencia es un antifouling que no rinde o que se desprend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y su consecuenc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gnorar el antifouling previo.]]></a:t>
            </a:r>
            <a:r>
              <a:rPr lang="en-US" strike="noStrike" sz="2100" spc="0" u="none" cap="none">
                <a:solidFill>
                  <a:srgbClr val="1B2438">
                    <a:alpha val="100000"/>
                  </a:srgbClr>
                </a:solidFill>
                <a:latin typeface="Calibri"/>
              </a:rPr>
              <a:t><![CDATA[ Sin saber la familia, las manos y los años transcurridos no se puede hablar de compatibilidad ni de espesor. La consecuencia aparece semanas después: levantamiento de capas, lijado de urgencia y una botadura retrasad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fechas de varada.]]></a:t>
            </a:r>
            <a:r>
              <a:rPr lang="en-US" strike="noStrike" sz="2100" spc="0" u="none" cap="none">
                <a:solidFill>
                  <a:srgbClr val="1B2438">
                    <a:alpha val="100000"/>
                  </a:srgbClr>
                </a:solidFill>
                <a:latin typeface="Calibri"/>
              </a:rPr>
              <a:t><![CDATA[ El mostrador no controla la grúa, el clima, la disponibilidad del taller ni el secado. Prometer una fecha convierte una estimación en un compromiso incumplido. Se puede prometer el proceso y el parte, no el día de botadu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y su consecuenc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agua dulce y salada.]]></a:t>
            </a:r>
            <a:r>
              <a:rPr lang="en-US" strike="noStrike" sz="2100" spc="0" u="none" cap="none">
                <a:solidFill>
                  <a:srgbClr val="1B2438">
                    <a:alpha val="100000"/>
                  </a:srgbClr>
                </a:solidFill>
                <a:latin typeface="Calibri"/>
              </a:rPr>
              <a:t><![CDATA[ La incrustación, la limpieza y el tipo de producto cambian. Un barco que navega en ambas aguas necesita un criterio que no se improvisa con la etiqueta de «agua salad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sar el producto de una zona en otra.]]></a:t>
            </a:r>
            <a:r>
              <a:rPr lang="en-US" strike="noStrike" sz="2100" spc="0" u="none" cap="none">
                <a:solidFill>
                  <a:srgbClr val="1B2438">
                    <a:alpha val="100000"/>
                  </a:srgbClr>
                </a:solidFill>
                <a:latin typeface="Calibri"/>
              </a:rPr>
              <a:t><![CDATA[ La cubierta exige antideslizante y resistencia a UV; el interior, bajo olor y resistencia a humedad; la obra viva, antifouling. Intercambiarlos es un error de sistema, no de marc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y su consecuenc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tar la ósmosis como estética.]]></a:t>
            </a:r>
            <a:r>
              <a:rPr lang="en-US" strike="noStrike" sz="2100" spc="0" u="none" cap="none">
                <a:solidFill>
                  <a:srgbClr val="1B2438">
                    <a:alpha val="100000"/>
                  </a:srgbClr>
                </a:solidFill>
                <a:latin typeface="Calibri"/>
              </a:rPr>
              <a:t><![CDATA[ Tapar ampollas para que el casco «se vea bien» solo retrasa el problema y puede agravarlo. ]]></a:t>
            </a:r>
            <a:r>
              <a:rPr lang="en-US" b="1" strike="noStrike" sz="2100" spc="0" u="none" cap="none">
                <a:solidFill>
                  <a:srgbClr val="1B2438">
                    <a:alpha val="100000"/>
                  </a:srgbClr>
                </a:solidFill>
                <a:latin typeface="Calibri"/>
              </a:rPr>
              <a:t><![CDATA[Olvidar el aluminio y el cobre.]]></a:t>
            </a:r>
            <a:r>
              <a:rPr lang="en-US" strike="noStrike" sz="2100" spc="0" u="none" cap="none">
                <a:solidFill>
                  <a:srgbClr val="1B2438">
                    <a:alpha val="100000"/>
                  </a:srgbClr>
                </a:solidFill>
                <a:latin typeface="Calibri"/>
              </a:rPr>
              <a:t><![CDATA[ Un antifouling con cobre sobre aluminio puede acelerar la corrosión; el sistema debe ser compatible con el materi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y su consecuencia]]></a:t>
            </a:r>
          </a:p>
        </p:txBody>
      </p:sp>
      <p:pic>
        <p:nvPicPr>
          <p:cNvPr id="3" name="" descr="Flujo de cuatro atajos de la entrevista náutica y el problema que generan en la varada.">
            <a:hlinkClick r:id="rId3" tooltip="Flujo de cuatro atajos de la entrevista náutica y el problema que generan en la varada."/>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atajo tiene una factura posterior: el flujo muestra dónde se pag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a-entrevista-al-cliente-nautico"/>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rrores frecuentes y su consecuenci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uación de la entrevista náut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regun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antifouling lleva y cuándo se aplicó.]]></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tipo de agua y el uso previs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s días reales de varada y quién apl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grieta estructural o un timón con jueg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mpollas activas con líquido en la obra viv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espesor de la película sec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iagnosticar ósmosis con una fo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nfirmar compatibilidad sin ficha ni historial.]]></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Prometer la fecha de botadur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el velero de 10 m y una varada de dos sema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dác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col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F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v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or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u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foul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zu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or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ad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o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el velero de 10 m y una varada de dos sema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desliz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do.]]></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recoge.]]></a:t>
            </a:r>
            <a:r>
              <a:rPr lang="en-US" strike="noStrike" sz="2100" spc="0" u="none" cap="none">
                <a:solidFill>
                  <a:srgbClr val="1B2438">
                    <a:alpha val="100000"/>
                  </a:srgbClr>
                </a:solidFill>
                <a:latin typeface="Calibri"/>
              </a:rPr>
              <a:t><![CDATA[ Embarcación, material, zonas, agua, uso, historial aproximado, fechas y exigencia del varadero. ]]></a:t>
            </a:r>
            <a:r>
              <a:rPr lang="en-US" b="1" strike="noStrike" sz="2100" spc="0" u="none" cap="none">
                <a:solidFill>
                  <a:srgbClr val="1B2438">
                    <a:alpha val="100000"/>
                  </a:srgbClr>
                </a:solidFill>
                <a:latin typeface="Calibri"/>
              </a:rPr>
              <a:t><![CDATA[Lo que falta.]]></a:t>
            </a:r>
            <a:r>
              <a:rPr lang="en-US" strike="noStrike" sz="2100" spc="0" u="none" cap="none">
                <a:solidFill>
                  <a:srgbClr val="1B2438">
                    <a:alpha val="100000"/>
                  </a:srgbClr>
                </a:solidFill>
                <a:latin typeface="Calibri"/>
              </a:rPr>
              <a:t><![CDATA[ La familia exacta del antifouling anterior, el número real de capas, si las ampollas tienen líquido, la humedad del laminado, los espesores, los productos admitidos por el varadero, quién aplica y el sistema previsto para cubier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el velero de 10 m y una varada de dos sema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decide.]]></a:t>
            </a:r>
            <a:r>
              <a:rPr lang="en-US" strike="noStrike" sz="2100" spc="0" u="none" cap="none">
                <a:solidFill>
                  <a:srgbClr val="1B2438">
                    <a:alpha val="100000"/>
                  </a:srgbClr>
                </a:solidFill>
                <a:latin typeface="Calibri"/>
              </a:rPr>
              <a:t><![CDATA[ Que no se puede confirmar ósmosis ni compatibilidad desde el mostrador, y que la fecha de botadura no se promete. ]]></a:t>
            </a:r>
            <a:r>
              <a:rPr lang="en-US" b="1" strike="noStrike" sz="2100" spc="0" u="none" cap="none">
                <a:solidFill>
                  <a:srgbClr val="1B2438">
                    <a:alpha val="100000"/>
                  </a:srgbClr>
                </a:solidFill>
                <a:latin typeface="Calibri"/>
              </a:rPr>
              <a:t><![CDATA[Lo que se propone.]]></a:t>
            </a:r>
            <a:r>
              <a:rPr lang="en-US" strike="noStrike" sz="2100" spc="0" u="none" cap="none">
                <a:solidFill>
                  <a:srgbClr val="1B2438">
                    <a:alpha val="100000"/>
                  </a:srgbClr>
                </a:solidFill>
                <a:latin typeface="Calibri"/>
              </a:rPr>
              <a:t><![CDATA[ Un parte con los datos y las preguntas concretas: dirección técnica valora el sistema y la compatibilidad; el varadero inspecciona las ampollas y confirma el método; el fabricante aporta la ficha vigente del producto. La lista de pintura se prepara ]]></a:t>
            </a:r>
            <a:r>
              <a:rPr lang="en-US" b="1" strike="noStrike" sz="2100" spc="0" u="none" cap="none">
                <a:solidFill>
                  <a:srgbClr val="1B2438">
                    <a:alpha val="100000"/>
                  </a:srgbClr>
                </a:solidFill>
                <a:latin typeface="Calibri"/>
              </a:rPr>
              <a:t><![CDATA[condicionada]]></a:t>
            </a:r>
            <a:r>
              <a:rPr lang="en-US" strike="noStrike" sz="2100" spc="0" u="none" cap="none">
                <a:solidFill>
                  <a:srgbClr val="1B2438">
                    <a:alpha val="100000"/>
                  </a:srgbClr>
                </a:solidFill>
                <a:latin typeface="Calibri"/>
              </a:rPr>
              <a:t><![CDATA[ a ese diagnóstico, no antes. El cliente se va con un siguiente paso escrito y sin una fecha fals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el velero de 10 m y una varada de dos semanas · La entrevista del velero, paso a pas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pide lista y fecha; se acoge sin promet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el velero de 10 m y una varada de dos semanas · La entrevista del velero, paso a pas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cogen eslora, material, zonas, agua, uso e histori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el velero de 10 m y una varada de dos semanas · La entrevista del velero, paso a pas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tectan los huecos: antifouling, capas, ampollas y espesor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el velero de 10 m y una varada de dos semanas · La entrevista del velero, paso a pas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epara lo que se puede proponer de lo que exige inspec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el velero de 10 m y una varada de dos semanas · La entrevista del velero, paso a pas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riva con un parte y se fija el siguiente paso por escri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jemplo resuelto: el velero de 10 m y una varada de dos sema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rmador insiste: quiere hoy la lista de pintura y la fecha de botadura. ¿Qué respuesta es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le una lista cerrada y una fecha para no perder la ven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ger los datos, señalar lo que falta y derivar ósmosis, compatibilidad y plaz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enderle el antifouling más caro y dejar que el varadero deci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le que no tiene ósmosis porque las ampollas son pequeñ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náu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al inicio de la conversación y se completa con el cliente delante. Cada bloque separa el dato de la decisión y deja escrito qué falta y a quién correspond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náu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Servicios, plazos, portes y garantías deben validarse con dirección técnic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6]]></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657350"/>
                <a:gridCol w="2295525"/>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armador, capitán, varadero o mantenimiento? ¿Quién a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ién compra y quién responde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sume que quien pide es quien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ar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lora, manga, calado y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superficie, acces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atos del cliente se contrastan con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295525"/>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FV, madera, aluminio o a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familia de productos y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terial declarado no sustituye la insp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 obra muerta, cubierta, bañera o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r sistema por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traslada un producto de una zona a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295525"/>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vega en agua salada, dulce o amb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antifouling y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puerto y cada uso cambian la ex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vegación, fondeo, invernada o reg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el comportamiento del antifoul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locidad y las horas de navegación impor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295525"/>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ntifouling, cuándo, cuántas manos y con qué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r compatibilidad y acumu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ato no se asegura compat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ollas, grietas, delaminación, óxido o corro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tar señales de 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diagnóstico: es una ob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295525"/>
                <a:gridCol w="2076450"/>
                <a:gridCol w="208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días, en qué varadero y con qué med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tar alcance y plaz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la confirma el varad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ones de lavado, lijado y residu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r las condiciones del pu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marina fija sus nor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quién lo aporta y cuándo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un siguiente pas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romete resultado ni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náu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6]]></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ampo no se puede completar, se escribe «pendiente» y se explica qué falta. Un guion incompleto y honesto vale más que uno relleno con suposicion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ato náutico y con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v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co bajo la flotación: antifoul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mu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ado sobre la flotación: esmal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F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ósmosis: insp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umi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fouling libre de co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rustación y producto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en seco y plazo del varad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ato náutico y consecu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la-entrevista-al-cliente-nautico"/>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egunta primer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decide, qué embarcación es y qué zona quiere trat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 impide prometer compatibili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ntifouling anterior, su familia, sus manos y su estad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ara la vent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ampollas activas, grietas, delaminación o corrosión estructura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promete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ceso y parte: recoger datos, derivar y responder. No diagnóstico ni fech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xige el reglamento de biocida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entrevista náutic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autorizado y uso conforme a la etiquet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entrevistar al cliente náut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entrevistar al cliente náut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ordenar la entrevista, distinguir lo que se decide en el mostrador de lo que exige inspección y derivar con un parte útil.]]></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a 5. El error más frecuente es recomendar producto antes de conocer el antifouling anterior y el estado del casc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vistar al cliente náutico es ]]></a:t>
            </a:r>
            <a:r>
              <a:rPr lang="en-US" b="1" strike="noStrike" sz="2100" spc="0" u="none" cap="none">
                <a:solidFill>
                  <a:srgbClr val="1B2438">
                    <a:alpha val="100000"/>
                  </a:srgbClr>
                </a:solidFill>
                <a:latin typeface="Calibri"/>
              </a:rPr>
              <a:t><![CDATA[diagnosticar antes de recomendar]]></a:t>
            </a:r>
            <a:r>
              <a:rPr lang="en-US" strike="noStrike" sz="2100" spc="0" u="none" cap="none">
                <a:solidFill>
                  <a:srgbClr val="1B2438">
                    <a:alpha val="100000"/>
                  </a:srgbClr>
                </a:solidFill>
                <a:latin typeface="Calibri"/>
              </a:rPr>
              <a:t><![CDATA[. El armador, el capitán, el varadero y el mantenimiento de puerto deciden con lógicas distintas, pero todos comparten una variable: el plazo de varada. La entrevista identifica quién decide, quién aplica y qué fecha hay delant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que cambian la recomendación son concretos: eslora y tipo, material del casco, zona afectada, agua dulce o salada, uso, historial de mantenimiento, exposición y tiempo en seco. Sin el antifouling anterior y sin el estado real del casco no hay compatibilidad posible; sin los días de varada no hay alcance posible. Lo que no se sabe se escribe como pendient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strador no diagnostica ósmosis, no mide espesores, no decide compatibilidades entre matrices ni resuelve trabajos estructurales. Puede describir, documentar, explicar y derivar con un parte que contenga la embarcación, los datos, lo que falta y una pregunta concreta. Dirección técnica, varadero y fabricante son las rutas natural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cen ampollas activas, grietas, delaminación, corrosión estructural o una prisa incompatible con la preparación, se para la venta. No es perder un cliente: es evitar una varada fallida. ]]></a:t>
            </a:r>
            <a:r>
              <a:rPr lang="en-US" b="1" strike="noStrike" sz="2100" spc="0" u="none" cap="none">
                <a:solidFill>
                  <a:srgbClr val="1B2438">
                    <a:alpha val="100000"/>
                  </a:srgbClr>
                </a:solidFill>
                <a:latin typeface="Calibri"/>
              </a:rPr>
              <a:t><![CDATA[El antifouling es un biocida regulado: la etiqueta y la ficha vigente mandan, y ninguna certificación de Pinturas Especializadas sustituye la autorización del producto ni la inspección del varader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fabricantes náuticos del mercado (International, Hempel, Jotun, entre otros), consulta 2026-10: fuente operativa para familia de antifouling, preparación, compatibilidad, rendimiento y tiempos. La ficha vigente del producto prevalece sobre cualquier resumen intern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528/2012 del Parlamento Europeo y del Consejo, de 22 de mayo de 2012, sobre la comercialización y el uso de los biocidas (DOUE L 167), consulta 2026-10: los antifouling son biocidas y su uso debe ajustarse a la autorización y a la etique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a-entrevista-al-cliente-nautico"/>
              </a:rPr>
              <a:t><![CDATA[La entrevista al cliente náu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8666, embarcaciones pequeñas: datos principales (AENOR/ISO), consulta 2026-10: vocabulario para eslora, manga, calado y desplazamiento; no es un protocolo de inspección ni un criterio de garantí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ías de varadero y normas ambientales de puertos deportivos, consulta 2026-10: el lavado, lijado y retirada de antifouling exigen contención y gestión de residuos; cada instalación fija sus condiciones y productos admitid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2026-10-31T05:03:31Z</dcterms:created>
  <dcterms:modified xsi:type="dcterms:W3CDTF">2026-10-31T05:03:31Z</dcterms:modified>
  <dc:title>La entrevista al cliente náutico</dc:title>
  <dc:description>Presentación editable del OA «La entrevista al cliente náutico». Enlace: https://pinturasespecializadas.lumbre.lat/object/la-entrevista-al-cliente-nautico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