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presProps" Target="presProps.xml"/>
  <Relationship Id="rId91" Type="http://schemas.openxmlformats.org/officeDocument/2006/relationships/viewProps" Target="viewProps.xml"/>
  <Relationship Id="rId9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nvestigar-problemas-y-verificar-mejor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vestigar problemas y verificar mejoras»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vestigar problemas y verificar mejoras»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vestigar problemas y verificar mejoras»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vestigar problemas y verificar mejoras»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De la queja al problema investigable»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De la queja al problema investigable»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investig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seis pasos: definir el problema, reunir hechos, formular hipótesis, buscar pruebas, confirmar o descartar y actuar sobre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Investigar es un recorrido con vueltas: una hipótesis descartada no es un fracaso, es información que evita cambiar lo que no estaba r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visar los tres pedidos originales, sus fechas, la base pedida y la preparada, y cuántos tintados se hicieron en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define el problema con hechos y denominador: qué se pidió, qué se preparó, cuándo y sobre cuántos tintados. Pedir cuidado o cambiar el procedimiento antes de tener esa información es actuar sobre una impresión. Comparar personas sin controlar el tipo de pedido ni la oportunidad de error produce conclusiones injustas y no explica el mecan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inco datos del problema y regla del denominador del apartad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nvestigar-problemas-y-verificar-mejora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Seis causas posibles y cómo se descartan»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Seis causas posibles y cómo se descartan»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regla-facil.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la regla fácil de culpar al procedimiento cuando varios empleados fallan y la investigación de seis causas con prueba para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regla fácil acierta a veces, pero no porque sea un análisis: acierta por casualidad. La investigación de seis causas obliga a descartar antes de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ormación → Comprobar si la persona experimentada comete el mismo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cedimiento → Verificar si el paso de control existe y se cu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erramienta → Probar con otra etiqueta o lista y ver si el error desapa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rga de trabajo → Comparar horas punta con horas de baja c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unicación → Revisar si el mensaje consta y se leyó antes del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pervisión → Comprobar si hay una revisión de muestra antes d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is causas y pruebas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nvestigar-problemas-y-verificar-mejor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aso: tres errores repetidos en dos semanas»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aso: tres errores repetidos en dos semanas»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ficticio): qué se descarta en cada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1. Tintados con base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pedidos de 4 L: dos preparados por Marta y uno por Diego. En los tres, la base pedida era satinado y salió mate. Hipótesis de formación: Diego lleva tres semanas, pero Marta lleva seis años y comete dos de los tres errores; la formación sola no explica el patrón, se descarta como causa principal. Hipótesis de herramienta: las etiquetas de mate y satinado son muy parecidas y un bidón se movió de estante; se comprueba que los tres errores usaron el bidón reubicado. La herramienta contribuye. Hipótesis de procedimiento: en ninguno de los tres se cotejó el código de base del envase con el pedido antes de tintar; el paso no existe. Se confirma. Hipótesis de carga: los errores ocurren a las 10:10, 12:40 y 17:20, no solo en hora punta; se descarta como causa única. Hipótesis de comunicación: en uno de los pedidos la base se cambió por teléfono y no se anotó; explica un caso, no los tres. Hipótesis de supervisión: no hay revisión de muestra al final del turno; contribuye a que el error sal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ficticio): qué se descarta en cada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2. Entregas con una línea de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de veinte entregas salen incompletas. Las dos líneas que faltan son las dos últimas de la lista de carga. Hipótesis de formación: Luis lleva cuatro años y las otras dieciocho entregas están completas; se descarta. Hipótesis de procedimiento: la lista no se marca línea a línea y no hay comprobación antes de precintar; se confirma en las dos. Hipótesis de herramienta: en una de las dos listas la impresora cortó las últimas líneas; contribuye en un caso. Hipótesis de carga: los dos días tenían dos camiones a la vez, pero otras seis entregas de esos mismos días salieron completas; la carga sola no explica el patrón. Hipótesis de comunicación: en una entrega había una nota de pedido parcial que no llegó a Luis; explica un caso. Hipótesis de supervisión: no hay segunda comprobación antes de cerrar el pedido; contrib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ficticio): qué se descarta en cada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3. Diferencias de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diferencias en doce cierres: 12,40, 8,10 y 15,00 euros; total 35,50. Los tres cierres los hizo una sola persona, sin segundo conteo. Hipótesis de formación: Ana lleva dos años y los otros nueve cierres están correctos; se descarta como causa principal. Hipótesis de procedimiento: no existe doble conteo ni firma de testigo; se confirma en los tres. Hipótesis de herramienta: las diferencias tienen signos distintos y no falta un fondo fijo concreto; se descarta como causa única. Hipótesis de carga: los tres cierres fueron después de las 20:30, pero otros cinco cierres tardíos cuadraron; la carga sola no explica. Hipótesis de comunicación: en dos casos hubo cambio de turno sin registro del fondo entregado; contribuye en dos. Hipótesis de supervisión: nadie revisa el cierre antes de cerrar el día; contrib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ficticio): qué se descarta en cada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4. Conclusión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ingún error se explica por una sola causa. En tintometría: procedimiento sin cotejo de base, herramienta con etiquetas confundibles y supervisión sin muestra. En entregas: procedimiento sin marcado línea a línea, herramienta en un caso y comunicación en otro. En caja: procedimiento sin doble conteo, comunicación en dos cierres y supervisión ausente. La formación se descarta como causa principal en los tres patrones; la carga se descarta como causa única. La frase «si varios fallan, el procedimiento está mal» habría acertado en parte, pero habría dejado sin corregir la etiqueta, la nota de entrega y el relevo de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o Diego es el más nuevo, la causa de los tintados es su 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atribuye la causa a la formación sin explicar los dos errores de Marta, con seis años de oficio. La tercera usa una coincidencia de carga sin comprobar que otras seis entregas de esos mismos días salieron completas. La quinta convierte una diferencia de caja en una acusación personal sin prueba. La primera y la cuarta están sostenidas por el patrón y por el descarte de alterna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so resuelto del apartado 3 y seis causas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nvestigar-problemas-y-verificar-mejor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Acciones proporcionadas a la causa»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Acciones proporcionadas a la causa»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accion-proporcionad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que relacionan una causa confirmada con una acción proporcionada: etiqueta confundible, paso omitido, carga puntual y relevo si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acción se elige después de la causa. Cambiar el procedimiento entero cuando falla una etiqueta es tan desproporcionado como no cambi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rregir la impresora o usar una lista que no se corte y añadir el marcado línea a línea antes de preci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ay dos causas confirmadas: una herramienta que corta líneas y un procedimiento sin marcado. La acción proporcionada corrige la herramienta y añade el paso que falta. Reformar todo el sistema o formar a todo el equipo es desproporcionado y no garantiza que se marque la lista. Pedir «dos veces» sin un punto de control deja la comprobación al criterio de la misma persona que ya fall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s de proporcionalidad del apartado 4 y causas confirmada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nvestigar-problemas-y-verificar-mejor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Verificar la eficacia, no solo ejecutar» (2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Verificar la eficacia, no solo ejecutar» (3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verific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asos de la verificación: definir la métrica antes, medir la base, medir después y comparar con el mismo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verificación se diseña antes de la acción. Si la métrica cambia a mitad, la comparación deja de ser un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verificar el cotejo de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Define la métrica antes de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rrores de base en tintados = pedidos tintados con base distinta de la pedida / pedidos tintados del periodo. Se cuenta cualquier base equivocada, se detecte antes o después de la entrega. Fuente: registro de tintometría y partes de inc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verificar el cotejo de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Mide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s dos semanas anteriores: 12 errores en 400 tintados, un 3,0 %. No se incluyen los tintados anulados antes de preparar. La cifra se extrae el lunes y se guarda con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verificar el cotejo de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Aplica la acción y espera el periodo acor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ñade el cotejo del código de base, se rediseña la etiqueta y se separa el bidón. Se acuerda observar cuatro semanas, no dos días. La acción se registra con responsabl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verificar el cotejo de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Mide después con la misma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s cuatro semanas siguientes: 5 errores en 500 tintados, un 1,0 %. La diferencia es 2 puntos porcentuales menos; en relativo, (3,0 - 1,0) / 3,0 = 66,7 % menos. Se revisa que no haya cambiado el tipo de pedido ni el criterio d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verificar el cotejo de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Declara con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rror de base baja del 3,0 % al 1,0 % en cuatro semanas con la misma definición. La mejora se sostiene, pero el periodo incluye dos semanas de vacaciones con menos tintados de obra; se mantiene en observación cuatro semanas más antes de cerrar.» La frase distingue el dato de la explicación y evita cerrar antes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 puntos porcentuales (tolerancia ±0.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3,0 % menos 1,0 % es 2,0 puntos porcentuales. La reducción relativa es distinta: (3,0 - 1,0) / 3,0 = 66,7 %. Las dos cifras son correctas, pero responden a preguntas distintas. Confundir puntos porcentuales con porcentaje de mejora es un error habitual al presentar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álculo y distinción entre reducción absoluta y relativa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nvestigar-problemas-y-verificar-mejor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Un plan de mejora que se puede cerrar» (2 de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Un plan de mejora que se puede cerrar» (3 de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Un plan de mejora que se puede cerrar» (4 de 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finir el problema con periodo y denominador → Formular al menos dos hipótesis y su prueba → Confirmar o descartar cada hipótesis con prueba → Elegir una acción proporcionada y asignar responsable → Fijar la fecha y la métrica de verificación → Cerrar con la evidencia de que el problema baj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problema con denominador; después las hipótesis y su prueba. Solo cuando una causa resiste se elige la acción, y antes de ejecutarla se fija cómo se verificará. El cierre llega con la evidencia posterior, no con la ejecución de la acción. Saltarse el paso 3 es lo que convierte el plan en una lista de cambios sin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iclo del plan del apartado 6 y verificación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nvestigar-problemas-y-verificar-mejora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uándo el problema no es de la tienda» (2 de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uándo el problema no es de la tienda» (3 de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justar el dato local oculta el patrón, impide que dirección dimensione el problema y puede crear un descuadre mayor. Lo correcto es aplicar un paliativo explícito y temporal, registrar cada caso y escalar con evidencia, impacto y recomendación. Ocultar no es resolver: es trasladar el coste a otra persona o a otro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calamiento con evidencia y paliativo temporal del apartad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nvestigar-problemas-y-verificar-mejora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7 de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causa y hu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causa y hu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datos definen un problema investig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ocurre, dónde y cuándo, cuántas veces sobre cuántas oportunidades, a quién afecta y qué coste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s insuficiente la regla «si varios fallan, el procedimiento está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varios fallos pueden venir de formación, herramienta, carga, comunicación o supervisión, y la regla no las distin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descarta una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evidencia que debería aparecer no aparece o cuando otra explicación cubre mejor todos los c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proporcionada un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tacar la causa confirmada, costar menos que el problema y no crear un problema may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define antes de ejecutar una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métrica, el denominador, el periodo y la evidencia que se aceptará como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2 puntos porcentuales y un 66,7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puntos miden la diferencia absoluta entre porcentajes; el 66,7 % mide la reducción relativa sobre la base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investigas o cambias por intu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vestigar-problemas-y-verificar-mejora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investigas o cambias por intuición?» (2 de 2).]]></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31" r:id="rId1"/>
    <p:sldLayoutId id="2482439132" r:id="rId2"/>
    <p:sldLayoutId id="2482439133" r:id="rId3"/>
    <p:sldLayoutId id="248243913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becf1b1fbf853ea0150f0f50f38d75a05414b47436eb2c01.jpg"/>
  <Relationship Id="rId3" Type="http://schemas.openxmlformats.org/officeDocument/2006/relationships/hyperlink" Target="https://pinturasespecializadas.lumbre.lat/object/investigar-problemas-y-verificar-mejor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investigacion2.jpg"/>
  <Relationship Id="rId3" Type="http://schemas.openxmlformats.org/officeDocument/2006/relationships/hyperlink" Target="https://pinturasespecializadas.lumbre.lat/object/investigar-problemas-y-verificar-mejoras" TargetMode="External"/>
  <Relationship Id="rId4" Type="http://schemas.openxmlformats.org/officeDocument/2006/relationships/hyperlink" Target="https://pinturasespecializadas.lumbre.lat/object/investigar-problemas-y-verificar-mejoras"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regla-facil3.jpg"/>
  <Relationship Id="rId3" Type="http://schemas.openxmlformats.org/officeDocument/2006/relationships/hyperlink" Target="https://pinturasespecializadas.lumbre.lat/object/investigar-problemas-y-verificar-mejoras" TargetMode="External"/>
  <Relationship Id="rId4" Type="http://schemas.openxmlformats.org/officeDocument/2006/relationships/hyperlink" Target="https://pinturasespecializadas.lumbre.lat/object/investigar-problemas-y-verificar-mejoras"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accion-proporcionada6.jpg"/>
  <Relationship Id="rId3" Type="http://schemas.openxmlformats.org/officeDocument/2006/relationships/hyperlink" Target="https://pinturasespecializadas.lumbre.lat/object/investigar-problemas-y-verificar-mejoras" TargetMode="External"/>
  <Relationship Id="rId4" Type="http://schemas.openxmlformats.org/officeDocument/2006/relationships/hyperlink" Target="https://pinturasespecializadas.lumbre.lat/object/investigar-problemas-y-verificar-mejoras"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verificacion7.jpg"/>
  <Relationship Id="rId3" Type="http://schemas.openxmlformats.org/officeDocument/2006/relationships/hyperlink" Target="https://pinturasespecializadas.lumbre.lat/object/investigar-problemas-y-verificar-mejoras" TargetMode="External"/>
  <Relationship Id="rId4" Type="http://schemas.openxmlformats.org/officeDocument/2006/relationships/hyperlink" Target="https://pinturasespecializadas.lumbre.lat/object/investigar-problemas-y-verificar-mejoras"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hyperlink" Target="https://pinturasespecializadas.lumbre.lat/object/investigar-problemas-y-verificar-mejoras" TargetMode="External"/>
  <Relationship Id="rId4"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vestigar-problemas-y-verificar-mejoras" TargetMode="External"/>
  <Relationship Id="rId3" Type="http://schemas.openxmlformats.org/officeDocument/2006/relationships/notesSlide" Target="../notesSlides/notesSlide8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vestig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blem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rific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jor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investigar-problemas-y-verificar-mejora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stigar errores recurrentes con seis causas posibles, descartar hipótesis con evidencia, elegir acciones proporcionadas y comprobar después si la mejora redujo de verdad el problem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mejora operativa para el encargado. Sustituye la regla fácil de culpar al procedimiento por una investigación de seis causas, con un caso de tres errores repetidos, un plan de mejora cerrable y una verificación de eficacia con evidenc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vestigación de problemas · mejora continua · causas · plan de mejora · verificación · tienda de pintur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vestigar problemas y verificar mejor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nes, 9:20. En dos semanas se han repetido tres errores: tres pedidos tintados con la base equivocada, dos entregas con una línea de menos y tres cierres de caja con diferencias de 12,40, 8,10 y 15,00 euros. El total de las diferencias es 35,50 eur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vestigar problemas y verificar mejor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reunión, alguien sentencia: «si varios empleados fallan, el procedimiento está mal». La frase suena razonable, pero no explica por qué Marta, con seis años de oficio, falla en dos de los tres tintados; por qué las dos entregas incompletas caen en días con dos camiones; o por qué las diferencias de caja aparecen solo en cierres hechos por una persona. Dirección pide un plan con evidencia, no un cambio de todo el siste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vestigar problemas y verificar mejor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7]]></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vestigar errores recurrentes con seis causas posibles, descartar hipótesis con evidencia, elegir acciones proporcionadas y comprobar después si la mejora redujo de verdad el problema.]]></a:t>
            </a:r>
          </a:p>
        </p:txBody>
      </p:sp>
      <p:sp>
        <p:nvSpPr>
          <p:cNvPr id="11" name=""/>
          <p:cNvSpPr txBox="1"/>
          <p:nvPr/>
        </p:nvSpPr>
        <p:spPr>
          <a:xfrm>
            <a:off x="514350" y="2638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38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vestigar problemas y verificar mejor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vestigar problemas y verificar mejor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7]]></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criterio y el plazo para declarar que una mejora ha sido eficaz. Quién valida el cierre de un plan de mejora y con qué evidencia. El umbral de reincidencia que obliga a escalar una causa fuera de la tienda. La facultad del encargado para cambiar un procedimiento que afecta a varias tiend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De la queja al problema investigabl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muchos errores» no es un problema investigable. Un problema investigable se escribe con cinco datos: ]]></a:t>
            </a:r>
            <a:r>
              <a:rPr lang="en-US" b="1" strike="noStrike" sz="2100" spc="0" u="none" cap="none">
                <a:solidFill>
                  <a:srgbClr val="1B2438">
                    <a:alpha val="100000"/>
                  </a:srgbClr>
                </a:solidFill>
                <a:latin typeface="Calibri"/>
              </a:rPr>
              <a:t><![CDATA[qué ocurre exactament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ónde y cuán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tas veces sobre cuántas oportunidad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 quién afecta]]></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qué coste tiene]]></a:t>
            </a:r>
            <a:r>
              <a:rPr lang="en-US" strike="noStrike" sz="2100" spc="0" u="none" cap="none">
                <a:solidFill>
                  <a:srgbClr val="1B2438">
                    <a:alpha val="100000"/>
                  </a:srgbClr>
                </a:solidFill>
                <a:latin typeface="Calibri"/>
              </a:rPr>
              <a:t><![CDATA[. La diferencia entre un error y un problema es el patrón: un error aislado se corrige; un patrón se investig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De la queja al problema investigabl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nominador es lo que separa una anécdota de una tendencia. Tres tintados mal en dos semanas no dice nada si se hicieron 12 o si se hicieron 120. Tres diferencias de caja en 12 cierres es un 25 %; en 60 cierres, un 5 %. Ninguna de las dos cifras es un objetivo, pero la segunda obliga a mirar de otra manera. Sin denominador, la conversación se queda en impresion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De la queja al problema investigabl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el registro original de cada error, no el recuerdo. Qué preguntar: qué oportunidad había de detectarlo antes de que llegara al cliente. Qué decidir: si el patrón es local o se repite en otras tiendas. Qué registrar: la definición del problema, el periodo y el denominador. Qué delegar: la recogida de los hechos. Cuándo escalar: si el patrón afecta a un cliente, a la caja o a un procedimiento comú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De la queja al problema investigable]]></a:t>
            </a:r>
          </a:p>
        </p:txBody>
      </p:sp>
      <p:pic>
        <p:nvPicPr>
          <p:cNvPr id="3" name="" descr="Flujo de seis pasos: definir el problema, reunir hechos, formular hipótesis, buscar pruebas, confirmar o descartar y actuar sobre la causa.">
            <a:hlinkClick r:id="rId3" tooltip="Flujo de seis pasos: definir el problema, reunir hechos, formular hipótesis, buscar pruebas, confirmar o descartar y actuar sobre la causa."/>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Investigar es un recorrido con vueltas: una hipótesis descartada no es un fracaso, es información que evita cambiar lo que no estaba ro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investigar-problemas-y-verificar-mejoras"/>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De la queja al problema investiga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7]]></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no es el problem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error es un hecho puntual: un pedido con la base equivocada. El problema es el patrón: tres pedidos tintados con la base equivocada en dos semanas. Confundirlos lleva a corregir el caso concreto y a dejar intacto el mecanismo que lo produ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De la queja al problema investigabl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es tintados salen con la base equivocada en dos semanas. ¿Cuál es el primer paso de la investig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unir al equipo y pedir que tenga más cuidado con las base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los tres pedidos originales, sus fechas, la base pedida y la preparada, y cuántos tintados se hicieron en total.]]></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mbiar el procedimiento de tintometría para que nadie pueda equivocarse.]]></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arar el rendimiento de los empleados implicad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eis causas posibles y cómo se descarta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si varios empleados fallan, el procedimiento está mal» confunde una posibilidad con una conclusión. Varios empleados pueden fallar por ]]></a:t>
            </a:r>
            <a:r>
              <a:rPr lang="en-US" b="1" strike="noStrike" sz="2100" spc="0" u="none" cap="none">
                <a:solidFill>
                  <a:srgbClr val="1B2438">
                    <a:alpha val="100000"/>
                  </a:srgbClr>
                </a:solidFill>
                <a:latin typeface="Calibri"/>
              </a:rPr>
              <a:t><![CDATA[formación]]></a:t>
            </a:r>
            <a:r>
              <a:rPr lang="en-US" strike="noStrike" sz="2100" spc="0" u="none" cap="none">
                <a:solidFill>
                  <a:srgbClr val="1B2438">
                    <a:alpha val="100000"/>
                  </a:srgbClr>
                </a:solidFill>
                <a:latin typeface="Calibri"/>
              </a:rPr>
              <a:t><![CDATA[, porque el procedimiento omite una comprobación, porque la ]]></a:t>
            </a:r>
            <a:r>
              <a:rPr lang="en-US" b="1"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induce a error, por ]]></a:t>
            </a:r>
            <a:r>
              <a:rPr lang="en-US" b="1" strike="noStrike" sz="2100" spc="0" u="none" cap="none">
                <a:solidFill>
                  <a:srgbClr val="1B2438">
                    <a:alpha val="100000"/>
                  </a:srgbClr>
                </a:solidFill>
                <a:latin typeface="Calibri"/>
              </a:rPr>
              <a:t><![CDATA[carga de trabajo]]></a:t>
            </a:r>
            <a:r>
              <a:rPr lang="en-US" strike="noStrike" sz="2100" spc="0" u="none" cap="none">
                <a:solidFill>
                  <a:srgbClr val="1B2438">
                    <a:alpha val="100000"/>
                  </a:srgbClr>
                </a:solidFill>
                <a:latin typeface="Calibri"/>
              </a:rPr>
              <a:t><![CDATA[, por un fallo de ]]></a:t>
            </a:r>
            <a:r>
              <a:rPr lang="en-US" b="1" strike="noStrike" sz="2100" spc="0" u="none" cap="none">
                <a:solidFill>
                  <a:srgbClr val="1B2438">
                    <a:alpha val="100000"/>
                  </a:srgbClr>
                </a:solidFill>
                <a:latin typeface="Calibri"/>
              </a:rPr>
              <a:t><![CDATA[comunicación]]></a:t>
            </a:r>
            <a:r>
              <a:rPr lang="en-US" strike="noStrike" sz="2100" spc="0" u="none" cap="none">
                <a:solidFill>
                  <a:srgbClr val="1B2438">
                    <a:alpha val="100000"/>
                  </a:srgbClr>
                </a:solidFill>
                <a:latin typeface="Calibri"/>
              </a:rPr>
              <a:t><![CDATA[ en el relevo o porque la ]]></a:t>
            </a:r>
            <a:r>
              <a:rPr lang="en-US" b="1" strike="noStrike" sz="2100" spc="0" u="none" cap="none">
                <a:solidFill>
                  <a:srgbClr val="1B2438">
                    <a:alpha val="100000"/>
                  </a:srgbClr>
                </a:solidFill>
                <a:latin typeface="Calibri"/>
              </a:rPr>
              <a:t><![CDATA[supervisión]]></a:t>
            </a:r>
            <a:r>
              <a:rPr lang="en-US" strike="noStrike" sz="2100" spc="0" u="none" cap="none">
                <a:solidFill>
                  <a:srgbClr val="1B2438">
                    <a:alpha val="100000"/>
                  </a:srgbClr>
                </a:solidFill>
                <a:latin typeface="Calibri"/>
              </a:rPr>
              <a:t><![CDATA[ no detecta a tiempo. Cada causa deja una huella distin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eis causas posibles y cómo se descarta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ormación]]></a:t>
            </a:r>
            <a:r>
              <a:rPr lang="en-US" strike="noStrike" sz="2100" spc="0" u="none" cap="none">
                <a:solidFill>
                  <a:srgbClr val="1B2438">
                    <a:alpha val="100000"/>
                  </a:srgbClr>
                </a:solidFill>
                <a:latin typeface="Calibri"/>
              </a:rPr>
              <a:t><![CDATA[: falla la persona nueva y no la experimentada; los errores se concentran al principio. ]]></a:t>
            </a:r>
            <a:r>
              <a:rPr lang="en-US" b="1"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los pasos permiten saltarse una comprobación o no existe un punto de control. ]]></a:t>
            </a:r>
            <a:r>
              <a:rPr lang="en-US" b="1"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la etiqueta, la lista o la pantalla confunde; el error se repite con el mismo formato. ]]></a:t>
            </a:r>
            <a:r>
              <a:rPr lang="en-US" b="1" strike="noStrike" sz="2100" spc="0" u="none" cap="none">
                <a:solidFill>
                  <a:srgbClr val="1B2438">
                    <a:alpha val="100000"/>
                  </a:srgbClr>
                </a:solidFill>
                <a:latin typeface="Calibri"/>
              </a:rPr>
              <a:t><![CDATA[Carga]]></a:t>
            </a:r>
            <a:r>
              <a:rPr lang="en-US" strike="noStrike" sz="2100" spc="0" u="none" cap="none">
                <a:solidFill>
                  <a:srgbClr val="1B2438">
                    <a:alpha val="100000"/>
                  </a:srgbClr>
                </a:solidFill>
                <a:latin typeface="Calibri"/>
              </a:rPr>
              <a:t><![CDATA[: los errores se concentran en horas punta o con varias tareas simultáneas. ]]></a:t>
            </a:r>
            <a:r>
              <a:rPr lang="en-US" b="1" strike="noStrike" sz="2100" spc="0" u="none" cap="none">
                <a:solidFill>
                  <a:srgbClr val="1B2438">
                    <a:alpha val="100000"/>
                  </a:srgbClr>
                </a:solidFill>
                <a:latin typeface="Calibri"/>
              </a:rPr>
              <a:t><![CDATA[Comunicación]]></a:t>
            </a:r>
            <a:r>
              <a:rPr lang="en-US" strike="noStrike" sz="2100" spc="0" u="none" cap="none">
                <a:solidFill>
                  <a:srgbClr val="1B2438">
                    <a:alpha val="100000"/>
                  </a:srgbClr>
                </a:solidFill>
                <a:latin typeface="Calibri"/>
              </a:rPr>
              <a:t><![CDATA[: la información se pierde entre turnos, canales o personas. ]]></a:t>
            </a:r>
            <a:r>
              <a:rPr lang="en-US" b="1" strike="noStrike" sz="2100" spc="0" u="none" cap="none">
                <a:solidFill>
                  <a:srgbClr val="1B2438">
                    <a:alpha val="100000"/>
                  </a:srgbClr>
                </a:solidFill>
                <a:latin typeface="Calibri"/>
              </a:rPr>
              <a:t><![CDATA[Supervisión]]></a:t>
            </a:r>
            <a:r>
              <a:rPr lang="en-US" strike="noStrike" sz="2100" spc="0" u="none" cap="none">
                <a:solidFill>
                  <a:srgbClr val="1B2438">
                    <a:alpha val="100000"/>
                  </a:srgbClr>
                </a:solidFill>
                <a:latin typeface="Calibri"/>
              </a:rPr>
              <a:t><![CDATA[: no hay una comprobación de muestra y el error llega al clien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eis causas posibles y cómo se descarta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qué huella aparece y cuál no. Qué preguntar: ¿qué prueba descartaría esta causa? Qué decidir: qué hipótesis se investiga primero. Qué registrar: la hipótesis y el resultado de la prueba. Qué delegar: la recogida de datos de cada causa. Cuándo escalar: si la causa está en un sistema o una política que la tienda no contro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eis causas posibles y cómo se descartan]]></a:t>
            </a:r>
          </a:p>
        </p:txBody>
      </p:sp>
      <p:pic>
        <p:nvPicPr>
          <p:cNvPr id="3" name="" descr="Comparación entre la regla fácil de culpar al procedimiento cuando varios empleados fallan y la investigación de seis causas con prueba para cada una.">
            <a:hlinkClick r:id="rId3" tooltip="Comparación entre la regla fácil de culpar al procedimiento cuando varios empleados fallan y la investigación de seis causas con prueba para cada una."/>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regla fácil acierta a veces, pero no porque sea un análisis: acierta por casualidad. La investigación de seis causas obliga a descartar antes de cambi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investigar-problemas-y-verificar-mejoras"/>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eis causas posibles y cómo se descart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is causas, su señal habitual y la prueba que permite descartarlas. Modelo didáctico, no lista cerrada de la empres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914525"/>
                <a:gridCol w="2886075"/>
                <a:gridCol w="3314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u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que la apoy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ueba que la desca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la la persona nueva y no la experimen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experimentada comete el mismo err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pasos permiten saltarse una com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so existe, se cumple y el error si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rrami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tiqueta, lista o pantalla confu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rror no se repite cuando se usa otra etiqueta o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a de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errores se concentran en horas p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rror aparece también con carga 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7]]></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914525"/>
                <a:gridCol w="2886075"/>
                <a:gridCol w="3314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u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que la apoy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ueba que la desca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un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nformación se pierde entre turnos o ca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nsaje consta, se leyó y aun así se er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comprobación de muestra antes de cer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mprobación existe y detecta el error a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Seis causas posibles y cómo se descarta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usa posible con la prueba que ayudaría a descartar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orma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cedimien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erramien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rga de trabaj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unicación]]></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upervis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ificar si el paso de control existe y se cumple]]></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bar con otra etiqueta o lista y ver si el error desaparece]]></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arar horas punta con horas de baja carg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r si el mensaje consta y se leyó antes del error]]></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robar si hay una revisión de muestra antes del cierre]]></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omprobar si la persona experimentada comete el mismo err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aso: tres errores repetidos en dos seman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es ]]></a:t>
            </a:r>
            <a:r>
              <a:rPr lang="en-US" b="1" strike="noStrike" sz="2100" spc="0" u="none" cap="none">
                <a:solidFill>
                  <a:srgbClr val="1B2438">
                    <a:alpha val="100000"/>
                  </a:srgbClr>
                </a:solidFill>
                <a:latin typeface="Calibri"/>
              </a:rPr>
              <a:t><![CDATA[ficticio]]></a:t>
            </a:r>
            <a:r>
              <a:rPr lang="en-US" strike="noStrike" sz="2100" spc="0" u="none" cap="none">
                <a:solidFill>
                  <a:srgbClr val="1B2438">
                    <a:alpha val="100000"/>
                  </a:srgbClr>
                </a:solidFill>
                <a:latin typeface="Calibri"/>
              </a:rPr>
              <a:t><![CDATA[ y sirve para practicar el descarte. La tienda tiene seis personas. Marta lleva seis años en tintometría; Diego, tres semanas en mostrador; Luis, cuatro años en entregas; Ana, dos años en caja. En dos semanas se registran tres tintados con base equivocada, dos entregas con una línea de menos y tres cierres con diferencia. El encargado quiere reescribir los tres procedimientos. Antes de hacerlo, prueba cada hipótes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aso: tres errores repetidos en dos seman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trabajo es siempre la misma: una hipótesis se descarta cuando la evidencia que debería aparecer no aparece, o cuando aparece una explicación que cubre mejor todos los casos. No se descarta porque no guste ni se confirma porque la dijo alguien con experienci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los registros de cada error y el denominador de cada tipo. Qué preguntar: qué prueba descartaría la explicación más cómoda. Qué decidir: qué causa se confirma y cuál queda como contribuyente. Qué registrar: la hipótesis, la prueba y el resulta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aso: tres errores repetidos en dos seman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elegar: la comprobación a alguien que no haya formulado la hipótesis. Cuándo escalar: si la causa confirmada está fuera del alcance de la tien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aso: tres errores repetidos en dos semanas · Caso resuelto (ficticio): qué se descarta en cada error · Paso 1 de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Tintados con base equivocad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edidos de 4 L: dos preparados por Marta y uno por Diego. En los tres, la base pedida era satinado y salió mate. Hipótesis de formación: Diego lleva tres semanas, pero Marta lleva seis años y comete dos de los tres errores; la formación sola no explica el patrón, se descarta como causa principal. Hipótesis de herramienta: las etiquetas de mate y satinado son muy parecidas y un bidón se movió de estante; se comprueba que los tres errores usaron el bidón reubicado. La herramienta contribuy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ipótesis de procedimiento: en ninguno de los tres se cotejó el código de base del envase con el pedido antes de tintar; el paso no existe. Se confirma. Hipótesis de carga: los errores ocurren a las 10:10, 12:40 y 17:20, no solo en hora punta; se descarta como causa única. Hipótesis de comunicación: en uno de los pedidos la base se cambió por teléfono y no se anotó; explica un caso, no los tres. Hipótesis de supervisión: no hay revisión de muestra al final del turno; contribuye a que el error salg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aso: tres errores repetidos en dos semanas · Caso resuelto (ficticio): qué se descarta en cada erro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ntregas con una línea de meno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de veinte entregas salen incompletas. Las dos líneas que faltan son las dos últimas de la lista de carga. Hipótesis de formación: Luis lleva cuatro años y las otras dieciocho entregas están completas; se descarta. Hipótesis de procedimiento: la lista no se marca línea a línea y no hay comprobación antes de precintar; se confirma en las d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ipótesis de herramienta: en una de las dos listas la impresora cortó las últimas líneas; contribuye en un caso. Hipótesis de carga: los dos días tenían dos camiones a la vez, pero otras seis entregas de esos mismos días salieron completas; la carga sola no explica el patrón.]]></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ipótesis de comunicación: en una entrega había una nota de pedido parcial que no llegó a Luis; explica un caso. Hipótesis de supervisión: no hay segunda comprobación antes de cerrar el pedido; contribuy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aso: tres errores repetidos en dos semanas · Caso resuelto (ficticio): qué se descarta en cada erro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Diferencias de caj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iferencias en doce cierres: 12,40, 8,10 y 15,00 euros; total 35,50. Los tres cierres los hizo una sola persona, sin segundo conteo. Hipótesis de formación: Ana lleva dos años y los otros nueve cierres están correctos; se descarta como causa principal. Hipótesis de procedimiento: no existe doble conteo ni firma de testigo; se confirma en los tr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ipótesis de herramienta: las diferencias tienen signos distintos y no falta un fondo fijo concreto; se descarta como causa única. Hipótesis de carga: los tres cierres fueron después de las 20:30, pero otros cinco cierres tardíos cuadraron; la carga sola no explica. Hipótesis de comunicación: en dos casos hubo cambio de turno sin registro del fondo entregado; contribuye en dos.]]></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ipótesis de supervisión: nadie revisa el cierre antes de cerrar el día; contribuy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aso: tres errores repetidos en dos semanas · Caso resuelto (ficticio): qué se descarta en cada erro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nclusión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ún error se explica por una sola causa. En tintometría: procedimiento sin cotejo de base, herramienta con etiquetas confundibles y supervisión sin muestra. En entregas: procedimiento sin marcado línea a línea, herramienta en un caso y comunicación en otr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aja: procedimiento sin doble conteo, comunicación en dos cierres y supervisión ausente. La formación se descarta como causa principal en los tres patrones; la carga se descarta como causa única.]]></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si varios fallan, el procedimiento está mal» habría acertado en parte, pero habría dejado sin corregir la etiqueta, la nota de entrega y el relevo de ca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Caso: tres errores repetidos en dos sema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conclusiones del caso ficticio. Marca las que afirman una causa sin haber descartado las alternativa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tintados fallan por el procedimiento: en los tres casos faltó cotejar el código de bas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 Diego es el más nuevo, la causa de los tintados es su formac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entregas fallan por la carga de trabajo: los dos días había dos camion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las entregas, la lista sin marcado línea a línea se confirma en los dos casos; la impresora y la nota explican un caso cada una.»]]></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s diferencias de caja demuestran que Ana no es de fi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cciones proporcionadas a la caus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cción proporcionada cumple tres condiciones: ]]></a:t>
            </a:r>
            <a:r>
              <a:rPr lang="en-US" b="1" strike="noStrike" sz="2100" spc="0" u="none" cap="none">
                <a:solidFill>
                  <a:srgbClr val="1B2438">
                    <a:alpha val="100000"/>
                  </a:srgbClr>
                </a:solidFill>
                <a:latin typeface="Calibri"/>
              </a:rPr>
              <a:t><![CDATA[ataca la causa confirmad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sta menos que el problema que evita]]></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no crea un problema mayor]]></a:t>
            </a:r>
            <a:r>
              <a:rPr lang="en-US" strike="noStrike" sz="2100" spc="0" u="none" cap="none">
                <a:solidFill>
                  <a:srgbClr val="1B2438">
                    <a:alpha val="100000"/>
                  </a:srgbClr>
                </a:solidFill>
                <a:latin typeface="Calibri"/>
              </a:rPr>
              <a:t><![CDATA[. Si la causa es una etiqueta confundible, cambiar la etiqueta y su ubicación es proporcionado; reescribir todo el procedimiento de tintometría, no. Si la causa es que falta un cotejo, añadir ese cotejo es proporcionado; formar a todo el equipo en tintometría cuando solo una persona es nueva, n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cciones proporcionadas a la caus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porcionalidad también mira el riesgo. Un error que llega al cliente y obliga a repetir el producto justifica una comprobación adicional. Un error que se detecta antes de salir puede resolverse con una lista de verificación más clara. La acción debe tener un solo responsable, una fecha y una evidencia de cierre; si necesita tres personas y ningún dueño, no es una acción: es un dese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cciones proporcionadas a la caus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que la acción corresponda a la causa y no a la persona. Qué preguntar: qué efecto secundario puede tener. Qué decidir: qué se hace ahora y qué se deja para una revisión posterior. Qué registrar: la acción, el responsable, la fecha y la evidencia. Qué delegar: la ejecución de la acción. Cuándo escalar: si la acción requiere inversión, cambio de sistema o afecta a otras tiend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cciones proporcionadas a la causa]]></a:t>
            </a:r>
          </a:p>
        </p:txBody>
      </p:sp>
      <p:pic>
        <p:nvPicPr>
          <p:cNvPr id="3" name="" descr="Cuatro tarjetas que relacionan una causa confirmada con una acción proporcionada: etiqueta confundible, paso omitido, carga puntual y relevo sin registro.">
            <a:hlinkClick r:id="rId3" tooltip="Cuatro tarjetas que relacionan una causa confirmada con una acción proporcionada: etiqueta confundible, paso omitido, carga puntual y relevo sin registr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acción se elige después de la causa. Cambiar el procedimiento entero cuando falla una etiqueta es tan desproporcionado como no cambiar n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investigar-problemas-y-verificar-mejoras"/>
              </a:rPr>
              <a:t><![CDATA[Ver imagen original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Acciones proporcionadas a la caus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la lista de carga se corta por la impresora y además nadie marca las líneas. ¿Cuál es la acción más proporcionad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formar todo el procedimiento de entregas y cambiar el sistema de pedidos.]]></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ormar a todo el equipo en preparación de pedidos durante una sema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rregir la impresora o usar una lista que no se corte y añadir el marcado línea a línea antes de precintar.]]></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a Luis que revise dos veces cada entrega y confiar en su experienci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Verificar la eficacia, no solo ejecut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cutar una acción no es mejorarla. Para saber si funcionó hay que medir ]]></a:t>
            </a:r>
            <a:r>
              <a:rPr lang="en-US" b="1"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con la misma definición, el mismo denominador y un periodo suficiente. La verificación se escribe antes de actuar: qué métrica se usará, qué resultado se considerará mejora, durante cuánto tiempo y quién lo valida. Si se define después, cualquier cosa parece una mejo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Verificar la eficacia, no solo ejecut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antes de la acción se registran 12 errores en 400 pedidos, un 3,0 %. Después de implantar el cotejo se registran 5 errores en 500 pedidos, un 1,0 %. La reducción es de 2 puntos porcentuales; en términos relativos, el error baja un 66,7 %. Pero antes de celebrar hay que revisar si el tipo de pedido cambió, si el registro se volvió más estricto o si el periodo incluyó menos carga. La cifra dice que el error bajó; la explicación de por qué bajó necesita todavía el contex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Verificar la eficacia, no solo ejecut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que la métrica y el denominador sean los mismos. Qué preguntar: qué cambió además de la acción. Qué decidir: si la mejora se declara suficiente, se mantiene en observación o se corrige. Qué registrar: la evidencia de cierre y la fecha. Qué delegar: la recogida del dato posterior. Cuándo escalar: si la mejora no aparece o si el coste de mantenerla supera el riesg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Verificar la eficacia, no solo ejecutar]]></a:t>
            </a:r>
          </a:p>
        </p:txBody>
      </p:sp>
      <p:pic>
        <p:nvPicPr>
          <p:cNvPr id="3" name="" descr="Cuatro pasos de la verificación: definir la métrica antes, medir la base, medir después y comparar con el mismo criterio.">
            <a:hlinkClick r:id="rId3" tooltip="Cuatro pasos de la verificación: definir la métrica antes, medir la base, medir después y comparar con el mismo criteri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verificación se diseña antes de la acción. Si la métrica cambia a mitad, la comparación deja de ser una prueb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investigar-problemas-y-verificar-mejoras"/>
              </a:rPr>
              <a:t><![CDATA[Ver imagen original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Verificar la eficacia, no solo ejecutar · Ejemplo resuelto (datos ficticios): verificar el cotejo de base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Define la métrica antes de actu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rores de base en tintados = pedidos tintados con base distinta de la pedida / pedidos tintados del periodo. Se cuenta cualquier base equivocada, se detecte antes o después de la entrega. Fuente: registro de tintometría y partes de incidenc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Verificar la eficacia, no solo ejecutar · Ejemplo resuelto (datos ficticios): verificar el cotejo de base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Mide la b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s dos semanas anteriores: 12 errores en 400 tintados, un 3,0 %. No se incluyen los tintados anulados antes de preparar. La cifra se extrae el lunes y se guarda con la fech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Verificar la eficacia, no solo ejecutar · Ejemplo resuelto (datos ficticios): verificar el cotejo de base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Aplica la acción y espera el periodo acord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ñade el cotejo del código de base, se rediseña la etiqueta y se separa el bidón. Se acuerda observar cuatro semanas, no dos días. La acción se registra con responsable y fech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Verificar la eficacia, no solo ejecutar · Ejemplo resuelto (datos ficticios): verificar el cotejo de base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ide después con la misma defini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s cuatro semanas siguientes: 5 errores en 500 tintados, un 1,0 %. La diferencia es 2 puntos porcentuales menos; en relativo, (3,0 - 1,0) / 3,0 = 66,7 % menos. Se revisa que no haya cambiado el tipo de pedido ni el criterio de registr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Verificar la eficacia, no solo ejecutar · Ejemplo resuelto (datos ficticios): verificar el cotejo de base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clara con límit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de base baja del 3,0 % al 1,0 % en cuatro semanas con la misma definición. La mejora se sostiene, pero el periodo incluye dos semanas de vacaciones con menos tintados de obra; se mantiene en observación cuatro semanas más antes de cerrar.» La frase distingue el dato de la explicación y evita cerrar antes de tiemp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Verificar la eficacia, no solo ejecut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antes había 12 errores en 400 pedidos (3,0 %) y después 5 errores en 500 pedidos (1,0 %). ¿Cuántos puntos porcentuales baja el error?]]></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untos porcentuales): ________________]]></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Un plan de mejora que se puede cerr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de mejora convierte la investigación en filas cerrables. Cada fila tiene un ]]></a:t>
            </a:r>
            <a:r>
              <a:rPr lang="en-US" b="1" strike="noStrike" sz="2100" spc="0" u="none" cap="none">
                <a:solidFill>
                  <a:srgbClr val="1B2438">
                    <a:alpha val="100000"/>
                  </a:srgbClr>
                </a:solidFill>
                <a:latin typeface="Calibri"/>
              </a:rPr>
              <a:t><![CDATA[problema definido]]></a:t>
            </a:r>
            <a:r>
              <a:rPr lang="en-US" strike="noStrike" sz="2100" spc="0" u="none" cap="none">
                <a:solidFill>
                  <a:srgbClr val="1B2438">
                    <a:alpha val="100000"/>
                  </a:srgbClr>
                </a:solidFill>
                <a:latin typeface="Calibri"/>
              </a:rPr>
              <a:t><![CDATA[, una ]]></a:t>
            </a:r>
            <a:r>
              <a:rPr lang="en-US" b="1" strike="noStrike" sz="2100" spc="0" u="none" cap="none">
                <a:solidFill>
                  <a:srgbClr val="1B2438">
                    <a:alpha val="100000"/>
                  </a:srgbClr>
                </a:solidFill>
                <a:latin typeface="Calibri"/>
              </a:rPr>
              <a:t><![CDATA[causa verificada]]></a:t>
            </a:r>
            <a:r>
              <a:rPr lang="en-US" strike="noStrike" sz="2100" spc="0" u="none" cap="none">
                <a:solidFill>
                  <a:srgbClr val="1B2438">
                    <a:alpha val="100000"/>
                  </a:srgbClr>
                </a:solidFill>
                <a:latin typeface="Calibri"/>
              </a:rPr>
              <a:t><![CDATA[, una ]]></a:t>
            </a:r>
            <a:r>
              <a:rPr lang="en-US" b="1" strike="noStrike" sz="2100" spc="0" u="none" cap="none">
                <a:solidFill>
                  <a:srgbClr val="1B2438">
                    <a:alpha val="100000"/>
                  </a:srgbClr>
                </a:solidFill>
                <a:latin typeface="Calibri"/>
              </a:rPr>
              <a:t><![CDATA[acción proporcionada]]></a:t>
            </a:r>
            <a:r>
              <a:rPr lang="en-US" strike="noStrike" sz="2100" spc="0" u="none" cap="none">
                <a:solidFill>
                  <a:srgbClr val="1B2438">
                    <a:alpha val="100000"/>
                  </a:srgbClr>
                </a:solidFill>
                <a:latin typeface="Calibri"/>
              </a:rPr>
              <a:t><![CDATA[, un ]]></a:t>
            </a:r>
            <a:r>
              <a:rPr lang="en-US" b="1"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una ]]></a:t>
            </a:r>
            <a:r>
              <a:rPr lang="en-US" b="1"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y una ]]></a:t>
            </a:r>
            <a:r>
              <a:rPr lang="en-US" b="1" strike="noStrike" sz="2100" spc="0" u="none" cap="none">
                <a:solidFill>
                  <a:srgbClr val="1B2438">
                    <a:alpha val="100000"/>
                  </a:srgbClr>
                </a:solidFill>
                <a:latin typeface="Calibri"/>
              </a:rPr>
              <a:t><![CDATA[evidencia de cierre]]></a:t>
            </a:r>
            <a:r>
              <a:rPr lang="en-US" strike="noStrike" sz="2100" spc="0" u="none" cap="none">
                <a:solidFill>
                  <a:srgbClr val="1B2438">
                    <a:alpha val="100000"/>
                  </a:srgbClr>
                </a:solidFill>
                <a:latin typeface="Calibri"/>
              </a:rPr>
              <a:t><![CDATA[. Si una fila no tiene causa verificada, todavía no es una acción: es una hipótesis con prisa. Si no tiene evidencia, no se podrá saber si funcionó.]]></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Un plan de mejora que se puede cerr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se revisa cada semana en quince minutos y tiene cuatro estados: pendiente, en curso, cerrado con evidencia y bloqueado. Una fila bloqueada explica qué falta y quién debe desbloquearla. El plan no se convierte en una lista de buenas intenciones: se limita a las acciones que atacan causas confirmadas y se cierra cuando la evidencia muestra que el problema bajó o desapareció.]]></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Un plan de mejora que se puede cerr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que cada fila tenga causa y evidencia. Qué preguntar: qué acción sobra porque no ataca ninguna causa. Qué decidir: qué se prioriza por impacto y riesgo. Qué registrar: el estado y la fecha de cierre. Qué delegar: la ejecución y la recogida de evidencia. Cuándo escalar: cuando la causa está fuera de la tienda o la acción requiere una facultad que el encargado no tiene.]]></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el problema con qué, dónde, cuándo, cuántos y denominado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Un plan de mejora que se puede cerr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s hipótesis y la prueba que confirmaría o descartaría cada u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lara la causa solo cuando la prueba resista; si no, deja la hipótesis abier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acción proporcionada por causa, con un solo responsable.]]></a:t>
            </a:r>
          </a:p>
        </p:txBody>
      </p:sp>
      <p:sp>
        <p:nvSpPr>
          <p:cNvPr id="13" name=""/>
          <p:cNvSpPr txBox="1"/>
          <p:nvPr/>
        </p:nvSpPr>
        <p:spPr>
          <a:xfrm>
            <a:off x="514350" y="33909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4" name=""/>
          <p:cNvSpPr txBox="1"/>
          <p:nvPr/>
        </p:nvSpPr>
        <p:spPr>
          <a:xfrm>
            <a:off x="762000" y="33909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 la fecha y la evidencia de cierre antes de ejecutar.]]></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el estado cada semana y cierra con el dato posterior, no con la sens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Un plan de mejora que se puede cerr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clo de un plan de mejora, desde el problema hasta el cierr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finir el problema con periodo y denominador]]></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errar con la evidencia de que el problema bajó]]></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firmar o descartar cada hipótesis con prueb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ormular al menos dos hipótesis y su prueba]]></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ijar la fecha y la métrica de verificación]]></a:t>
            </a:r>
          </a:p>
        </p:txBody>
      </p:sp>
      <p:sp>
        <p:nvSpPr>
          <p:cNvPr id="14" name=""/>
          <p:cNvSpPr txBox="1"/>
          <p:nvPr/>
        </p:nvSpPr>
        <p:spPr>
          <a:xfrm>
            <a:off x="628650" y="4124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legir una acción proporcionada y asignar responsabl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ándo el problema no es de la tien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o se resuelve dentro de la sucursal. Si la causa está en un proveedor que sustituye referencias, en un catálogo con etiquetas confundibles, en un sistema que no permite el doble conteo o en una política que obliga a un paso imposible, el encargado no debe inventar una solución local que oculte el problema. Debe escalar con evidenc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ándo el problema no es de la tien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buen escalamiento incluye el patrón con denominador, la prueba de la causa, el impacto en cliente o caja, dos opciones con su consecuencia y una recomendación. También incluye qué puede hacer la tienda mientras tanto: una comprobación manual, una etiqueta provisional o un aviso al cliente. Ese paliativo debe ser explícito y temporal; si se convierte en la norma, el problema central sigue sin resolvers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ándo el problema no es de la tien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si el patrón se repite en otras tiendas. Qué preguntar: quién puede cambiar la causa. Qué decidir: qué paliativo local se aplica y hasta cuándo. Qué registrar: el escalamiento y la respuesta. Qué delegar: la prueba en una tienda piloto si se autoriza. Cuándo escalar: cuando la causa afecta a varias tiendas, a un sistema o a una política de direc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uándo el problema no es de la tiend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causa de un error está en un sistema corporativo, el encargado debe ajustar el dato localmente para que el problema no se note mientras llega la soluc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lan de mejora con evidencia de cier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 esta tabla y añade una fila por problema investigado. La causa solo se escribe cuando está confirmada; si sigue siendo hipótesis, se deja en la columna de estado como «pendiente de prueba». Las dos filas de ejemplo son ficticias y muestran cómo se cierra una acción con evidenci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lan de mejora con evidencia de cier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 de mejora didáctico. Los plazos y responsables son ficticios; los de una tienda real los confirma direc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7]]></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752600"/>
                <a:gridCol w="2085975"/>
                <a:gridCol w="1619250"/>
                <a:gridCol w="1657350"/>
                <a:gridCol w="1000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bl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usa verifica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tintados con base equivocada en 400 tin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cotejo del código de base; etiquetas confund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adir cotejo, rediseñar etiqueta y separar bid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 y tintomet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 1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diferencias de caja en 12 cier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sin doble conteo ni test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ble conteo con firma y registro del fo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ja y 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 1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7]]></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752600"/>
                <a:gridCol w="2085975"/>
                <a:gridCol w="1619250"/>
                <a:gridCol w="1657350"/>
                <a:gridCol w="1000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bl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usa verifica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entregas con línea de menos en 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sin marcado línea a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r cada línea y comprobar antes de preci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ac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 1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7]]></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3086100"/>
                <a:gridCol w="3629025"/>
                <a:gridCol w="1400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ble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de cierr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tintados con base equivocada en 400 tin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 errores de base en 200 tintados durante cuatro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diferencias de caja en 12 cier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 cierres consecutivos con doble firma y sin di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entregas con línea de menos en 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 entregas consecutivas con lista marcada y sin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lan de mejora con evidencia de cier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7]]></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fila sin causa verificada no se ejecuta: se investiga. Una fila sin evidencia de cierre no se cierra: se mantiene en observación. El plan no premia hacer muchas acciones, sino cerrar las que atacan una caus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ausa y hue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la la persona nueva y no la experimen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pasos permiten saltarse una com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rrami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tiqueta o la lista confu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a de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errores se concentran en horas p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un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nformación se pierde entre tur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revisión de muestra antes de cer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ausa y huell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investigar-problemas-y-verificar-mejoras"/>
              </a:rPr>
              <a:t><![CDATA[Abrir el juego en el O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datos definen un problema investigabl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ocurre, dónde y cuándo, cuántas veces sobre cuántas oportunidades, a quién afecta y qué coste tien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s insuficiente la regla «si varios fallan, el procedimiento está mal»?]]></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varios fallos pueden venir de formación, herramienta, carga, comunicación o supervisión, y la regla no las distingu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descarta una hipótesi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evidencia que debería aparecer no aparece o cuando otra explicación cubre mejor todos los caso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proporcionada una acció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tacar la causa confirmada, costar menos que el problema y no crear un problema mayor.]]></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define antes de ejecutar una mejor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métrica, el denominador, el periodo y la evidencia que se aceptará como cierr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2 puntos porcentuales y un 66,7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puntos miden la diferencia absoluta entre porcentajes; el 66,7 % mide la reducción relativa sobre la base anterior.]]></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investigas o cambias por intu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5]]></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investigas o cambias por intu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7]]></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definir un problema con denominador, probar seis causas, elegir una acción proporcionada y verificar la mejora con evidencia. Siguiente paso: aplicar todo en la simulación de un día al frente de la tienda.]]></a:t>
            </a:r>
          </a:p>
        </p:txBody>
      </p:sp>
      <p:sp>
        <p:nvSpPr>
          <p:cNvPr id="10" name=""/>
          <p:cNvSpPr txBox="1"/>
          <p:nvPr/>
        </p:nvSpPr>
        <p:spPr>
          <a:xfrm>
            <a:off x="514350" y="3238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apartado 2 y al caso del apartado 3. Casi todos los errores vienen de elegir la causa antes de tener la prueba o de cerrar una acción sin medir el despué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stigar no es buscar un culpable ni cambiar todo para que el problema desaparezca de la conversación. Es definir el patrón con denominador, probar las seis causas, descartar las que no resisten y actuar solo sobre las que explican lo que ocurre. Esa disciplina evita dos extremos: culpar a la persona y reescribir un sistema que no estaba rot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sin patrón no hay problema, sin prueba no hay causa y sin verificación no hay mejora]]></a:t>
            </a:r>
            <a:r>
              <a:rPr lang="en-US" strike="noStrike" sz="2100" spc="0" u="none" cap="none">
                <a:solidFill>
                  <a:srgbClr val="1B2438">
                    <a:alpha val="100000"/>
                  </a:srgbClr>
                </a:solidFill>
                <a:latin typeface="Calibri"/>
              </a:rPr>
              <a:t><![CDATA[. Si mañana vuelve a aparecer el mismo error, el plan anterior debe decir qué se probó, qué se descartó y qué falta por comprobar, en lugar de empezar de cero.]]></a:t>
            </a:r>
          </a:p>
        </p:txBody>
      </p:sp>
      <p:sp>
        <p:nvSpPr>
          <p:cNvPr id="8" name=""/>
          <p:cNvSpPr txBox="1"/>
          <p:nvPr/>
        </p:nvSpPr>
        <p:spPr>
          <a:xfrm>
            <a:off x="514350" y="2943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Formar, observar y mejorar» (28512), cuya regla sobre el procedimiento se sustituye aquí por una investigación de seis causa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vestigar-problemas-y-verificar-mejoras"/>
              </a:rPr>
              <a:t><![CDATA[Investigar problemas y verificar mej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8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El informe semanal: resultados, causas y acciones» (M6·O22), para la separación entre causa verificada e hipótesi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Recibir mercancía y gestionar diferencias» (28464) y «Repartir tareas: mostrador, teléfono y taller» (28470).]]></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mportes, porcentajes y situaciones marcados como ficticios son supuestos didácticos; no son datos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2026-10-31T05:00:58Z</dcterms:created>
  <dcterms:modified xsi:type="dcterms:W3CDTF">2026-10-31T05:00:58Z</dcterms:modified>
  <dc:title>Investigar problemas y verificar mejoras</dc:title>
  <dc:description>Presentación editable del OA «Investigar problemas y verificar mejoras». Enlace: https://pinturasespecializadas.lumbre.lat/object/investigar-problemas-y-verificar-mejoras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