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presProps" Target="presProps.xml"/>
  <Relationship Id="rId104" Type="http://schemas.openxmlformats.org/officeDocument/2006/relationships/viewProps" Target="viewProps.xml"/>
  <Relationship Id="rId10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6-O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encargo de color: el punto donde lo que el cliente ve se convierte en lo que la tienda va a preparar.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erpretar y confirmar el encargo de color»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erpretar y confirmar el encargo de color»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erpretar y confirmar el encargo de color»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erpretar y confirmar el encargo de color» (5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encargo se malinterpreta antes de la primera got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encargo se malinterpreta antes de la primera got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ncarg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seis recuadros de colores que nombran los datos del encargo: carta y código, producto y sistema, acabado, soporte, cantidad y plazo con validación, con código ficticio de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seis datos del encargo de color. Faltan datos igual a encargo incompleto: se pregunta antes de mezclar, no se asume después. El código de ejemplo del diagrama (PG-4821) es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apturar los seis datos, uno a un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aden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la cadena color real, cámara del móvil, pantalla, ojo en la tienda y soporte pintado, con flechas que marcan dónde se pierde fidelidad y una regla sobre muestr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adena pantalla → ojo → soporte. Una foto salta del color real a la pantalla y se juzga con la luz del mostrador: dos eslabones con pérdida antes de decidir. Lo único que cierra la cadena es la muestra física vista en el soporte real y a la luz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or qué una pantalla no garantiza el color»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or qué una pantalla no garantiza el color»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gris se lea más cálido o amarillento: la luz cálida tira de los tonos claros hacia el be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misma muestra bajo luces distintas puede leerse como colores distintos: es metamerismo en la vida real del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uz cálida amarillea los claros: un gris muy claro «funciona» en fluorescente y parece beige en LED cálida. La porosidad y las manos también influyen, pero ni la pared perfecta ni dos manos extra corrigen la luz: por eso la comparación se hace a la luz de uso, no solo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4 «La luz cambia la lectura» y la figura «Misma muestra, tres luce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Predi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inguna garantía: la foto es un indicio de familia de color, no una espec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nsor, balance de blancos, compresión de la mensajería y pantalla sin calibrar se combinan antes de que la foto llegue a tus ojos: no hay forma de saber cuánto se desvió. La foto orienta («gris cálido de la familia de estos»), y la especificación se cierra con muestra física o carta impresa comparada en el soporte y a la luz de uso, con confirmac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ena pantalla → ojo → soporte (figura fig-cadena) y el límite del plan §7: no prometer igualdad exacta desde foto o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spuesta con confianza»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luz cambia la lectura: metamerismo»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luc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tres parches de color esquemáticos etiquetados luz natural, fluorescente y LED cálida, que muestran la misma muestra leyéndose distinta, y una caja explicando el metamer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isma muestra, tres luces: la lectura cambia. Los parches del diagrama son esquemáticos y no miden color real; ilustran el fenómeno. La comparación válida se hace también a la luz de uso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luz cambia la lectura: metamerismo»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luz cambia la lectura: metamerismo»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soporte y el acabado también cambian lo que se ve»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soporte y el acabado también cambian lo que se ve»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soporte y el acabado también cambian lo que se ve»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protocolo honesto: comparar, confirmar y dejar constancia»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protocolo honesto: comparar, confirmar y dejar constancia»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1: un pedido con carta y códig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scuchar sin ata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el gris-beige del pasillo del vecino, código PG-4821». Se para la conversación: hay código citado, pero falta casi todo lo demás. Y el código es de ejemplo: en este objeto todos los códigos son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1: un pedido con carta y códig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errar carta y cód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ocaliza la referencia en la carta física de la casa (qué cartas se manejan: dependencia interna pendiente). El cliente señala la casilla con el dedo. Nada de «más o menos como 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1: un pedido con carta y códig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Fijar producto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qué pintura se tiñe ese código? ¿Mate o satinado? El pasillo del vecino puede estar satinado y el cliente querer mate: mismo código, lectura distinta. Queda escrito: producto +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1: un pedido con carta y códig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Anotar soporte, cantidad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pared de yeso imprimado, interior, 60 m² supuestos de ejercicio, dos manos, recogidas de dos botes ficticios el jueves a las 10:00. Lo valida antes de entregar el responsable de tintometría de turno (quién valida: pendiente de procedimien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1: un pedido con carta y códig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omparar en fí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errar, la muestra de carta se compara también con una prueba pequeña sobre un retal del propio tipo de pared, con la luz del pasillo encendida. Aquí es donde se descubre que «gris» a la luz cálida se lee be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1: un pedido con carta y códig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Talón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llena el modelo propuesto de confirmación (los seis datos + «visto en muestra física, luz de uso, fecha») y ambas partes quedan con copia. Si el jueves el color «no cuadra», la discusión empieza sobre papel, no sobr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2: el pedido por foto de WhatsApp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Recibir la foto si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lor exacto de la pared, foto adjunta». Respuesta honesta: la foto orienta sobre la familia de color, pero ninguna pantalla garantiza el tono. Se dice con educación y sin rodeos, y se propone el camino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2: el pedido por foto de WhatsApp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xplicar la cadena en treinta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nsor, balance de blancos, pantalla sin calibrar y luz del salón: entre la pared del cliente y la foto hay cuatro filtros. No es desconfianza: es física. Quien entiende la cadena acepta de buen grado comparar con fí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2: el pedido por foto de WhatsApp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ustituir la foto por un fí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ide al cliente que traiga una muestra (un retal de cartón-yeso de su propia pared, una tapa de mueble) o se consulta la carta impresa juntos. La foto queda adjunta como referencia de familia, no como espec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2: el pedido por foto de WhatsApp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robar en condicione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referencia de carta elegida se prepara una prueba pequeña y se aplica en un retal del soporte real (producto de prueba: supuesto didáctico, no dosificación real). Se deja secar y se mira a la luz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2: el pedido por foto de WhatsApp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onfirma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prueba seca aprobada por el cliente se cierra el talón: código ficticio de carta, producto, acabado, soporte, cantidad y plazo. «Confirmado sobre muestra seca en su salón, luz encendida, martes 18: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cargo resuelto 2: el pedido por foto de WhatsApp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Dejar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sguardo se archiva con la orden y la foto queda vinculada como indicio. Cómo guarda exactamente la casa sus muestras y resguardos es procedimiento interno pendiente de validación; que hay que guardarlo, no: eso es el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rta y código → «¿Qué referencia exacta de qué sistema de ca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y sistema → «¿Sobre qué pintura y base se tiñ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abado → «¿Mate, satinado o bril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orte → «¿Qué se pinta, sobre qué fondo y dónde se ve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tidad → «¿Cuántos metros, manos y litros o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zo y validación → «¿Cuándo se recoge y quién da el visto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sponde a la tabla «Los seis datos del encargo» y a la figura fig-encargo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pturar los seis datos con el cliente delante → Sustituir la foto por muestra física o carta impresa → Comparar en el soporte previsto y a la luz de uso → Confirmar por escrito los seis datos y qué se ha visto → Cerrar plazo y quién valida, y dejar constancia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apturan los datos; la foto se sustituye por físico; la comparación se hace en condiciones reales; el acuerdo se escribe; y se cierra con plazo, validación y constancia. Saltarse el paso 2 o el 3 es cómo nacen las recla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ista numerada del apartado «El protocolo honesto»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e la foto orienta pero no garantiza el tono, y proponer cerrar el color sobre muestra física vista en su soporte y a su luz,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olución de la foto no cambia su origen: sensor, balance de blancos y pantalla sin calibrar siguen ahí. «Clavarlo tal cual» promete lo que el plan prohíbe (§7). Lo honesto es nombrar el límite y ofrecer el camino que sí cierra el encargo: físico, luz de us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3 (cadena pantalla → ojo → soporte) y el límite §7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buena luz del mostrador es una condición más, pero el fenómeno metamérico hace que dos luces distintas puedan leer la misma muestra como colores distintos: el juicio definitivo se emite a la luz de uso, allí donde el cliente verá el color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4 y la figura «Misma muestra, tres luce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e confirmado con el cliente el producto y el acabado donde se va a teñ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anota un vago: sin carta, referencia ni producto no hay encargo. La 2 es un control correcto: producto y acabado quedan cerrados. La 3 promete igualdad exacta desde una foto: límite prohibido (§7). La 4 cierra sin ver la muestra a la luz de uso. La 5 es correcta: plazo y validador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rrores frecuentes de este objeto y la lista de los sei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luz cálida del salón amarillea el gris claro de la muestra →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fluorescente del taller apaga los tonos cálidos →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balance de blancos del móvil «corrige» la foto sin avisar → La pantalla o l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antalla sin calibrar sube el brillo y cambia el tono → La pantalla o l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soporte poroso sin imprimación aclara y apaga el color → El soporte y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mismo color se lee más intenso en satinado que en mate → El soporte y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produce los tres factores de las secciones 3, 4 y 5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ódigo · acabado · soporte · luz ·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seis datos, en orden de pregunta. Cada palabra del hueco es una fuente clásica de malentendido si se deja implícita: un parecido sin código, un «el normal» sin acabado, un «una pared» sin soporte, un «se verá bien» sin luz de uso y un acuerdo de palabra sin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Los seis datos del encargo» y el protocolo honesto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interpretar-y-confirmar-el-encargo-de-colo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upuesto ficticio: te llega por WhatsApp la foto de un escalón de madera barnizado con este mensaje: «píntame esto del mismo marrón rojizo, un bote para mañana». Con los controles de este objeto, escribe en cuatro o cinco frases qué datos capturas, qué le explicas sobre la foto, cómo comparas y qué dejas por escrito. Marca qué parte depende del procedimiento real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Ayuda de una pantalla: modelo de confirmación escrita (propuesto) · Memoria: palabra del color y su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Ayuda de una pantalla: modelo de confirmación escrita (propuesto) · Memoria: palabra del color y su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seis datos d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rta y código, producto y sistema, acabado, soporte, cantidad, plazo y validación. Si falta uno, el encargo está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foto del móvil garantiza 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Orienta sobre la familia de color, pero sensor, balance de blancos, compresión y pantalla la desvían. Se especifica con fí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etamer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dos superficies coincidentes bajo una luz pueden no coincidir bajo otra. Por eso se compara también a la luz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Vale juzgar la muestra solo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luz, el fondo y el contraste del mostrador son parte de la decisión. La muestra se ve fuera, donde vivirá 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mismo código da el mismo color en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ambia con producto, acabado, soporte y manos. El código es un dato más de seis, no el encargo ent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erra el «a mí me parecía otro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alón escrito: seis datos, qué se vio, dónde y con qué luz, conformidad y constancia. Formato oficial: pendiente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3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errar un encargo sin prometer lo que la pantalla n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interpretar-y-confirmar-el-encargo-de-color]]></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errar un encargo sin prometer lo que la pantalla no sostiene» (2 de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errar un encargo sin prometer lo que la pantalla no sostiene»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44" r:id="rId1"/>
    <p:sldLayoutId id="2482439145" r:id="rId2"/>
    <p:sldLayoutId id="2482439146" r:id="rId3"/>
    <p:sldLayoutId id="24824391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fd680a286266d9c73c28e553ea8542f39c1a6a6b90b81581.jpg"/>
  <Relationship Id="rId3" Type="http://schemas.openxmlformats.org/officeDocument/2006/relationships/hyperlink" Target="https://pinturasespecializadas.lumbre.lat/object/interpretar-y-confirmar-el-encargo-de-col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interpretar-y-confirmar-el-encargo-de-color" TargetMode="External"/>
  <Relationship Id="rId4" Type="http://schemas.openxmlformats.org/officeDocument/2006/relationships/hyperlink" Target="https://pinturasespecializadas.lumbre.lat/object/interpretar-y-confirmar-el-encargo-de-color"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ncargo3.jpg"/>
  <Relationship Id="rId3" Type="http://schemas.openxmlformats.org/officeDocument/2006/relationships/hyperlink" Target="https://pinturasespecializadas.lumbre.lat/object/interpretar-y-confirmar-el-encargo-de-color" TargetMode="External"/>
  <Relationship Id="rId4" Type="http://schemas.openxmlformats.org/officeDocument/2006/relationships/hyperlink" Target="https://pinturasespecializadas.lumbre.lat/object/interpretar-y-confirmar-el-encargo-de-color"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adena6.jpg"/>
  <Relationship Id="rId3" Type="http://schemas.openxmlformats.org/officeDocument/2006/relationships/hyperlink" Target="https://pinturasespecializadas.lumbre.lat/object/interpretar-y-confirmar-el-encargo-de-color" TargetMode="External"/>
  <Relationship Id="rId4" Type="http://schemas.openxmlformats.org/officeDocument/2006/relationships/hyperlink" Target="https://pinturasespecializadas.lumbre.lat/object/interpretar-y-confirmar-el-encargo-de-color"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luces7.jpg"/>
  <Relationship Id="rId3" Type="http://schemas.openxmlformats.org/officeDocument/2006/relationships/hyperlink" Target="https://pinturasespecializadas.lumbre.lat/object/interpretar-y-confirmar-el-encargo-de-color" TargetMode="External"/>
  <Relationship Id="rId4" Type="http://schemas.openxmlformats.org/officeDocument/2006/relationships/hyperlink" Target="https://pinturasespecializadas.lumbre.lat/object/interpretar-y-confirmar-el-encargo-de-color"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hyperlink" Target="https://pinturasespecializadas.lumbre.lat/object/interpretar-y-confirmar-el-encargo-de-color" TargetMode="External"/>
  <Relationship Id="rId4"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interpretar-y-confirmar-el-encargo-de-col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erpre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fir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carg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l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interpretar-y-confirmar-el-encargo-de-colo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turar por escrito los seis datos de un encargo de color (carta y código, producto y sistema, acabado, soporte, cantidad y plazo), explicar por qué una foto o una pantalla no garantiza el color y aplicar el protocolo honesto de comparación a la luz de uso, confirmación escrita y constancia de lo vis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el encargo de color en tintometría: los seis datos que lo cierran; por qué una foto o la pantalla del móvil no garantizan el color (sensor, balance de blancos, calibración, luz); el metamerismo; y cómo el soporte y el acabado alteran la lectura. Incluye el protocolo honesto de comparación, dos encargos resueltos con datos ficticios y un modelo de talón de confirmación escrita. Cartas, equipo y procedimiento de la casa: pendientes de valida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lor · tintometría · carta de color · encargo · pantallas · luz · acabado · confirm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rpretar y confirmar el encargo de color]]></a:t>
            </a:r>
          </a:p>
        </p:txBody>
      </p:sp>
      <p:pic>
        <p:nvPicPr>
          <p:cNvPr id="3" name="" descr="Portada de la Academia de Pinturas Especializadas con el título del objeto sobre fondo azul y franja ocre, y el código JUL-C06-O01">
            <a:hlinkClick r:id="rId3" tooltip="Portada de la Academia de Pinturas Especializadas con el título del objeto sobre fondo azul y franja ocre, y el código JUL-C06-O01"/>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encargo de color: el punto donde lo que el cliente ve se convierte en lo que la tienda va a preparar.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nterpretar-y-confirmar-el-encargo-de-color"/>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rpretar y confirmar el encargo de colo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enseña una foto hecha a su pasillo con el móvil: «quiero un color así, tirando a gris». Si respondes «vale, lo miramos» y te pones a preparar con una impresión vaga de la foto, el encargo ya está mal capturado: no hay código, no hay producto, no hay acabado, no hay constancia de con qué luz se comparó. Cuando el bote llegue a casa, el gris «no era el gris», y la reclamación no tendrá defensa pos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rpretar y confirmar el encargo de colo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a ]]></a:t>
            </a:r>
            <a:r>
              <a:rPr lang="en-US" b="1" strike="noStrike" sz="2100" spc="0" u="none" cap="none">
                <a:solidFill>
                  <a:srgbClr val="1B2438">
                    <a:alpha val="100000"/>
                  </a:srgbClr>
                </a:solidFill>
                <a:latin typeface="Calibri"/>
              </a:rPr>
              <a:t><![CDATA[capturar y confirmar por escrito]]></a:t>
            </a:r>
            <a:r>
              <a:rPr lang="en-US" strike="noStrike" sz="2100" spc="0" u="none" cap="none">
                <a:solidFill>
                  <a:srgbClr val="1B2438">
                    <a:alpha val="100000"/>
                  </a:srgbClr>
                </a:solidFill>
                <a:latin typeface="Calibri"/>
              </a:rPr>
              <a:t><![CDATA[ un encargo de color antes de que la máquina muela nada: los seis datos que lo cierran, lo que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se puede garantizar desde una foto o una pantalla (y por qué), cómo la luz y el soporte cambian lo que se ve, y un protocolo honesto de comparación y constancia. Las cartas, fórmulas y rutas internas de la casa quedan pendientes de validación: aquí se aprende criterio general de tintometría, no un procedimiento inventado.]]></a:t>
            </a:r>
          </a:p>
        </p:txBody>
      </p:sp>
      <p:sp>
        <p:nvSpPr>
          <p:cNvPr id="8" name="" descr=""/>
          <p:cNvSpPr/>
          <p:nvPr/>
        </p:nvSpPr>
        <p:spPr>
          <a:xfrm>
            <a:off x="514350" y="3952875"/>
            <a:ext cx="38100" cy="3333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933825"/>
            <a:ext cx="78486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oto no es un encargo; una pantalla no es un col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rpretar y confirmar el encargo de colo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0]]></a:t>
            </a:r>
          </a:p>
        </p:txBody>
      </p:sp>
      <p:sp>
        <p:nvSpPr>
          <p:cNvPr id="7" name="" descr=""/>
          <p:cNvSpPr/>
          <p:nvPr/>
        </p:nvSpPr>
        <p:spPr>
          <a:xfrm>
            <a:off x="514350" y="1238250"/>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honesta de la tintometría: mientras la muestra no se haya visto en el soporte real, a la luz de uso y por escrito, el color no está acord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rpretar y confirmar el encargo de colo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0]]></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ntomet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ste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quip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ntomet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mac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nturasespecializadas.lumbre.lat,]]></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rta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d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ej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cedimie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rpretar y confirmar el encargo de colo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0]]></a:t>
            </a:r>
          </a:p>
        </p:txBody>
      </p:sp>
      <p:sp>
        <p:nvSpPr>
          <p:cNvPr id="7" name="" descr=""/>
          <p:cNvSpPr/>
          <p:nvPr/>
        </p:nvSpPr>
        <p:spPr>
          <a:xfrm>
            <a:off x="514350" y="1219200"/>
            <a:ext cx="8115300" cy="16478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ar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estr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i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tch]]></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ept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rm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car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on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oc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de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l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ues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ndien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di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nta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e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encargo se malinterpreta antes de la primera go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os problemas de color no nacen en la dosificación ni en el equipo: nacen en la conversación de mostrador, cuando el «así, tirando a gris» del cliente se traduce —mal— en una orden de trabajo. Un encargo de color bien interpretado es aquel en el que ]]></a:t>
            </a:r>
            <a:r>
              <a:rPr lang="en-US" b="1" strike="noStrike" sz="2100" spc="0" u="none" cap="none">
                <a:solidFill>
                  <a:srgbClr val="1B2438">
                    <a:alpha val="100000"/>
                  </a:srgbClr>
                </a:solidFill>
                <a:latin typeface="Calibri"/>
              </a:rPr>
              <a:t><![CDATA[todo el mundo puede señalar con el dedo un dato escrito]]></a:t>
            </a:r>
            <a:r>
              <a:rPr lang="en-US" strike="noStrike" sz="2100" spc="0" u="none" cap="none">
                <a:solidFill>
                  <a:srgbClr val="1B2438">
                    <a:alpha val="100000"/>
                  </a:srgbClr>
                </a:solidFill>
                <a:latin typeface="Calibri"/>
              </a:rPr>
              <a:t><![CDATA[: qué referencia exacta de qué carta, sobre qué producto, con qué acabado, sobre qué soporte, en qué cantidad y para cuándo. Lo que no está escrito no existe: existe la interpretación de cada uno.]]></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so están los seis datos. No es burocracia: cada uno cierra una fuente distinta de malentend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encargo se malinterpreta antes de la primera go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TA Y CÓDIGO: sistema de color usado y referencia exacta dentro de él («más o menos así» no es un código; un parecido no es una referenci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Y SISTEMA: en qué base se tiñe (tipo de pintura y aglutinante). El mismo código aplicado sobre otro producto no da el mismo resultad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ABADO: mate, satinado, brillante… El brillo cambia cómo se percibe el tono aunque el color de fondo sea idénti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encargo se malinterpreta antes de la primera go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PORTE: qué superficie se pinta, de qué color sale y en qué ambiente se verá. No es lo mismo un muro poroso que uno imprimad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TIDAD: litros o botes, número de manos previsto y formato. Sin cantidad cerrada, el encargo no está cerrad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Y VALIDACIÓN: día y hora de recogida y quién comprueba el resultado. Sin «quién valida», «queda bien» no significa n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encargo se malinterpreta antes de la primera gota]]></a:t>
            </a:r>
          </a:p>
        </p:txBody>
      </p:sp>
      <p:pic>
        <p:nvPicPr>
          <p:cNvPr id="3" name="" descr="Diagrama con seis recuadros de colores que nombran los datos del encargo: carta y código, producto y sistema, acabado, soporte, cantidad y plazo con validación, con código ficticio de ejemplo">
            <a:hlinkClick r:id="rId3" tooltip="Diagrama con seis recuadros de colores que nombran los datos del encargo: carta y código, producto y sistema, acabado, soporte, cantidad y plazo con validación, con código ficticio de ejemplo"/>
          </p:cNvPr>
          <p:cNvPicPr>
            <a:picLocks noChangeAspect="1"/>
          </p:cNvPicPr>
          <p:nvPr>
            <p:ph type="pic" idx="1"/>
          </p:nvPr>
        </p:nvPicPr>
        <p:blipFill>
          <a:blip r:embed="rId2"/>
          <a:stretch>
            <a:fillRect/>
          </a:stretch>
        </p:blipFill>
        <p:spPr>
          <a:xfrm>
            <a:off x="2828925" y="1257300"/>
            <a:ext cx="34861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seis datos del encargo de color. Faltan datos igual a encargo incompleto: se pregunta antes de mezclar, no se asume después. El código de ejemplo del diagrama (PG-4821) es fict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nterpretar-y-confirmar-el-encargo-de-color"/>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encargo se malinterpreta antes de la primera g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0]]></a:t>
            </a:r>
          </a:p>
        </p:txBody>
      </p:sp>
      <p:sp>
        <p:nvSpPr>
          <p:cNvPr id="7" name="" descr=""/>
          <p:cNvSpPr/>
          <p:nvPr/>
        </p:nvSpPr>
        <p:spPr>
          <a:xfrm>
            <a:off x="514350" y="1219200"/>
            <a:ext cx="8115300" cy="23907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ncargo incompleto se nota en el mostrador, no en la máquina]]></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simple: si al terminar la conversación no puedes rellenar las seis casillas sin decir «más o menos» o «supongo», el encargo está incompleto. Pregunta las casillas vacías ahora: dos minutos en el mostrador ahorran un bote mal preparado y una reclamación con cliente enfad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apturar los seis datos, uno a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dato se cierra con una pregunta concreta y tiene una señal clara de que se ha quedado abierto. La tabla los recorre en el orden en que conviene preguntarl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apturar los seis datos, uno a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datos del encargo: la pregunta que cierra cada uno y la señal de alar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524000"/>
                <a:gridCol w="3495675"/>
                <a:gridCol w="3095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o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encargo incompl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a y cód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qué carta y qué referencia exacta? ¿Me la señalas en la carta o en l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n «más o menos», «parecido a» o un color sacado de un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y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 qué producto y base se tiñe es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dice el color pero nadie ha dicho en qué pintura 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ieres mate, satinado o bril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a por hecho «el normal» sin haberlo nomb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524000"/>
                <a:gridCol w="3495675"/>
                <a:gridCol w="3095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o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encargo incompl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inta, sobre qué está ahora y dónde se va a 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abe si es interior o exterior, poroso o liso, con qué luz se ve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metros y a cuántas manos? ¿Qué formato nece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rte dice «un bote» sin litros ni manos previ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y vali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lo recoges y quién comprueba el color antes de llev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día, ni hora, ni nombre de quien valida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apturar los seis datos, uno a u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d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fanumér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C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d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ver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d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d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G-482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apturar los seis datos, uno a u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0]]></a:t>
            </a:r>
          </a:p>
        </p:txBody>
      </p:sp>
      <p:sp>
        <p:nvSpPr>
          <p:cNvPr id="7" name="" descr=""/>
          <p:cNvSpPr/>
          <p:nvPr/>
        </p:nvSpPr>
        <p:spPr>
          <a:xfrm>
            <a:off x="514350" y="1552575"/>
            <a:ext cx="8115300" cy="21240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552575"/>
            <a:ext cx="38100" cy="21240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p>
        </p:txBody>
      </p:sp>
      <p:sp>
        <p:nvSpPr>
          <p:cNvPr id="10" name=""/>
          <p:cNvSpPr txBox="1"/>
          <p:nvPr/>
        </p:nvSpPr>
        <p:spPr>
          <a:xfrm>
            <a:off x="685800" y="16287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do código de este objeto es ficticio]]></a:t>
            </a:r>
          </a:p>
        </p:txBody>
      </p:sp>
      <p:sp>
        <p:nvSpPr>
          <p:cNvPr id="11" name=""/>
          <p:cNvSpPr txBox="1"/>
          <p:nvPr/>
        </p:nvSpPr>
        <p:spPr>
          <a:xfrm>
            <a:off x="685800" y="20288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ste objeto no se reproducen cartas reales, ni códigos reales, ni fórmulas ni dosificaciones: el plan lo prohíbe (§7). Los ejemplos usan referencias inventadas y rotuladas como ficticias. Lo que se enseña es el criterio: cerrar sistema, referencia y producto ]]></a:t>
            </a:r>
            <a:r>
              <a:rPr lang="en-US" b="1" strike="noStrike" sz="2000" spc="0" u="none" cap="none">
                <a:solidFill>
                  <a:srgbClr val="1B2438">
                    <a:alpha val="100000"/>
                  </a:srgbClr>
                </a:solidFill>
                <a:latin typeface="Calibri"/>
              </a:rPr>
              <a:t><![CDATA[por escrito]]></a:t>
            </a:r>
            <a:r>
              <a:rPr lang="en-US" strike="noStrike" sz="2000" spc="0" u="none" cap="none">
                <a:solidFill>
                  <a:srgbClr val="1B2438">
                    <a:alpha val="100000"/>
                  </a:srgbClr>
                </a:solidFill>
                <a:latin typeface="Calibri"/>
              </a:rPr>
              <a:t><![CDATA[ antes de prepar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or qué una pantalla no garantiza el co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 el color real del pasillo del cliente y lo que tus ojos ven en su móvil hay varios eslabones, y ]]></a:t>
            </a:r>
            <a:r>
              <a:rPr lang="en-US" b="1" strike="noStrike" sz="2100" spc="0" u="none" cap="none">
                <a:solidFill>
                  <a:srgbClr val="1B2438">
                    <a:alpha val="100000"/>
                  </a:srgbClr>
                </a:solidFill>
                <a:latin typeface="Calibri"/>
              </a:rPr>
              <a:t><![CDATA[cada uno añade su propio desvío]]></a:t>
            </a:r>
            <a:r>
              <a:rPr lang="en-US" strike="noStrike" sz="2100" spc="0" u="none" cap="none">
                <a:solidFill>
                  <a:srgbClr val="1B2438">
                    <a:alpha val="100000"/>
                  </a:srgbClr>
                </a:solidFill>
                <a:latin typeface="Calibri"/>
              </a:rPr>
              <a:t><![CDATA[. La cámara decide qué captura (su sensor y su balance de blancos «corrigen» la escena sin pedir permiso), la pantalla decide cómo lo muestra (brillo, perfil de color, calibración pendiente), y la luz del local decide cómo lo juzgas. Ninguno de esos pasos es neutro: todos empujan el color unos grados hacia otro lado. Por eso el plan fija el límite sin ambigüedad: ]]></a:t>
            </a:r>
            <a:r>
              <a:rPr lang="en-US" b="1" strike="noStrike" sz="2100" spc="0" u="none" cap="none">
                <a:solidFill>
                  <a:srgbClr val="1B2438">
                    <a:alpha val="100000"/>
                  </a:srgbClr>
                </a:solidFill>
                <a:latin typeface="Calibri"/>
              </a:rPr>
              <a:t><![CDATA[no se promete igualdad exacta de color a partir de una fotografía o pantalla]]></a:t>
            </a:r>
            <a:r>
              <a:rPr lang="en-US" strike="noStrike" sz="2100" spc="0" u="none" cap="none">
                <a:solidFill>
                  <a:srgbClr val="1B2438">
                    <a:alpha val="100000"/>
                  </a:srgbClr>
                </a:solidFill>
                <a:latin typeface="Calibri"/>
              </a:rPr>
              <a:t><![CDATA[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or qué una pantalla no garantiza el color]]></a:t>
            </a:r>
          </a:p>
        </p:txBody>
      </p:sp>
      <p:pic>
        <p:nvPicPr>
          <p:cNvPr id="3" name="" descr="Diagrama de la cadena color real, cámara del móvil, pantalla, ojo en la tienda y soporte pintado, con flechas que marcan dónde se pierde fidelidad y una regla sobre muestra física">
            <a:hlinkClick r:id="rId3" tooltip="Diagrama de la cadena color real, cámara del móvil, pantalla, ojo en la tienda y soporte pintado, con flechas que marcan dónde se pierde fidelidad y una regla sobre muestra física"/>
          </p:cNvPr>
          <p:cNvPicPr>
            <a:picLocks noChangeAspect="1"/>
          </p:cNvPicPr>
          <p:nvPr>
            <p:ph type="pic" idx="1"/>
          </p:nvPr>
        </p:nvPicPr>
        <p:blipFill>
          <a:blip r:embed="rId2"/>
          <a:stretch>
            <a:fillRect/>
          </a:stretch>
        </p:blipFill>
        <p:spPr>
          <a:xfrm>
            <a:off x="2857500" y="1257300"/>
            <a:ext cx="34290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adena pantalla → ojo → soporte. Una foto salta del color real a la pantalla y se juzga con la luz del mostrador: dos eslabones con pérdida antes de decidir. Lo único que cierra la cadena es la muestra física vista en el soporte real y a la luz de u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nterpretar-y-confirmar-el-encargo-de-color"/>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or qué una pantalla no garantiza el col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NSOR DE LA CÁMARA: capta la escena con su propia firma; dos móviles distintos no «ven» igual el mismo pasill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LANCE DE BLANCOS: la cámara intenta neutralizar la luz cálida de la bombilla y desplaza el color de la foto sin que nadie lo decid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SIÓN Y AJUSTES: el archivo de la foto se recodifica (mensajería incluida), y los modos «embellecedores» suben saturación y contras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or qué una pantalla no garantiza el col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NTALLA SIN CALIBRAR: brillo, temperatura de color y perfil del móvil del cliente no son los de tu pantalla; un mismo píxel se ve distinto en cada un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JO Y LUZ DEL LOCAL: juzgas a la luz fluorescente del mostrador, con fatiga visual y con la expectativa de la conversación de por medi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PORTE FINAL: el color se verá sobre una pared porosa, con su luz y sus manos: ninguna de esas condiciones estaba en la fo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or qué una pantalla no garantiza el col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0]]></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oto sí vale: como pista de punto de partid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que la foto no garantiza el color no significa tirarla: significa usarla como ]]></a:t>
            </a:r>
            <a:r>
              <a:rPr lang="en-US" b="1" strike="noStrike" sz="2000" spc="0" u="none" cap="none">
                <a:solidFill>
                  <a:srgbClr val="1B2438">
                    <a:alpha val="100000"/>
                  </a:srgbClr>
                </a:solidFill>
                <a:latin typeface="Calibri"/>
              </a:rPr>
              <a:t><![CDATA[indicio]]></a:t>
            </a:r>
            <a:r>
              <a:rPr lang="en-US" strike="noStrike" sz="2000" spc="0" u="none" cap="none">
                <a:solidFill>
                  <a:srgbClr val="1B2438">
                    <a:alpha val="100000"/>
                  </a:srgbClr>
                </a:solidFill>
                <a:latin typeface="Calibri"/>
              </a:rPr>
              <a:t><![CDATA[ («buscamos algo en esta familia de grises»), no como especificación. La especificación se cierra con muestra física o carta impresa, comparación real y confirmación por escri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Por qué una pantalla no garantiza el colo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el cliente elige en tu mostrador un gris claro de la carta que «cuadra» bajo la luz fluorescente del local, y su pasillo se iluminará solo con LED cálida de 3000 K en casa. ¿Qué es lo más probable al llevar la muestra al pasill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gris se vea exactamente igual: la muestra física no cambia según la luz]]></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gris se lea más cálido o amarillento: la luz cálida tira de los tonos claros hacia el beig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color cambie solo si la pared es porosa]]></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diferencia dependa únicamente del número de manos aplicad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Por qué una pantalla no garantiza el colo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manda por WhatsApp una foto de su salón y escribe «el color exacto de la pared, por favor». ¿Qué grado de garantía puedes poner en esa foto como especificación de colo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ta: con buena luz, la cámara de un móvil moderno capta el color real]]></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dia: la foto vale si la comparas con la carta en la misma pantal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inguna garantía: la foto es un indicio de familia de color, no una especificación]]></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otal si el cliente confirma por mensaje que «sí, ese 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luz cambia la lectura: metamer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tamer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b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g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l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j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c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xi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luz cambia la lectura: metamer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luz cambia la lectura: metamerismo]]></a:t>
            </a:r>
          </a:p>
        </p:txBody>
      </p:sp>
      <p:pic>
        <p:nvPicPr>
          <p:cNvPr id="3" name="" descr="Diagrama con tres parches de color esquemáticos etiquetados luz natural, fluorescente y LED cálida, que muestran la misma muestra leyéndose distinta, y una caja explicando el metamerismo">
            <a:hlinkClick r:id="rId3" tooltip="Diagrama con tres parches de color esquemáticos etiquetados luz natural, fluorescente y LED cálida, que muestran la misma muestra leyéndose distinta, y una caja explicando el metamerismo"/>
          </p:cNvPr>
          <p:cNvPicPr>
            <a:picLocks noChangeAspect="1"/>
          </p:cNvPicPr>
          <p:nvPr>
            <p:ph type="pic" idx="1"/>
          </p:nvPr>
        </p:nvPicPr>
        <p:blipFill>
          <a:blip r:embed="rId2"/>
          <a:stretch>
            <a:fillRect/>
          </a:stretch>
        </p:blipFill>
        <p:spPr>
          <a:xfrm>
            <a:off x="2781300" y="1257300"/>
            <a:ext cx="35814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isma muestra, tres luces: la lectura cambia. Los parches del diagrama son esquemáticos y no miden color real; ilustran el fenómeno. La comparación válida se hace también a la luz de uso del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interpretar-y-confirmar-el-encargo-de-color"/>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luz cambia la lectura: metamer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A LA LUZ DE USO: si el trabajo es un pasillo interior con luz cálida, la muestra se juzga en un pasillo interior con luz cálida, no solo en el mostrado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LA CARTA IMPRESA, NO SU REPRODUCCIÓN: la carta física del sistema elegido es el documento; una imagen de la carta en una web o un PDF no garantiza el ton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MUESTRA FÍSICA CUANDO EL TRABAJO IMPORTA: una vecina, un retal del propio muro, la tapa de un mueble: cualquier pieza real vale más que diez fot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luz cambia la lectura: metamer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CONSTANCIA DE DÓNDE SE VIO: «comparado en tu salón, a las 19:00 con la luz encendida» es una frase que desarma el «a mí me parecía otro colo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UDA, PRUEBA PEQUEÑA: un bote de prueba aplicado en un retal del soporte real vale más que cualquier discusión sobre la fo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luz cambia la lectura: metamer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0]]></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quí se ve bien» es la frase peligros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a dice menos sobre el resultado final que un color que «se ve bien» en el mostrador. El mostrador tiene su propia luz, su propio fondo y su propio contraste: todo eso es parte de la decisión y casi nunca coincide con el pasillo, la escalera o el local del cliente. Lleva la muestra fuera: cuesta treinta segund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soporte y el acabado también cambian lo que se v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den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u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o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i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u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gosidad]]></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m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croscóp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lej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i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úme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dént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é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soporte y el acabado también cambian lo que se v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da.]]></a:t>
            </a:r>
          </a:p>
        </p:txBody>
      </p:sp>
      <p:sp>
        <p:nvSpPr>
          <p:cNvPr id="8" name=""/>
          <p:cNvSpPr txBox="1"/>
          <p:nvPr/>
        </p:nvSpPr>
        <p:spPr>
          <a:xfrm>
            <a:off x="514350" y="16287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OSIDAD: soporte sin imprimar o muy absorbente aclara y apaga; el mismo color lee distinto sobre yeso virgen que sobre pared sellada.]]></a:t>
            </a:r>
          </a:p>
        </p:txBody>
      </p:sp>
      <p:sp>
        <p:nvSpPr>
          <p:cNvPr id="10" name=""/>
          <p:cNvSpPr txBox="1"/>
          <p:nvPr/>
        </p:nvSpPr>
        <p:spPr>
          <a:xfrm>
            <a:off x="514350" y="26765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765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R DE FONDO: el fondo anterior condiciona la cubrición; con pocas manos, el «gris» puede salir teñido por lo que había debaj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soporte y el acabado también cambian lo que se v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RILLO / ACABADO: mate, satinado o brillante cambian la percepción del tono sin cambiar la fórmula: el brillo realza y oscurece la lectu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ÚMERO DE MANOS: una mano de más sube saturación y cubrición; la muestra de comparación debe simular las manos previstas, no una sol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ÚMEDO VS SECO: la película recién aplicada no se ve como la seca; se juzga seca, como verá el cliente su pared cada d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soporte y el acabado también cambian lo que se v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0]]></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o no es una carta de remisione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a de esta sección fija comportamiento de un producto concreto de la casa: qué base, qué imprimación y cuántas manos para tal soporte es decisión técnica con la ficha y el sistema real delante (JUL-C04-O06 y dependencias de la empresa pendientes). Aquí se enseña a ]]></a:t>
            </a:r>
            <a:r>
              <a:rPr lang="en-US" b="1" strike="noStrike" sz="2000" spc="0" u="none" cap="none">
                <a:solidFill>
                  <a:srgbClr val="1B2438">
                    <a:alpha val="100000"/>
                  </a:srgbClr>
                </a:solidFill>
                <a:latin typeface="Calibri"/>
              </a:rPr>
              <a:t><![CDATA[preguntar el soporte y dejarlo escrito]]></a:t>
            </a:r>
            <a:r>
              <a:rPr lang="en-US" strike="noStrike" sz="2000" spc="0" u="none" cap="none">
                <a:solidFill>
                  <a:srgbClr val="1B2438">
                    <a:alpha val="100000"/>
                  </a:srgbClr>
                </a:solidFill>
                <a:latin typeface="Calibri"/>
              </a:rPr>
              <a:t><![CDATA[, no a prometer resultad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protocolo honesto: comparar, confirmar y dejar consta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que cierra un encargo sin engañarse tiene seis movimientos. No depende del equipo ni de la carta concreta de la casa, así que se puede aplicar ya como criterio general; el formato oficial del resguardo y el cauce de guarda de muestras sí son dependencia interna pendiente.]]></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TURA: rellena los seis datos con el cliente delante; lo que falte, pregúntalo ahora, no lo rellenas luego «a oj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protocolo honesto: comparar, confirmar y dejar consta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YE LA FOTO POR FÍSICO: pide muestra física o lleva la carta impresa; la foto queda como referencia de familia, no de especific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EN CONDICIONES REALES: en el soporte previsto y a la luz de uso; si puedes, con una prueba pequeña sec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POR ESCRITO: un documento corto con los seis datos y qué se ha visto, dónde y con qué luz; el cliente conforme con eso, no con su recuer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protocolo honesto: comparar, confirmar y dejar consta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PLAZO Y VALIDACIÓN: día, hora de recogida y quién comprueba el match antes de que el bote salga del mostrado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CONSTANCIA: conserva el resguardo y la referencia de lo visto (guarda de muestra según procedimiento de la casa, pendiente de valid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1: un pedido con carta y código (supuesto fictici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uchar sin ataj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el gris-beige del pasillo del vecino, código PG-4821». Se para la conversación: hay código citado, pero falta casi todo lo demás. Y el código es de ejemplo: en este objeto todos los códigos son fictici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1: un pedido con carta y código (supuesto fictici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errar carta y códig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ocaliza la referencia en la carta física de la casa (qué cartas se manejan: dependencia interna pendiente). El cliente señala la casilla con el dedo. Nada de «más o menos como es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1: un pedido con carta y código (supuesto fictici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Fijar producto y acab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qué pintura se tiñe ese código? ¿Mate o satinado? El pasillo del vecino puede estar satinado y el cliente querer mate: mismo código, lectura distinta. Queda escrito: producto + acab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1: un pedido con carta y código (supuesto fictici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notar soporte, cantidad y plaz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pared de yeso imprimado, interior, 60 m² supuestos de ejercicio, dos manos, recogidas de dos botes ficticios el jueves a las 10:00. Lo valida antes de entregar el responsable de tintometría de turno (quién valida: pendiente de procedimiento re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1: un pedido con carta y código (supuesto fictici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mparar en físic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errar, la muestra de carta se compara también con una prueba pequeña sobre un retal del propio tipo de pared, con la luz del pasillo encendida. Aquí es donde se descubre que «gris» a la luz cálida se lee beig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1: un pedido con carta y código (supuesto fictici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alón de confirm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l modelo propuesto de confirmación (los seis datos + «visto en muestra física, luz de uso, fecha») y ambas partes quedan con copia. Si el jueves el color «no cuadra», la discusión empieza sobre papel, no sobre memor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2: el pedido por foto de WhatsApp (supuesto fictici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cibir la foto sin promete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r exacto de la pared, foto adjunta». Respuesta honesta: la foto orienta sobre la familia de color, pero ninguna pantalla garantiza el tono. Se dice con educación y sin rodeos, y se propone el camino de verda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2: el pedido por foto de WhatsApp (supuesto fictici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xplicar la cadena en treinta segund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nsor, balance de blancos, pantalla sin calibrar y luz del salón: entre la pared del cliente y la foto hay cuatro filtros. No es desconfianza: es física. Quien entiende la cadena acepta de buen grado comparar con físic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2: el pedido por foto de WhatsApp (supuesto fictici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ustituir la foto por un físic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ide al cliente que traiga una muestra (un retal de cartón-yeso de su propia pared, una tapa de mueble) o se consulta la carta impresa juntos. La foto queda adjunta como referencia de familia, no como especific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2: el pedido por foto de WhatsApp (supuesto fictici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obar en condiciones real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referencia de carta elegida se prepara una prueba pequeña y se aplica en un retal del soporte real (producto de prueba: supuesto didáctico, no dosificación real). Se deja secar y se mira a la luz del sal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2: el pedido por foto de WhatsApp (supuesto fictici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nfirmar por escri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prueba seca aprobada por el cliente se cierra el talón: código ficticio de carta, producto, acabado, soporte, cantidad y plazo. «Confirmado sobre muestra seca en su salón, luz encendida, martes 18:0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protocolo honesto: comparar, confirmar y dejar constancia · Encargo resuelto 2: el pedido por foto de WhatsApp (supuesto fictici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ejar constanc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guardo se archiva con la orden y la foto queda vinculada como indicio. Cómo guarda exactamente la casa sus muestras y resguardos es procedimiento interno pendiente de validación; que hay que guardarlo, no: eso es el contro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EL COLOR POR LA FOTO: se prepara con lo que captó un sensor sin calibrar y se entrega con la certeza del cliente en su pantalla. Consecuencia: «no es ese color» sin defensa posible. Prevención: la foto es indicio; la especificación es física y escrit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MÁS O MENOS ASÍ» EN EL PARTE: un vago sin sistema ni referencia no es un dato: es una adivinanza. Prevención: carta + referencia exacta, señalada sobre la carta físic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CÓDIGO Y RESULTADO: el mismo código en otro producto, otro acabado o otro soporte no es el mismo color percibido. Prevención: los seis datos juntos, no solo el códig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ZGAR SOLO A LA LUZ DEL MOSTRADOR: el metamerismo hace el resto; la sorpresa llega al salón del cliente. Prevención: comparar también a la luz de us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IGUALDAD EXACTA: el plan lo prohíbe (§7) y la física lo desmiente. Prevención: «nos acercamos todo lo que el sistema permite, y lo acordamos sobre muest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JAR CONSTANCIA: sin talón ni guarda de muestra, al mes nadie recuerda qué se vio y dónde. Prevención: el resguardo forma parte del encargo, no un extra opcion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del encargo con la pregunta que lo cier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rta y códig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ducto y sistem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ab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por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ntidad]]></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lazo y valid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bre qué pintura y base se tiñ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te, satinado o brillante?»]]></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se pinta, sobre qué fondo y dónde se verá?»]]></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tos metros, manos y litros o bote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ándo se recoge y quién da el visto buen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Qué referencia exacta de qué sistema de cart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tocolo honesto de un encargo de color, desde la foto del cliente hasta dejar constanci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tituir la foto por muestra física o carta impres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en el soporte previsto y a la luz de us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rmar por escrito los seis datos y qué se ha vist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plazo y quién valida, y dejar constancia y guard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pturar los seis datos con el cliente dela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insiste: «en la foto se ve perfectamente, hazlo igual». ¿Cuál es la respuesta honesta y profesi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le, te lo dejo clavado tal como se ve en la foto»]]></a:t>
            </a:r>
          </a:p>
        </p:txBody>
      </p:sp>
      <p:sp>
        <p:nvSpPr>
          <p:cNvPr id="10" name=""/>
          <p:cNvSpPr txBox="1"/>
          <p:nvPr/>
        </p:nvSpPr>
        <p:spPr>
          <a:xfrm>
            <a:off x="666750" y="2695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e la foto orienta pero no garantiza el tono, y proponer cerrar el color sobre muestra física vista en su soporte y a su luz, por escrit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que envíe la foto en alta resolución para mejorar la compar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parar el color a ojo y confiar en que la diferencia sea pequeñ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comparación de la muestra se hace con buena luz en el mostrador, ya no hace falta verla a la luz del lugar donde estará el trabaj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anota estos encargos de color. Marca las líneas que incumplen el protocolo honesto de captura y confirmac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parte he puesto: gris, más o menos como el de la foto, creo que de la car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e confirmado con el cliente el producto y el acabado donde se va a teñi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he garantizado que quedará clavado porque la foto se ve muy nítid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e comparado la muestra solo bajo la luz del mostrador y ya he cerrado el par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e anotado plazo de recogida y quién validará el color antes de entreg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qué factor cambia la lectura del color en un encarg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luz]]></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pantalla o la fo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 soporte y el acaba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luz cálida del salón amarillea el gris claro de la muestr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fluorescente del taller apaga los tonos cálid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balance de blancos del móvil «corrige» la foto sin avis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antalla sin calibrar sube el brillo y cambia el ton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soporte poroso sin imprimación aclara y apaga el colo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mismo color se lee más intenso en satinado que en mat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regla de captura (una palabra por hueco: acabado · código · escrito · luz · soporte): Captura el encargo sin huecos: anota la carta y el ______ exacto de la referencia, nada de «más o menos»; fija el ______ (mate, satinado, brillante; no «el normal»); apunta el ______ que se va a pintar y dónde se verá; compara la muestra a la ______ de uso, no solo en el mostrador; y cierra siempre el encargo por ______ con los seis datos y quién vali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uesto ficticio: te llega por WhatsApp la foto de un escalón de madera barnizado con este mensaje: «píntame esto del mismo marrón rojizo, un bote para mañana». Con los controles de este objeto, escribe en cuatro o cinco frases qué datos capturas, qué le explicas sobre la foto, cómo comparas y qué dejas por escrito. Marca qué parte depende del procedimiento real de la cas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cuerda los seis datos (carta/código, producto y sistema, acabado, soporte, cantidad, plazo + quién valida), que la madera barnizada es un soporte con fondo y que el formato del resguardo y la guarda de muestras son dependencia interna pendiente de validació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modelo de confirmación escrita (propu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un ]]></a:t>
            </a:r>
            <a:r>
              <a:rPr lang="en-US" b="1" strike="noStrike" sz="2100" spc="0" u="none" cap="none">
                <a:solidFill>
                  <a:srgbClr val="1B2438">
                    <a:alpha val="100000"/>
                  </a:srgbClr>
                </a:solidFill>
                <a:latin typeface="Calibri"/>
              </a:rPr>
              <a:t><![CDATA[modelo propuesto]]></a:t>
            </a:r>
            <a:r>
              <a:rPr lang="en-US" strike="noStrike" sz="2100" spc="0" u="none" cap="none">
                <a:solidFill>
                  <a:srgbClr val="1B2438">
                    <a:alpha val="100000"/>
                  </a:srgbClr>
                </a:solidFill>
                <a:latin typeface="Calibri"/>
              </a:rPr>
              <a:t><![CDATA[ de talón de confirmación: cabe en una pantalla y se rellena con el cliente delante. No es el formato oficial de la casa (pendiente de validación); su valor está en que obliga a cerrar los seis datos y a escribir ]]></a:t>
            </a:r>
            <a:r>
              <a:rPr lang="en-US" b="1" strike="noStrike" sz="2100" spc="0" u="none" cap="none">
                <a:solidFill>
                  <a:srgbClr val="1B2438">
                    <a:alpha val="100000"/>
                  </a:srgbClr>
                </a:solidFill>
                <a:latin typeface="Calibri"/>
              </a:rPr>
              <a:t><![CDATA[qué se ha visto, dónde y con qué luz]]></a:t>
            </a:r>
            <a:r>
              <a:rPr lang="en-US" strike="noStrike" sz="2100" spc="0" u="none" cap="none">
                <a:solidFill>
                  <a:srgbClr val="1B2438">
                    <a:alpha val="100000"/>
                  </a:srgbClr>
                </a:solidFill>
                <a:latin typeface="Calibri"/>
              </a:rPr>
              <a:t><![CDATA[ antes de preparar nad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modelo de confirmación escrita (propu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propuesto de talón de confirmación de encargo de colo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47875"/>
                <a:gridCol w="606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todo ficticio en los ejempl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y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a usada y código exacto señalado sobre la carta física (ej. «PG-4821, código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y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qué pintura/base se tiñe y con qué producto de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 satinado / brillante, con la palabra del cliente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y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uperficie, color de fondo actual y dónde se verá (luz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47875"/>
                <a:gridCol w="606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todo ficticio en los ejempl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real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to en muestra física seca, en su salón, luz encendida, martes 18:00» (o el equivalent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botes previstos, manos y format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y vali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hora de recogida y nombre de quien valida el match antes de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orm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o visto bueno del cliente y del empleado, con fecha; archivo junto a la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modelo de confirmación escrita (propuesto) · Memoria: palabra del color y su sen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mer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gual bajo una luz, distinto bajo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lance de blan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ámara corrige la escena y desplaza el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ntalla sin cali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móvil muestra el mismo píxel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por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sorbe, aclara y apaga la lectura del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bril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lza el tono sin cambiar la fórm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fensa contra el «a mí me parecía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Memoria: palabra del color y su sentido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interpretar-y-confirmar-el-encargo-de-color"/>
              </a:rPr>
              <a:t><![CDATA[Abrir el juego en el O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1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seis datos del encarg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1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rta y código, producto y sistema, acabado, soporte, cantidad, plazo y validación. Si falta uno, el encargo está incomple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2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foto del móvil garantiza el colo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2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Orienta sobre la familia de color, pero sensor, balance de blancos, compresión y pantalla la desvían. Se especifica con físic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3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etamerism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3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dos superficies coincidentes bajo una luz pueden no coincidir bajo otra. Por eso se compara también a la luz de us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4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Vale juzgar la muestra solo en el mostrado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4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luz, el fondo y el contraste del mostrador son parte de la decisión. La muestra se ve fuera, donde vivirá el colo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5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mismo código da el mismo color en tod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5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ambia con producto, acabado, soporte y manos. El código es un dato más de seis, no el encargo enter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6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erra el «a mí me parecía otro colo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yuda de una pantalla: modelo de confirmación escrita (propuesto) · Tarjetas rápidas del encargo de color · Tarjeta 6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alón escrito: seis datos, qué se vio, dónde y con qué luz, conformidad y constancia. Formato oficial: pendiente de la cas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o de color son seis datos escritos: carta/código, producto y sistema, acabado, soporte, cantidad y plazo con validación. Sin los seis, el encargo está incomplet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to o una pantalla no garantizan el color: entre la pared real y lo que ves hay sensor, balance de blancos, compresión y una pantalla sin calibrar (y el plan prohíbe prometer igualdad exacta desde ello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uz cambia la lectura: por metamerismo, una muestra que cuadra bajo una luz puede no cuadrar bajo otra; se compara también a la luz de us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oporte y el acabado cambian lo que se ve: porosidad, color de fondo, brillo, número de manos y el paso de húmedo a sec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honesto: capturar, sustituir la foto por físico, comparar en condiciones reales, confirmar por escrito, cerrar plazo y validador, y dejar constanci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rtas, qué sistema, qué procedimiento de pedido y guarda de muestras usa la empresa, y quién valida un match: dependencia interna pendiente de validación (§5.3).]]></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o rellenar los seis datos del encargo sin decir «más o menos», «supongo» o «el norm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dejado claro al cliente, sin rodeos, qué no garantiza la foto y qué sí garantiza la muestra físi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mparado la muestra también a la luz del lugar donde el color se verá cada dí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escrito qué se ha visto, dónde, con qué luz y quién lo da por buen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 quién valida el match en esta casa antes de entregar el bote, o he registrado la duda como pendient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turar un encargo de color con los seis datos y detectar en el mostrador cuál falta, antes de que la máquina se muev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on criterio, usando la cadena pantalla → ojo → soporte, por qué una foto no garantiza el color y qué hacer en su lug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l protocolo honesto: comparación física a la luz de uso, confirmación escrita del encargo y constancia de lo vist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 encargo sin prometer lo que la pantalla no sos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ción · act-pred]]></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con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 encargo sin prometer lo que la pantalla no sos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capturas los seis datos, nombras los límites de foto y pantalla sin rodeos y cierras por escrito con comparación real. Aplica el talón propuesto en tu próximo encargo y anota qué dato costó más cerrar.]]></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 encargo sin prometer lo que la pantalla no sos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la lista de los seis datos (qué pregunta cierra cada uno) y la cadena pantalla → ojo → soporte (dónde se pierde fidelidad). Con eso claro, vuelve al cheque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interpretar-y-confirmar-el-encargo-de-color"/>
              </a:rPr>
              <a:t><![CDATA[Interpretar y confirmar el encargo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mprobar base, producto y formato]]></a:t>
            </a:r>
            <a:r>
              <a:rPr lang="en-US" strike="noStrike" sz="2100" spc="0" u="none" cap="none">
                <a:solidFill>
                  <a:srgbClr val="1B2438">
                    <a:alpha val="100000"/>
                  </a:srgbClr>
                </a:solidFill>
                <a:latin typeface="Calibri"/>
              </a:rPr>
              <a:t><![CDATA[ (JUL-C06-O02). Ya sabes capturar y confirmar el encargo antes de moler la primera gota; el siguiente paso es comprobar que la base, el producto y el formato que van a recibir ese color son los correctos antes de iniciar la prepar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2026-10-31T05:01:11Z</dcterms:created>
  <dcterms:modified xsi:type="dcterms:W3CDTF">2026-10-31T05:01:11Z</dcterms:modified>
  <dc:title>Interpretar y confirmar el encargo de color</dc:title>
  <dc:description>Presentación editable del OA «Interpretar y confirmar el encargo de color». Enlace: https://pinturasespecializadas.lumbre.lat/object/interpretar-y-confirmar-el-encargo-de-color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