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ntificar el soporte y el entorn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ntificar el soporte y el entorn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ntificar el soporte y el entorn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ntificar el soporte y el entorn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ntificar el soporte y el entorn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uatro soportes principale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uatro soportes principale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sopor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soportes: pared, madera, metal y plástico; con su pregunta clave, qué cambia en la familia de producto y la señal de alarma que los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soporte tiene una pregunta que no se puede omitir y una señal que lo delata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soportes y sus pregunt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soportes y sus pregunt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red → ¿Interior o exterior? ¿Humedad? ¿Cap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dera → ¿Barniz o lasur? ¿Está barn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l → ¿Hierro o aluminio? ¿Hay ox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ástico → ¿Qué tipo de plástico y a qué sol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1: los cuatro soportes y sus pregunt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nterior y exterior: la pregunta que cierra la mitad de las opciones»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nterior y exterior: la pregunta que cierra la mitad de las opciones»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ntorno-con-y-si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ntregar sin preguntar el entorno y entregar con el entorno cerrado en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fallo del entorno no aparece en el mostrador: aparece en la obra, seman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nterior y exterior: la pregunta que cierra la mitad de las opcion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para interior o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Jardín» puede ser interior (cerrado) o exterior (fachada). Se pregunta interior/exterior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interior y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entrevista técnica: siete preguntas que van encadenadas»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entrevista técnica: siete preguntas que van encadenadas»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bloques-de-la-entrevis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bloques encadenados: soporte y entorno, estado y conservación, acabado y plazo, y quién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bloque de preguntas cierra una familia de decisiones. El último decide el nivel de instru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Cliente: «Quiero pintura bl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Sobre qué superficie vas a pintar? ¿Pared, madera, metal o plá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Cliente: «Sobre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Es para interior o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Cliente: «Interior, 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Qué hay puesto ahora? ¿Pintura vieja o es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Cliente: «Pintura vieja, pero está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Qué acabado prefieres: mate, satinado o bril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Cliente: «M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Cuándo vas a pintar? ¿Esta semana o más a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Cliente: «El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Lo vas a pintar tú o llama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entrevist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Cliente: «Y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Perfecto. Entonces: pintura plástica mate al agua para interior sobre pared en buen estado. Te trajo tres botes de 4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El cliente pide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pintar una puerta de madera, la del pasillo de casa.» Tú: «Para saber qué producto necesito, ¿es de madera maciza o de contrachapado? ¿Está barnizada o pi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El cliente no l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o sé, la tengo desde hace años y está pintada de blanco.» Tú: «Vale. ¿El pasillo es interior?» — «Sí, está dentro de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Tú narras lo que sí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onces tenemos esto: soporte madera, entorno interior, acabado actual blanco y, sin confirmar, si debajo hay barniz o pintura. De lo que no hay dato es del estado d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Se escrib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s: madera / interior / acabado anterior blanco, sin confirmar si es barniz o pintura / acabado a elegir / fecha por confirmar / aplicación por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Se propone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no recomendarte algo que luego no agarre, mira si en un punto sin pintar se ve la veta de la madera o una capa lisa. Si se ve la veta, hay que lij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Lo que que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entras no lo veamos, te doy la recomendación con su condición: si debajo hay barniz viejo, necesita lijado y una imprimación de adherencia antes del acabado; si la superficie está lisa, se puede pintar di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liente que no sabe qué material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Se entrega con la condi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s el producto de interior para madera y el cliente sale sabiendo bajo qué condición se aplica. Lo que no se hace nunca es inventar el estado del soporte para poder dar el producto si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oporte determina el producto. No se recomienda sin saber si es pared, madera, metal o plá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1: los cuatro soportes y la regla de que el soporte determin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 que se anota: la entrevista no se pierde en el mostrado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que-se-ano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os campos del registro de la entrevista y el error que cada campo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línea del registro existe porque evita un error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dera · plástico · s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atro soportes son pared, madera, metal y plástico; y la entrevista tiene siete preguntas: soporte, entorno, estado previo, conservación, acabado, plazo y apl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atro errores que se pagan caro»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atro errores que se pagan caro»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miendo pintura de interior para exterior si el cliente tiene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usa pintura de interior en exterior (se degrada) ni se asume el acabado: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3 y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s límites del mostrador: qué se afirma y qué se pide confirmar» (2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s límites del mostrador: qué se afirma y qué se pide confirmar» (3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s límites del mostrador: qué se afirma y qué se pide confirmar» (4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ntura plástica al agua →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ura de fachada →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malte al agua →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ur para madera →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interior y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bre qué superficie vas a pintar? → ¿Es para interior o exterior? → ¿Qué hay puesto ahora? → ¿En qué estado está? → ¿Qué acabado quieres: mate, satinado o brillante? → ¿Cuándo vas a pintar? → ¿Quién lo va a aplicar, un profesional o por s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decide la familia (soporte y entorno) a lo que la concreta (estado, acabado, plazo y aplicador). Preguntar en desorden no está prohibido, pero se pierde información: no se puede enseñar un acabado antes de saber el entorno ni fijar una fecha antes de saber quién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las siete preguntas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dentificar-el-soporte-y-el-entorn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oja de entrevista: siete filas, tres columnas y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oja de entrevista: siete filas, tres columnas y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oja de entrevista: siete filas, tres columnas y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Hoja de entrevista en mostrador»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iet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iet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iet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soportes principales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pared, madera, metal, plá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usa pintura de interior en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degrada con el sol y la llu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reguntas tien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ete: superficie, entorno, estado, acabado, plazo, apl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termin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oporte y el entorno, no el precio ni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regunta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error de entorno no se ve el día de la compra: se ve seman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respuestas, no el color pedido: soporte, entorno, estado, acabado, plazo y apl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el cliente n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le ayuda a averiguarlo con una prueba y se anota lo pendiente, con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se producto concreto sirve para ese uso y ese soporte. La entrevista acierta el soporte; la ficha lo r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entrevista que sostiene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dentificar-el-soporte-y-el-entorn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entrevista que sostiene la recomendación»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entrevista que sostiene la recomendación» (3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72" r:id="rId1"/>
    <p:sldLayoutId id="2482439173" r:id="rId2"/>
    <p:sldLayoutId id="2482439174" r:id="rId3"/>
    <p:sldLayoutId id="248243917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3c6c55fa10f51ab42480b5de53c94c864700ddc99f2dc11.jpg"/>
  <Relationship Id="rId3" Type="http://schemas.openxmlformats.org/officeDocument/2006/relationships/hyperlink" Target="https://pinturasespecializadas.lumbre.lat/object/identificar-el-soporte-y-el-entor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soportes2.jpg"/>
  <Relationship Id="rId3" Type="http://schemas.openxmlformats.org/officeDocument/2006/relationships/hyperlink" Target="https://pinturasespecializadas.lumbre.lat/object/identificar-el-soporte-y-el-entorno" TargetMode="External"/>
  <Relationship Id="rId4" Type="http://schemas.openxmlformats.org/officeDocument/2006/relationships/hyperlink" Target="https://pinturasespecializadas.lumbre.lat/object/identificar-el-soporte-y-el-entorn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ntorno-con-y-sin5.jpg"/>
  <Relationship Id="rId3" Type="http://schemas.openxmlformats.org/officeDocument/2006/relationships/hyperlink" Target="https://pinturasespecializadas.lumbre.lat/object/identificar-el-soporte-y-el-entorno" TargetMode="External"/>
  <Relationship Id="rId4" Type="http://schemas.openxmlformats.org/officeDocument/2006/relationships/hyperlink" Target="https://pinturasespecializadas.lumbre.lat/object/identificar-el-soporte-y-el-entorno"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bloques-de-la-entrevista6.jpg"/>
  <Relationship Id="rId3" Type="http://schemas.openxmlformats.org/officeDocument/2006/relationships/hyperlink" Target="https://pinturasespecializadas.lumbre.lat/object/identificar-el-soporte-y-el-entorno" TargetMode="External"/>
  <Relationship Id="rId4" Type="http://schemas.openxmlformats.org/officeDocument/2006/relationships/hyperlink" Target="https://pinturasespecializadas.lumbre.lat/object/identificar-el-soporte-y-el-entorn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que-se-anota7.jpg"/>
  <Relationship Id="rId3" Type="http://schemas.openxmlformats.org/officeDocument/2006/relationships/hyperlink" Target="https://pinturasespecializadas.lumbre.lat/object/identificar-el-soporte-y-el-entorno" TargetMode="External"/>
  <Relationship Id="rId4" Type="http://schemas.openxmlformats.org/officeDocument/2006/relationships/hyperlink" Target="https://pinturasespecializadas.lumbre.lat/object/identificar-el-soporte-y-el-entorno"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hyperlink" Target="https://pinturasespecializadas.lumbre.lat/object/identificar-el-soporte-y-el-entorno"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dentificar-el-soporte-y-el-entorno" TargetMode="External"/>
  <Relationship Id="rId3"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dentif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po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or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identificar-el-soporte-y-el-entorn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soporte (pared, madera, metal o plástico) y el entorno (interior o exterior) antes de recomendar ningún producto, cerrar las siete preguntas de la entrevista técnica, dejar por escrito lo que el cliente no sabe responder y distinguir el hecho verificado de la buena práctica y de lo que queda pendiente de confir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objeto del curso C04: el soporte y el entorno determinan el producto. Cuatro soportes principales, interior frente a exterior, la entrevista técnica de siete preguntas y su orden, el registro por escrito de las respuestas y los límites del mostrador: qué se afirma con la ficha técnica, qué se deduce y qué se pide confirm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porte · entorno · interior · exterior · entrevista técnica · asesorí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un cliente y dice: ]]></a:t>
            </a:r>
            <a:r>
              <a:rPr lang="en-US" b="1" strike="noStrike" sz="2100" spc="0" u="none" cap="none">
                <a:solidFill>
                  <a:srgbClr val="1B2438">
                    <a:alpha val="100000"/>
                  </a:srgbClr>
                </a:solidFill>
                <a:latin typeface="Calibri"/>
              </a:rPr>
              <a:t><![CDATA[«quiero pintura blanca»]]></a:t>
            </a:r>
            <a:r>
              <a:rPr lang="en-US" strike="noStrike" sz="2100" spc="0" u="none" cap="none">
                <a:solidFill>
                  <a:srgbClr val="1B2438">
                    <a:alpha val="100000"/>
                  </a:srgbClr>
                </a:solidFill>
                <a:latin typeface="Calibri"/>
              </a:rPr>
              <a:t><![CDATA[. No sabes si es para una pared de pladur en el salón, para la fachada de la casa, para una barandilla de hierro o para una silla de jardín. Cuatro soportes, cuatro productos distintos, cuatro acabados diferente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mienda producto sin saber ]]></a:t>
            </a:r>
            <a:r>
              <a:rPr lang="en-US" b="1" strike="noStrike" sz="2100" spc="0" u="none" cap="none">
                <a:solidFill>
                  <a:srgbClr val="1B2438">
                    <a:alpha val="100000"/>
                  </a:srgbClr>
                </a:solidFill>
                <a:latin typeface="Calibri"/>
              </a:rPr>
              <a:t><![CDATA[sobre qué]]></a:t>
            </a:r>
            <a:r>
              <a:rPr lang="en-US" strike="noStrike" sz="2100" spc="0" u="none" cap="none">
                <a:solidFill>
                  <a:srgbClr val="1B2438">
                    <a:alpha val="100000"/>
                  </a:srgbClr>
                </a:solidFill>
                <a:latin typeface="Calibri"/>
              </a:rPr>
              <a:t><![CDATA[ se va a pintar ni ]]></a:t>
            </a:r>
            <a:r>
              <a:rPr lang="en-US" b="1"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se va a pintar. Este objeto enseña a identificar los cuatro soportes principales, distinguir interior de exterior, y cerrar las siete preguntas de la entrevista técnica bás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los nombres, los productos y las entregas que aparecen en los ejemplos son ficticios: sirven para practicar y no son referencias del catálogo de Pinturas Especializadas. Los esquemas dibujados son material didáctico y no reproducen una pantalla ni un documento r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el soporte (pared, madera, metal o plástico) y el entorno (interior o exterior) antes de recomendar ningún producto, cerrar las siete preguntas de la entrevista técnica, dejar por escrito lo que el cliente no sabe responder y distinguir el hecho verificado de la buena práctica y de lo que queda pendiente de confirmar.]]></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familias, umbrales y facultades que debe confirmar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fichas técnicas concretas se ofrecen para cada soporte y entorno, y quién las mantiene al día en el catálog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esviación de color se acepta entre la muestra de color y el envase entregado. Qué respuestas de la entrevista se registran en el albarán, en el pedido o en la nota del cliente. Qué margen de manos se garantiza y con qué ficha técnica se respal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ntificar el soporte y el entorn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7]]></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responde al cliente cuando el soporte no se puede comprobar en el momento y no consta en la ob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soportes princip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hay cuatro soportes habituales: ]]></a:t>
            </a:r>
            <a:r>
              <a:rPr lang="en-US" b="1"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pladur, ladrillo, hormigón), ]]></a:t>
            </a:r>
            <a:r>
              <a:rPr lang="en-US" b="1" strike="noStrike" sz="2100" spc="0" u="none" cap="none">
                <a:solidFill>
                  <a:srgbClr val="1B2438">
                    <a:alpha val="100000"/>
                  </a:srgbClr>
                </a:solidFill>
                <a:latin typeface="Calibri"/>
              </a:rPr>
              <a:t><![CDATA[madera]]></a:t>
            </a:r>
            <a:r>
              <a:rPr lang="en-US" strike="noStrike" sz="2100" spc="0" u="none" cap="none">
                <a:solidFill>
                  <a:srgbClr val="1B2438">
                    <a:alpha val="100000"/>
                  </a:srgbClr>
                </a:solidFill>
                <a:latin typeface="Calibri"/>
              </a:rPr>
              <a:t><![CDATA[ (interior, exterior, barnizada), ]]></a:t>
            </a:r>
            <a:r>
              <a:rPr lang="en-US" b="1" strike="noStrike" sz="2100" spc="0" u="none" cap="none">
                <a:solidFill>
                  <a:srgbClr val="1B2438">
                    <a:alpha val="100000"/>
                  </a:srgbClr>
                </a:solidFill>
                <a:latin typeface="Calibri"/>
              </a:rPr>
              <a:t><![CDATA[metal]]></a:t>
            </a:r>
            <a:r>
              <a:rPr lang="en-US" strike="noStrike" sz="2100" spc="0" u="none" cap="none">
                <a:solidFill>
                  <a:srgbClr val="1B2438">
                    <a:alpha val="100000"/>
                  </a:srgbClr>
                </a:solidFill>
                <a:latin typeface="Calibri"/>
              </a:rPr>
              <a:t><![CDATA[ (hierro, aluminio, galvanizado) y ]]></a:t>
            </a:r>
            <a:r>
              <a:rPr lang="en-US" b="1" strike="noStrike" sz="2100" spc="0" u="none" cap="none">
                <a:solidFill>
                  <a:srgbClr val="1B2438">
                    <a:alpha val="100000"/>
                  </a:srgbClr>
                </a:solidFill>
                <a:latin typeface="Calibri"/>
              </a:rPr>
              <a:t><![CDATA[plástico]]></a:t>
            </a:r>
            <a:r>
              <a:rPr lang="en-US" strike="noStrike" sz="2100" spc="0" u="none" cap="none">
                <a:solidFill>
                  <a:srgbClr val="1B2438">
                    <a:alpha val="100000"/>
                  </a:srgbClr>
                </a:solidFill>
                <a:latin typeface="Calibri"/>
              </a:rPr>
              <a:t><![CDATA[ (PVC, polietileno, fibra). Cada uno tiene su familia de producto y sus preguntas clav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el soporte determina el producto, no al revés]]></a:t>
            </a:r>
            <a:r>
              <a:rPr lang="en-US" strike="noStrike" sz="2100" spc="0" u="none" cap="none">
                <a:solidFill>
                  <a:srgbClr val="1B2438">
                    <a:alpha val="100000"/>
                  </a:srgbClr>
                </a:solidFill>
                <a:latin typeface="Calibri"/>
              </a:rPr>
              <a:t><![CDATA[. No se pregunta «¿qué producto quieres?» sino «¿sobre qué vas a pin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soportes princip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pared», en cambio, no es un soporte: es un sitio. Detrás de una pared puede haber pladur, ladrillo visto, hormigón, un enfoscado de mortero o un tabique de ladrillo hueco, y cada uno se comporta de forma distinta frente a la pintura. Por eso la primera pregunta no es «¿es pared?», sino «¿qué hay debajo de la pintura que ya tiene?». Ese dato lo puede dar el cliente, el albañil, el parte de obra o una foto del canto levan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soportes princip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tres etiquetas que parecen de soporte pero no lo son: «madera de cocina» (cajones de DM o de madera maciza), «metal» (hierro, aluminio, chapa galvanizada o acero inoxidable) y «plástico» (PVC, polietileno, poliéster o fibra de vidrio). La etiqueta del cliente dice lo que él ve; el soporte es lo que hay debajo y lo que va a estar en contacto con la humedad y con el sol. Cuando la etiqueta y el soporte no coinciden, se pregunt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tarea del mostrador, por tanto, no es elegir un producto: es ]]></a:t>
            </a:r>
            <a:r>
              <a:rPr lang="en-US" b="1" strike="noStrike" sz="2100" spc="0" u="none" cap="none">
                <a:solidFill>
                  <a:srgbClr val="1B2438">
                    <a:alpha val="100000"/>
                  </a:srgbClr>
                </a:solidFill>
                <a:latin typeface="Calibri"/>
              </a:rPr>
              <a:t><![CDATA[descubrir de qué material se trata]]></a:t>
            </a:r>
            <a:r>
              <a:rPr lang="en-US" strike="noStrike" sz="2100" spc="0" u="none" cap="none">
                <a:solidFill>
                  <a:srgbClr val="1B2438">
                    <a:alpha val="100000"/>
                  </a:srgbClr>
                </a:solidFill>
                <a:latin typeface="Calibri"/>
              </a:rPr>
              <a:t><![C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soportes principales]]></a:t>
            </a:r>
          </a:p>
        </p:txBody>
      </p:sp>
      <p:pic>
        <p:nvPicPr>
          <p:cNvPr id="3" name="" descr="Matriz con cuatro soportes: pared, madera, metal y plástico; con su pregunta clave, qué cambia en la familia de producto y la señal de alarma que los delata.">
            <a:hlinkClick r:id="rId3" tooltip="Matriz con cuatro soportes: pared, madera, metal y plástico; con su pregunta clave, qué cambia en la familia de producto y la señal de alarma que los dela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soporte tiene una pregunta que no se puede omitir y una señal que lo delata en 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dentificar-el-soporte-y-el-entorn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oportes y sus preguntas cla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266825"/>
                <a:gridCol w="2257425"/>
                <a:gridCol w="2381250"/>
                <a:gridCol w="22098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no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lata que el soporte no es el que creíam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 ¿Humedad? ¿Cap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omienda pintura de exterior para interior (o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tre u olor a humedad en el zóc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 ¿Barniz o lasur?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plica barniz en exterior y se pela a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bra se levanta al pasar la u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oportes y sus preguntas cla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266825"/>
                <a:gridCol w="2257425"/>
                <a:gridCol w="2381250"/>
                <a:gridCol w="22098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no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lata que el soporte no es el que creíam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 o aluminio? ¿Oxidación?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nta sobre óxido sin tratar y vuelve a oxid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óxido aparece por debajo de la capa de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á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plástico? ¿Exposición solar? ¿Flex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pintura rígida en superficie flexible y se agr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es flexible o está al sol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os cuatro soportes principa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oporte con su pregunta cla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re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de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t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ástic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rniz o lasur? ¿Está barniza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erro o aluminio? ¿Hay oxid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tipo de plástico y a qué sol está?]]></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terior o exterior? ¿Humedad? ¿Capa prev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regunta clave es: ]]></a:t>
            </a:r>
            <a:r>
              <a:rPr lang="en-US" b="1" strike="noStrike" sz="2100" spc="0" u="none" cap="none">
                <a:solidFill>
                  <a:srgbClr val="1B2438">
                    <a:alpha val="100000"/>
                  </a:srgbClr>
                </a:solidFill>
                <a:latin typeface="Calibri"/>
              </a:rPr>
              <a:t><![CDATA[¿interior o exterior?]]></a:t>
            </a:r>
            <a:r>
              <a:rPr lang="en-US" strike="noStrike" sz="2100" spc="0" u="none" cap="none">
                <a:solidFill>
                  <a:srgbClr val="1B2438">
                    <a:alpha val="100000"/>
                  </a:srgbClr>
                </a:solidFill>
                <a:latin typeface="Calibri"/>
              </a:rPr>
              <a:t><![CDATA[ No es lo mismo pintar el salón que la fachada. Interior no tiene exposición solar, ni lluvia, ni humedad extrema, ni cambios bruscos de temperatura. Exterior tiene todo es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os productos son distintos. La pintura de interior no aguanta el sol: se degrada en meses. La pintura de exterior tiene disolventes fuertes: no se usa en interiores cerrados. La pregunta «¿es para interior o exterior?» cierra la mitad de las opciones antes de empez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el litoral mediterráneo «exterior» no es una sola categoría. Una fachada con viento de mar, un balcón con sol de mediodía y una pérgola con sombra permanente son tres exteriores distintos: el viento de mar trae sal, el sol de mediodía calienta la superficie más de lo que parece y la sombra permanente mantiene la humedad. La pregunta no es solo «¿interior o exterior?», es «¿qué exterior?», y esa segunda pregunta es la que separa una pintura de fachada de una protección de madera de exteri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de esta pregunta no es saltarla: es contestarla de memoria. El cliente dice «es para fuera», y «fuera» significa cinco cosas distintas. El trabajo está en bajar de «fuera» a «dónde exactamente, en qué pared, a qué hora le da el sol y si le llega la lluvi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práctica que conviene decir en voz alta: ]]></a:t>
            </a:r>
            <a:r>
              <a:rPr lang="en-US" b="1" strike="noStrike" sz="2100" spc="0" u="none" cap="none">
                <a:solidFill>
                  <a:srgbClr val="1B2438">
                    <a:alpha val="100000"/>
                  </a:srgbClr>
                </a:solidFill>
                <a:latin typeface="Calibri"/>
              </a:rPr>
              <a:t><![CDATA[el error de entorno no se ve el día de la compra]]></a:t>
            </a:r>
            <a:r>
              <a:rPr lang="en-US" strike="noStrike" sz="2100" spc="0" u="none" cap="none">
                <a:solidFill>
                  <a:srgbClr val="1B2438">
                    <a:alpha val="100000"/>
                  </a:srgbClr>
                </a:solidFill>
                <a:latin typeface="Calibri"/>
              </a:rPr>
              <a:t><![CDATA[. Se ve semanas después, cuando la fachada empieza a perder color o el interior huele a disolvente. La pregunta cuesta diez segundos; la equivocación se paga en me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a:t>
            </a:r>
          </a:p>
        </p:txBody>
      </p:sp>
      <p:pic>
        <p:nvPicPr>
          <p:cNvPr id="3" name="" descr="Comparación entre entregar sin preguntar el entorno y entregar con el entorno cerrado en la entrevista.">
            <a:hlinkClick r:id="rId3" tooltip="Comparación entre entregar sin preguntar el entorno y entregar con el entorno cerrado en la entrevista."/>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fallo del entorno no aparece en el mostrador: aparece en la obra, semanas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dentificar-el-soporte-y-el-entorno"/>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IOR: pintura plástica al agua, esmalte al agua, sin olores fuertes, secado rápi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ERIOR: pintura de fachada, lasur, esmalte sintético, resistente a UV y lluv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interior o exterior?» se hace siempre, incluso si el cliente parece saber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dice «para el jardín», se confirma: ¿jardín cerrado (interior) o fachada (exteri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nterior y exterior: la pregunta que cierra la mitad de las op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ardín» es el caso más ambiguo: valladar, pérgola, caseta y contraventana son cuatro exteriores distint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ambiente con aire salino, la elección del sistema sobre metal no se puede hacer solo por el color: se consulta la ficha del produc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Interior y exterior: la pregunta que cierra la mitad de las op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quiero pintura para el jardín». ¿Qué pregunta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color quier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para interior o exterio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cues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cuándo lo necesit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ntrevista técnica: siete preguntas que van encadena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comendar producto, se cierran ]]></a:t>
            </a:r>
            <a:r>
              <a:rPr lang="en-US" b="1" strike="noStrike" sz="2100" spc="0" u="none" cap="none">
                <a:solidFill>
                  <a:srgbClr val="1B2438">
                    <a:alpha val="100000"/>
                  </a:srgbClr>
                </a:solidFill>
                <a:latin typeface="Calibri"/>
              </a:rPr>
              <a:t><![CDATA[siete preguntas]]></a:t>
            </a:r>
            <a:r>
              <a:rPr lang="en-US" strike="noStrike" sz="2100" spc="0" u="none" cap="none">
                <a:solidFill>
                  <a:srgbClr val="1B2438">
                    <a:alpha val="100000"/>
                  </a:srgbClr>
                </a:solidFill>
                <a:latin typeface="Calibri"/>
              </a:rPr>
              <a:t><![CDATA[. No son un interrogatorio: son una conversación dirigida. Cada respuesta cierra una opción y abre la siguiente.]]></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iete preguntas son: ]]></a:t>
            </a:r>
            <a:r>
              <a:rPr lang="en-US" b="1" strike="noStrike" sz="2100" spc="0" u="none" cap="none">
                <a:solidFill>
                  <a:srgbClr val="1B2438">
                    <a:alpha val="100000"/>
                  </a:srgbClr>
                </a:solidFill>
                <a:latin typeface="Calibri"/>
              </a:rPr>
              <a:t><![CDATA[1) ¿sobre qué superficie?]]></a:t>
            </a:r>
            <a:r>
              <a:rPr lang="en-US" strike="noStrike" sz="2100" spc="0" u="none" cap="none">
                <a:solidFill>
                  <a:srgbClr val="1B2438">
                    <a:alpha val="100000"/>
                  </a:srgbClr>
                </a:solidFill>
                <a:latin typeface="Calibri"/>
              </a:rPr>
              <a:t><![CDATA[ (soporte), ]]></a:t>
            </a:r>
            <a:r>
              <a:rPr lang="en-US" b="1" strike="noStrike" sz="2100" spc="0" u="none" cap="none">
                <a:solidFill>
                  <a:srgbClr val="1B2438">
                    <a:alpha val="100000"/>
                  </a:srgbClr>
                </a:solidFill>
                <a:latin typeface="Calibri"/>
              </a:rPr>
              <a:t><![CDATA[2) ¿interior o exterior?]]></a:t>
            </a:r>
            <a:r>
              <a:rPr lang="en-US" strike="noStrike" sz="2100" spc="0" u="none" cap="none">
                <a:solidFill>
                  <a:srgbClr val="1B2438">
                    <a:alpha val="100000"/>
                  </a:srgbClr>
                </a:solidFill>
                <a:latin typeface="Calibri"/>
              </a:rPr>
              <a:t><![CDATA[ (entorno), ]]></a:t>
            </a:r>
            <a:r>
              <a:rPr lang="en-US" b="1" strike="noStrike" sz="2100" spc="0" u="none" cap="none">
                <a:solidFill>
                  <a:srgbClr val="1B2438">
                    <a:alpha val="100000"/>
                  </a:srgbClr>
                </a:solidFill>
                <a:latin typeface="Calibri"/>
              </a:rPr>
              <a:t><![CDATA[3) ¿qué hay puesto ahora?]]></a:t>
            </a:r>
            <a:r>
              <a:rPr lang="en-US" strike="noStrike" sz="2100" spc="0" u="none" cap="none">
                <a:solidFill>
                  <a:srgbClr val="1B2438">
                    <a:alpha val="100000"/>
                  </a:srgbClr>
                </a:solidFill>
                <a:latin typeface="Calibri"/>
              </a:rPr>
              <a:t><![CDATA[ (estado previo), ]]></a:t>
            </a:r>
            <a:r>
              <a:rPr lang="en-US" b="1" strike="noStrike" sz="2100" spc="0" u="none" cap="none">
                <a:solidFill>
                  <a:srgbClr val="1B2438">
                    <a:alpha val="100000"/>
                  </a:srgbClr>
                </a:solidFill>
                <a:latin typeface="Calibri"/>
              </a:rPr>
              <a:t><![CDATA[4) ¿en qué estado está?]]></a:t>
            </a:r>
            <a:r>
              <a:rPr lang="en-US" strike="noStrike" sz="2100" spc="0" u="none" cap="none">
                <a:solidFill>
                  <a:srgbClr val="1B2438">
                    <a:alpha val="100000"/>
                  </a:srgbClr>
                </a:solidFill>
                <a:latin typeface="Calibri"/>
              </a:rPr>
              <a:t><![CDATA[ (conservación), ]]></a:t>
            </a:r>
            <a:r>
              <a:rPr lang="en-US" b="1" strike="noStrike" sz="2100" spc="0" u="none" cap="none">
                <a:solidFill>
                  <a:srgbClr val="1B2438">
                    <a:alpha val="100000"/>
                  </a:srgbClr>
                </a:solidFill>
                <a:latin typeface="Calibri"/>
              </a:rPr>
              <a:t><![CDATA[5) ¿qué acabado quieres?]]></a:t>
            </a:r>
            <a:r>
              <a:rPr lang="en-US" strike="noStrike" sz="2100" spc="0" u="none" cap="none">
                <a:solidFill>
                  <a:srgbClr val="1B2438">
                    <a:alpha val="100000"/>
                  </a:srgbClr>
                </a:solidFill>
                <a:latin typeface="Calibri"/>
              </a:rPr>
              <a:t><![CDATA[ (mate, satinado, brillante), ]]></a:t>
            </a:r>
            <a:r>
              <a:rPr lang="en-US" b="1" strike="noStrike" sz="2100" spc="0" u="none" cap="none">
                <a:solidFill>
                  <a:srgbClr val="1B2438">
                    <a:alpha val="100000"/>
                  </a:srgbClr>
                </a:solidFill>
                <a:latin typeface="Calibri"/>
              </a:rPr>
              <a:t><![CDATA[6) ¿cuándo vas a pintar?]]></a:t>
            </a:r>
            <a:r>
              <a:rPr lang="en-US" strike="noStrike" sz="2100" spc="0" u="none" cap="none">
                <a:solidFill>
                  <a:srgbClr val="1B2438">
                    <a:alpha val="100000"/>
                  </a:srgbClr>
                </a:solidFill>
                <a:latin typeface="Calibri"/>
              </a:rPr>
              <a:t><![CDATA[ (plazo), ]]></a:t>
            </a:r>
            <a:r>
              <a:rPr lang="en-US" b="1" strike="noStrike" sz="2100" spc="0" u="none" cap="none">
                <a:solidFill>
                  <a:srgbClr val="1B2438">
                    <a:alpha val="100000"/>
                  </a:srgbClr>
                </a:solidFill>
                <a:latin typeface="Calibri"/>
              </a:rPr>
              <a:t><![CDATA[7) ¿quién lo va a aplicar?]]></a:t>
            </a:r>
            <a:r>
              <a:rPr lang="en-US" strike="noStrike" sz="2100" spc="0" u="none" cap="none">
                <a:solidFill>
                  <a:srgbClr val="1B2438">
                    <a:alpha val="100000"/>
                  </a:srgbClr>
                </a:solidFill>
                <a:latin typeface="Calibri"/>
              </a:rPr>
              <a:t><![CDATA[ (profesional o bricola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ntrevista técnica: siete preguntas que van encadena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iete no son siete segundos: son cuatro bloques que se cierran en orden. Las dos primeras —soporte y entorno— eligen la familia del producto. Las dos siguientes —estado previo y conservación— dicen si hay que preparar antes de pintar. La quinta, el acabado, se enseña con una muestra. La sexta, el plazo, decide el formato y la fecha. La séptima, quién aplica, decide con qué detalle se dan las instrucci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ntrevista técnica: siete preguntas que van encadena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orden tiene una razón: no tiene sentido enseñar un acabado antes de saber el entorno, ni fijar una fecha de entrega antes de saber quién va a aplicar. Preguntar en desorden no es preguntar: es improvisar con preguntas. Cuando el orden no importa, es porque las dos respuestas posibles dan el mismo producto, y eso casi nunca ocu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ntrevista técnica: siete preguntas que van encadenadas]]></a:t>
            </a:r>
          </a:p>
        </p:txBody>
      </p:sp>
      <p:pic>
        <p:nvPicPr>
          <p:cNvPr id="3" name="" descr="Cuatro bloques encadenados: soporte y entorno, estado y conservación, acabado y plazo, y quién aplica.">
            <a:hlinkClick r:id="rId3" tooltip="Cuatro bloques encadenados: soporte y entorno, estado y conservación, acabado y plazo, y quién aplic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bloque de preguntas cierra una familia de decisiones. El último decide el nivel de instruccio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dentificar-el-soporte-y-el-entorno"/>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ntrevista técnica: siete preguntas que van encadena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7]]></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s siete pregunt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recomienda producto sin cerrar las siete preguntas. Si faltan, se pregunta. Si el cliente no sabe responder, se le explica por qué importa. Si se salta una, el producto puede no funcion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jemplo resuelto: la entrevista compl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jemplo es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el cliente, el color y las cantidades son de práctica. Sirve para ver cómo suena una entrevista cuando el cliente va contestand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dos cosas. La primera: las preguntas van en el orden del apartado anterior, y la recomendación sale al final, no al principio. La segunda: la conversación no termina con un producto, termina con una entrega. Los botes de este ejemplo están inventados y las cantidades no salen de ningún cálculo: la cantidad correcta se trabaja en «Estimar cantidades con criterio» (2848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Quiero pintura blan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Sobre qué superficie vas a pintar? ¿Pared, madera, metal o plástic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Sobre pared»]]></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Es para interior o exteri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Interior, el saló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Qué hay puesto ahora? ¿Pintura vieja o es nuev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Pintura vieja, pero está bie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Qué acabado prefieres: mate, satinado o brilla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Mate»]]></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Cuándo vas a pintar? ¿Esta semana o más adela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El fin de seman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Lo vas a pintar tú o llama a un profes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resuelto: la entrevista completa · Ejemplo resuelto: la entrevista técnica, completa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ente: «Yo mism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Perfecto. Entonces: pintura plástica mate al agua para interior sobre pared en buen estado. Te trajo tres botes de 4 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resuelto: cuando el cliente no sabe respo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ntrevista es la que ocurre casi todos los días: el cliente quiere pintar algo y no sabe qué material es, ni qué hay debajo, ni si es interior o exterior. Aquí no se improvisa: ]]></a:t>
            </a:r>
            <a:r>
              <a:rPr lang="en-US" b="1" strike="noStrike" sz="2100" spc="0" u="none" cap="none">
                <a:solidFill>
                  <a:srgbClr val="1B2438">
                    <a:alpha val="100000"/>
                  </a:srgbClr>
                </a:solidFill>
                <a:latin typeface="Calibri"/>
              </a:rPr>
              <a:t><![CDATA[se pregunta de otra manera]]></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es la misma en los tres casos: se ofrecen opciones, se pide una prueba, se anota lo que se ha deducido y se deja por escrito lo que sigue sin saber. Un cliente que no sabe no es un cliente que no compra: es un cliente al que hay que ayudar a saber, y a quien hay que darle la recomendación ]]></a:t>
            </a:r>
            <a:r>
              <a:rPr lang="en-US" b="1" strike="noStrike" sz="2100" spc="0" u="none" cap="none">
                <a:solidFill>
                  <a:srgbClr val="1B2438">
                    <a:alpha val="100000"/>
                  </a:srgbClr>
                </a:solidFill>
                <a:latin typeface="Calibri"/>
              </a:rPr>
              <a:t><![CDATA[con su condición]]></a:t>
            </a:r>
            <a:r>
              <a:rPr lang="en-US" strike="noStrike" sz="2100" spc="0" u="none" cap="none">
                <a:solidFill>
                  <a:srgbClr val="1B2438">
                    <a:alpha val="100000"/>
                  </a:srgbClr>
                </a:solidFill>
                <a:latin typeface="Calibri"/>
              </a:rPr>
              <a:t><![CDATA[, no una recomendación cieg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pide una puer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intar una puerta de madera, la del pasillo de casa.» Tú: «Para saber qué producto necesito, ¿es de madera maciza o de contrachapado? ¿Está barnizada o pint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lo sab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o sé, la tengo desde hace años y está pintada de blanco.» Tú: «Vale. ¿El pasillo es interior?» — «Sí, está dentro de ca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ú narras lo que sí sab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onces tenemos esto: soporte madera, entorno interior, acabado actual blanco y, sin confirmar, si debajo hay barniz o pintura. De lo que no hay dato es del estado del sopor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escribe la respues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madera / interior / acabado anterior blanco, sin confirmar si es barniz o pintura / acabado a elegir / fecha por confirmar / aplicación por confirm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propone una prueb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no recomendarte algo que luego no agarre, mira si en un punto sin pintar se ve la veta de la madera o una capa lisa. Si se ve la veta, hay que lijar an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queda pend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no lo veamos, te doy la recomendación con su condición: si debajo hay barniz viejo, necesita lijado y una imprimación de adherencia antes del acabado; si la superficie está lisa, se puede pintar directame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cuando el cliente no sabe responder · Ejemplo resuelto: el cliente que no sabe qué material tiene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entrega con la condición escr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s el producto de interior para madera y el cliente sale sabiendo bajo qué condición se aplica. Lo que no se hace nunca es inventar el estado del soporte para poder dar el producto sin condicio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jemplo resuelto: cuando el cliente no sabe respon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recomendar producto sin saber sobre qué superficie se va a pin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se anota: la entrevista no se pierde en 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vista que no se escribe se pierde en cuanto el cliente llega a casa y otro compañero atiende. No se pierde el resultado: ]]></a:t>
            </a:r>
            <a:r>
              <a:rPr lang="en-US" b="1" strike="noStrike" sz="2100" spc="0" u="none" cap="none">
                <a:solidFill>
                  <a:srgbClr val="1B2438">
                    <a:alpha val="100000"/>
                  </a:srgbClr>
                </a:solidFill>
                <a:latin typeface="Calibri"/>
              </a:rPr>
              <a:t><![CDATA[se pierde el motivo]]></a:t>
            </a:r>
            <a:r>
              <a:rPr lang="en-US" strike="noStrike" sz="2100" spc="0" u="none" cap="none">
                <a:solidFill>
                  <a:srgbClr val="1B2438">
                    <a:alpha val="100000"/>
                  </a:srgbClr>
                </a:solidFill>
                <a:latin typeface="Calibri"/>
              </a:rPr>
              <a:t><![CDATA[. Y sin motivo, la segunda persona repite la pregunta por el mismo sitio o duda de lo que dijo el primer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o que se anota no es «pintura blanca», sino ]]></a:t>
            </a:r>
            <a:r>
              <a:rPr lang="en-US" b="1" strike="noStrike" sz="2100" spc="0" u="none" cap="none">
                <a:solidFill>
                  <a:srgbClr val="1B2438">
                    <a:alpha val="100000"/>
                  </a:srgbClr>
                </a:solidFill>
                <a:latin typeface="Calibri"/>
              </a:rPr>
              <a:t><![CDATA[las respuestas]]></a:t>
            </a:r>
            <a:r>
              <a:rPr lang="en-US" strike="noStrike" sz="2100" spc="0" u="none" cap="none">
                <a:solidFill>
                  <a:srgbClr val="1B2438">
                    <a:alpha val="100000"/>
                  </a:srgbClr>
                </a:solidFill>
                <a:latin typeface="Calibri"/>
              </a:rPr>
              <a:t><![CDATA[: soporte, entorno, estado anterior, acabado, plazo, quién aplica y formato. Con esas líneas, cualquier persona del equipo puede reconstruir la recomendación sin volver a preguntar, y el cliente puede repetir su encargo sin que nadie tenga que adivin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se anota: la entrevista no se pierde en 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de cortesía profesional que también es método: ]]></a:t>
            </a:r>
            <a:r>
              <a:rPr lang="en-US" b="1" strike="noStrike" sz="2100" spc="0" u="none" cap="none">
                <a:solidFill>
                  <a:srgbClr val="1B2438">
                    <a:alpha val="100000"/>
                  </a:srgbClr>
                </a:solidFill>
                <a:latin typeface="Calibri"/>
              </a:rPr>
              <a:t><![CDATA[devolver la pregunta al cliente]]></a:t>
            </a:r>
            <a:r>
              <a:rPr lang="en-US" strike="noStrike" sz="2100" spc="0" u="none" cap="none">
                <a:solidFill>
                  <a:srgbClr val="1B2438">
                    <a:alpha val="100000"/>
                  </a:srgbClr>
                </a:solidFill>
                <a:latin typeface="Calibri"/>
              </a:rPr>
              <a:t><![CDATA[. Si la respuesta es «no sé», se escribe «no confirmado por el cliente» y se explica qué falta y por qué se necesita. No se rellena el hueco con una suposición para que el papel quede complet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unte sobre lo que no se anota: ]]></a:t>
            </a:r>
            <a:r>
              <a:rPr lang="en-US" b="1" strike="noStrike" sz="2100" spc="0" u="none" cap="none">
                <a:solidFill>
                  <a:srgbClr val="1B2438">
                    <a:alpha val="100000"/>
                  </a:srgbClr>
                </a:solidFill>
                <a:latin typeface="Calibri"/>
              </a:rPr>
              <a:t><![CDATA[no se copian los datos personales que no hacen falta]]></a:t>
            </a:r>
            <a:r>
              <a:rPr lang="en-US" strike="noStrike" sz="2100" spc="0" u="none" cap="none">
                <a:solidFill>
                  <a:srgbClr val="1B2438">
                    <a:alpha val="100000"/>
                  </a:srgbClr>
                </a:solidFill>
                <a:latin typeface="Calibri"/>
              </a:rPr>
              <a:t><![CDATA[. Si el cliente no da su dirección, no se le pide para apuntar el color de una pared. Es la misma minimización de datos que se aplica en el resto de la empresa: se anota lo necesario para servir la obra, ni una letra má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se anota: la entrevista no se pierde en el mostrador]]></a:t>
            </a:r>
          </a:p>
        </p:txBody>
      </p:sp>
      <p:pic>
        <p:nvPicPr>
          <p:cNvPr id="3" name="" descr="Seis tarjetas con los campos del registro de la entrevista y el error que cada campo evita.">
            <a:hlinkClick r:id="rId3" tooltip="Seis tarjetas con los campos del registro de la entrevista y el error que cada campo evi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línea del registro existe porque evita un error concr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dentificar-el-soporte-y-el-entorno"/>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o que se anota: la entrevista no se pierde en el mostrador]]></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uatro soportes son: pared, ___, metal y ___. La entrevista técnica tiene ___ pregun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tro errores que se pagan ca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a entrevista no son de descuido: son de atajo. Vale la pena nombrarlos uno a uno.]]></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umir el acabado.]]></a:t>
            </a:r>
            <a:r>
              <a:rPr lang="en-US" strike="noStrike" sz="2100" spc="0" u="none" cap="none">
                <a:solidFill>
                  <a:srgbClr val="1B2438">
                    <a:alpha val="100000"/>
                  </a:srgbClr>
                </a:solidFill>
                <a:latin typeface="Calibri"/>
              </a:rPr>
              <a:t><![CDATA[ «Mate» es lo más pedido, así que se anota mate. Si el cliente quería satinado, la devolución llega con el envase ya gastado.]]></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umir que «blanco» es blanco.]]></a:t>
            </a:r>
            <a:r>
              <a:rPr lang="en-US" strike="noStrike" sz="2100" spc="0" u="none" cap="none">
                <a:solidFill>
                  <a:srgbClr val="1B2438">
                    <a:alpha val="100000"/>
                  </a:srgbClr>
                </a:solidFill>
                <a:latin typeface="Calibri"/>
              </a:rPr>
              <a:t><![CDATA[ El blanco de un cliente puede ser un blanco cálido de interior. Se anota el color exacto y, si se puede, con su número de refer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tro errores que se pagan ca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el producto con el trabajo.]]></a:t>
            </a:r>
            <a:r>
              <a:rPr lang="en-US" strike="noStrike" sz="2100" spc="0" u="none" cap="none">
                <a:solidFill>
                  <a:srgbClr val="1B2438">
                    <a:alpha val="100000"/>
                  </a:srgbClr>
                </a:solidFill>
                <a:latin typeface="Calibri"/>
              </a:rPr>
              <a:t><![CDATA[ Se entrega pintura y el cliente no tiene masilla, ni lija, ni imprimación. La obra falla por el soporte, y la culpa cae sobre el product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la entrevista con prisa.]]></a:t>
            </a:r>
            <a:r>
              <a:rPr lang="en-US" strike="noStrike" sz="2100" spc="0" u="none" cap="none">
                <a:solidFill>
                  <a:srgbClr val="1B2438">
                    <a:alpha val="100000"/>
                  </a:srgbClr>
                </a:solidFill>
                <a:latin typeface="Calibri"/>
              </a:rPr>
              <a:t><![CDATA[ La pregunta del plazo y la del aplicador se contestan con «ya veremos», y la entrega sale sin las instrucciones que el caso necesitab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tro errores que se pagan ca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quinto error, el más caro, que no es de la entrevista: ]]></a:t>
            </a:r>
            <a:r>
              <a:rPr lang="en-US" b="1" strike="noStrike" sz="2100" spc="0" u="none" cap="none">
                <a:solidFill>
                  <a:srgbClr val="1B2438">
                    <a:alpha val="100000"/>
                  </a:srgbClr>
                </a:solidFill>
                <a:latin typeface="Calibri"/>
              </a:rPr>
              <a:t><![CDATA[vender sin leer la ficha técnica]]></a:t>
            </a:r>
            <a:r>
              <a:rPr lang="en-US" strike="noStrike" sz="2100" spc="0" u="none" cap="none">
                <a:solidFill>
                  <a:srgbClr val="1B2438">
                    <a:alpha val="100000"/>
                  </a:srgbClr>
                </a:solidFill>
                <a:latin typeface="Calibri"/>
              </a:rPr>
              <a:t><![CDATA[. La entrevista acierta el soporte y el entorno; la ficha técnica es la que dice si ese producto concreto está previsto para ese uso y ese soporte. Son dos filtros distintos y hacen falta los 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atro errores que se pagan ca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sobre qué superficie antes de recomendar]]></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miendo pintura de interior para exterior si el cliente tiene pris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ierro las siete preguntas antes de dar produc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umo el acabado si el cliente no lo di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límites del mostrador: qué se afirma y qué se pide confirm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ta aquí todo suena a método cerrado, y casi lo es. Pero hay una línea que conviene tener clara desde el primer día, porque es la que separa el buen servicio de la promesa imposible.]]></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Consta en la ficha técnica, en la etiqueta o en la norma citada: qué uso tiene el producto, para qué soportes y en qué ambientes está previsto. Eso se afirma sin dudar.]]></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ena práctica del sector.]]></a:t>
            </a:r>
            <a:r>
              <a:rPr lang="en-US" strike="noStrike" sz="2100" spc="0" u="none" cap="none">
                <a:solidFill>
                  <a:srgbClr val="1B2438">
                    <a:alpha val="100000"/>
                  </a:srgbClr>
                </a:solidFill>
                <a:latin typeface="Calibri"/>
              </a:rPr>
              <a:t><![CDATA[ Cómo se trabaja en una tienda: preguntar el soporte, leer la ficha, anotar la entrevista. Es método, no política de la empres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límites del mostrador: qué se afirma y qué se pide confirm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interna pendiente.]]></a:t>
            </a:r>
            <a:r>
              <a:rPr lang="en-US" strike="noStrike" sz="2100" spc="0" u="none" cap="none">
                <a:solidFill>
                  <a:srgbClr val="1B2438">
                    <a:alpha val="100000"/>
                  </a:srgbClr>
                </a:solidFill>
                <a:latin typeface="Calibri"/>
              </a:rPr>
              <a:t><![CDATA[ Qué familias concretas se ofrecen en cada soporte, qué margen de color se acepta, qué se anota en el albarán. Eso lo confirma dirección y, hasta que lo confirme, se dice «esto hay que confirmarlo».]]></a:t>
            </a:r>
          </a:p>
        </p:txBody>
      </p:sp>
      <p:sp>
        <p:nvSpPr>
          <p:cNvPr id="9" name=""/>
          <p:cNvSpPr txBox="1"/>
          <p:nvPr/>
        </p:nvSpPr>
        <p:spPr>
          <a:xfrm>
            <a:off x="514350" y="2581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didáctico.]]></a:t>
            </a:r>
            <a:r>
              <a:rPr lang="en-US" strike="noStrike" sz="2100" spc="0" u="none" cap="none">
                <a:solidFill>
                  <a:srgbClr val="1B2438">
                    <a:alpha val="100000"/>
                  </a:srgbClr>
                </a:solidFill>
                <a:latin typeface="Calibri"/>
              </a:rPr>
              <a:t><![CDATA[ Los clientes, las medidas y los productos de los ejemplos son de práct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límites del mostrador: qué se afirma y qué se pide confirm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frase que hay que tener preparada para el momento en que el cliente insiste: ]]></a:t>
            </a:r>
            <a:r>
              <a:rPr lang="en-US" b="1" strike="noStrike" sz="2100" spc="0" u="none" cap="none">
                <a:solidFill>
                  <a:srgbClr val="1B2438">
                    <a:alpha val="100000"/>
                  </a:srgbClr>
                </a:solidFill>
                <a:latin typeface="Calibri"/>
              </a:rPr>
              <a:t><![CDATA[«esto hay que confirmarlo»]]></a:t>
            </a:r>
            <a:r>
              <a:rPr lang="en-US" strike="noStrike" sz="2100" spc="0" u="none" cap="none">
                <a:solidFill>
                  <a:srgbClr val="1B2438">
                    <a:alpha val="100000"/>
                  </a:srgbClr>
                </a:solidFill>
                <a:latin typeface="Calibri"/>
              </a:rPr>
              <a:t><![CDATA[. No es una evasión si viene con el motivo: «prefiero confirmarlo antes de entregarte el producto, para que no te lleves una sorpresa en mitad de la obra». Cuando la duda es real, decir «no lo sé, lo confirmo» cuesta mucho menos que una recomendación que luego hay que correg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límites del mostrador: qué se afirma y qué se pide confirm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7]]></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que hay que poder deci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bre qué y dónde se pinta, te puedo responder con la ficha técnica. Qué producto exacto de nuestro catálogo va en tu caso, eso lo confirmo.» La primera parte se dice con seguridad; la segunda, con una llamada. Quien no puede decir la segunda frase en el mostrador, la dice después de haber entregado el enva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s límites del mostrador: qué se afirma y qué se pide confirm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i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teri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ntura plástica al agu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de fachad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malte al agu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ur para made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oportes, un entorno que hay que afinar, siete preguntas que van encadenadas, un ejemplo completo y otro con el cliente que no sabe. Lo que se comprueba aquí no es memoria de catálogo: es el criterio de pregunt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rabajo real esto se verifica en el puesto, con un compañero con experiencia que ve cómo se sostiene la conversación cuando el cliente se impacienta. La prueba en línea acredita el método; el trato con el cliente, el producto y la seguridad se verifican con supervisión en el mostrado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iete preguntas de la entrevista técnica según el orden en que conviene hacerl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bre qué superficie vas a pint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lo va a aplicar, un profesional o por su cuent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hay puesto ahor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do vas a pint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 para interior o exterior?]]></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n qué estado está?]]></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Qué acabado quieres: mate, satinado o brilla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entrevista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mientras se habla, no después. Una fila por pregunta y tres columnas: lo que se pregunta, lo que se anota y qué se hace si el cliente no sabe. Los ejemplos de la última columna son de práctica; el resto lo confirma direc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ja de entrevista: siete filas, tres columnas y una reg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3181350"/>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el cliente no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qué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madera, metal o plástico, y el material concreto si lo s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pide un trozo, una foto del canto o que mire el re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exterior o exterior protegido (balcón, pérg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por la lluvia y por el sol en esa pared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y puesto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barniz, lasur o nada, y el color si lo trae 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pide una muestra del color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ja de entrevista: siete filas, tres columnas y una reg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3181350"/>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el cliente no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estad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sión, humedad, grietas y estado general, con su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o observable y se decide si hace falt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cabado qui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ante, con su nombre ex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seña una muestra y se anota la el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vas a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evista y los tiempos de secado que la condicion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a fecha que quiere el cliente y se le avisa de los 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ja de entrevista: siete filas, tres columnas y una reg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3181350"/>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el cliente no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va a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 o por su cuenta, y con qué útiles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el nivel de detalle de las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entrevista en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respuesta del cliente, no la opinión que el cliente tiene del proble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abe se escribe como pendiente, con el motivo por el que se necesit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se anota con su referencia, no de memori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entrega con el pedido o se guarda con la nota del client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fila se rellena con una suposición para que la tabla quede comple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entrevista en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no sustituye a la ficha técnica del producto: la hoja dice sobre qué y dónde; la ficha dice si ese producto concreto sirve para ese uso. Los dos filtros hacen falta, y en este ord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iete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madera, metal, plá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Estado pre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y puesto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estad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va a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iete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7]]></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Apl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 o por s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lo s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una prueba y se anota com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iete pregun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identificar-el-soporte-y-el-entorno"/>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soportes principales ha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pared, madera, metal, plástic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usa pintura de interior en exterio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degrada con el sol y la lluv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reguntas tiene la entrevis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ete: superficie, entorno, estado, acabado, plazo, aplicado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termina el produc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oporte y el entorno, no el precio ni la marc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regunta el entorn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error de entorno no se ve el día de la compra: se ve semanas despué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de la entrevist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espuestas, no el color pedido: soporte, entorno, estado, acabado, plazo y aplicado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el cliente no sab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le ayuda a averiguarlo con una prueba y se anota lo pendiente, con su motiv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la ficha técnic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se producto concreto sirve para ese uso y ese soporte. La entrevista acierta el soporte; la ficha lo respald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entrevista que sostiene la recomend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entrevista que sostiene la recomend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9]]></a:t>
            </a:r>
          </a:p>
        </p:txBody>
      </p:sp>
      <p:sp>
        <p:nvSpPr>
          <p:cNvPr id="9" name=""/>
          <p:cNvSpPr txBox="1"/>
          <p:nvPr/>
        </p:nvSpPr>
        <p:spPr>
          <a:xfrm>
            <a:off x="514350" y="192405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identificar los cuatro soportes, afinar el entorno, cerrar las siete preguntas en el orden que las hace útiles y registrar las respuestas por escrito. Sabes entregar la recomendación con su condición cuando el cliente no sabe, y sabes decir «esto hay que confirmarlo» sin inventa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entrevista que sostiene la recomend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3 y 8. Los errores más frecuentes son recomendar sin saber el soporte, asumir el acabado o el entorno, y rellenar los huecos de la hoja con suposiciones en lugar de anotar lo que queda pendien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soporte y el entorno es un trabajo de dos preguntas bien hechas, no de memoria de catálogo. Primero, el soporte: pared, madera, metal o plástico, y el material concreto que hay debajo de la pintura que ya está. Después, el entorno: interior o exterior, y si es exterior,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exterior, porque en una zona costera el viento de mar, el sol de mediodía y la sombra permanente son tres ambientes distinto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sas dos respuestas se sostiene la familia del producto; sobre el estado previo y la conservación se decide si hay que preparar antes; y el acabado, el plazo y el aplicador convierten esa recomendación en un pedido con instrucciones. Por eso la entrevista son siete preguntas encadenadas, no un cuestionario: cada respuesta cierra una opción y abre la siguiente, y el orden importa porque no se puede enseñar un acabado antes de saber el entorno ni prometer una fecha antes de saber quién aplic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entrega no es solo un envase. Es una recomendación con su condición y con su registro: soporte, entorno, estado, acabado, plazo y aplicador, escritos. Cuando el cliente no sabe, la respuesta correcta no es inventar el estado del soporte, sino ofrecer una prueba, registrar lo pendiente con su motivo y entregar el producto con la condición explícita. Y hay una frase que hay que poder decir sin miedo: ]]></a:t>
            </a:r>
            <a:r>
              <a:rPr lang="en-US" b="1" strike="noStrike" sz="2100" spc="0" u="none" cap="none">
                <a:solidFill>
                  <a:srgbClr val="1B2438">
                    <a:alpha val="100000"/>
                  </a:srgbClr>
                </a:solidFill>
                <a:latin typeface="Calibri"/>
              </a:rPr>
              <a:t><![CDATA[«esto hay que confirmarlo»]]></a:t>
            </a:r>
            <a:r>
              <a:rPr lang="en-US" strike="noStrike" sz="2100" spc="0" u="none" cap="none">
                <a:solidFill>
                  <a:srgbClr val="1B2438">
                    <a:alpha val="100000"/>
                  </a:srgbClr>
                </a:solidFill>
                <a:latin typeface="Calibri"/>
              </a:rPr>
              <a:t><![CDATA[. Consta en la ficha técnica lo que un producto está previsto para; no consta, y lo confirma dirección, lo que son las familias concretas que se ofrecen, el margen de color que se acepta o qué se anota en el albará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unte sobre lo que esta lección no hace: no diagnostica en obra ni sustituye a la ficha técnica de cada producto, y los esquemas dibujados, los clientes y las cantidades de los ejemplos son material de práctica. Esta evaluación acredita el conocimiento del método. El trato con el cliente, el manejo del producto y la seguridad se verifican con supervisión en el puesto, que es donde se aprende a preguntar cuando el cliente se impacient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AMPP, Jotun, AkzoNobel, PPG y Sherwin-Williams): fuente operativa para uso previsto, soportes compatibles, rendimiento, dilución y secado; la ficha vigente prevalece sobre cualquier resumen interno (consulta 2026-10).]]></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dentificar-el-soporte-y-el-entorno"/>
              </a:rPr>
              <a:t><![CDATA[Identificar el soporte y el entor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2944, protección de las estructuras de acero mediante sistemas de pintura: clasificación de la corrosividad del ambiente, con categorías que van de interiores secos a ambientes costeros (AENOR/UNE, consulta 2026-10); el sistema concreto lo define la ficha técnica del product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528/2012 sobre biocidas: las protecciones de la madera con función biocida solo se recomiendan si constan autorizadas y su etiqueta lo declara (DOUE, consulta 2026-10); esta lección no interpreta el texto leg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2026-10-31T05:01:39Z</dcterms:created>
  <dcterms:modified xsi:type="dcterms:W3CDTF">2026-10-31T05:01:39Z</dcterms:modified>
  <dc:title>Identificar el soporte y el entorno</dc:title>
  <dc:description>Presentación editable del OA «Identificar el soporte y el entorno». Enlace: https://pinturasespecializadas.lumbre.lat/object/identificar-el-soporte-y-el-entorno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