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Override PartName="/ppt/slides/slide92.xml" ContentType="application/vnd.openxmlformats-officedocument.presentationml.slide+xml"/>
  <Override PartName="/ppt/notesSlides/notesSlide92.xml" ContentType="application/vnd.openxmlformats-officedocument.presentationml.notesSlide+xml"/>
  <Override PartName="/ppt/slides/slide93.xml" ContentType="application/vnd.openxmlformats-officedocument.presentationml.slide+xml"/>
  <Override PartName="/ppt/notesSlides/notesSlide93.xml" ContentType="application/vnd.openxmlformats-officedocument.presentationml.notesSlide+xml"/>
  <Override PartName="/ppt/slides/slide94.xml" ContentType="application/vnd.openxmlformats-officedocument.presentationml.slide+xml"/>
  <Override PartName="/ppt/notesSlides/notesSlide94.xml" ContentType="application/vnd.openxmlformats-officedocument.presentationml.notesSlide+xml"/>
  <Override PartName="/ppt/slides/slide95.xml" ContentType="application/vnd.openxmlformats-officedocument.presentationml.slide+xml"/>
  <Override PartName="/ppt/notesSlides/notesSlide95.xml" ContentType="application/vnd.openxmlformats-officedocument.presentationml.notesSlide+xml"/>
  <Override PartName="/ppt/slides/slide96.xml" ContentType="application/vnd.openxmlformats-officedocument.presentationml.slide+xml"/>
  <Override PartName="/ppt/notesSlides/notesSlide96.xml" ContentType="application/vnd.openxmlformats-officedocument.presentationml.notesSlide+xml"/>
  <Override PartName="/ppt/slides/slide97.xml" ContentType="application/vnd.openxmlformats-officedocument.presentationml.slide+xml"/>
  <Override PartName="/ppt/notesSlides/notesSlide97.xml" ContentType="application/vnd.openxmlformats-officedocument.presentationml.notesSlide+xml"/>
  <Override PartName="/ppt/slides/slide98.xml" ContentType="application/vnd.openxmlformats-officedocument.presentationml.slide+xml"/>
  <Override PartName="/ppt/notesSlides/notesSlide98.xml" ContentType="application/vnd.openxmlformats-officedocument.presentationml.notesSlide+xml"/>
  <Override PartName="/ppt/slides/slide99.xml" ContentType="application/vnd.openxmlformats-officedocument.presentationml.slide+xml"/>
  <Override PartName="/ppt/notesSlides/notesSlide99.xml" ContentType="application/vnd.openxmlformats-officedocument.presentationml.notesSlide+xml"/>
  <Override PartName="/ppt/slides/slide100.xml" ContentType="application/vnd.openxmlformats-officedocument.presentationml.slide+xml"/>
  <Override PartName="/ppt/notesSlides/notesSlide100.xml" ContentType="application/vnd.openxmlformats-officedocument.presentationml.notesSlide+xml"/>
  <Override PartName="/ppt/slides/slide101.xml" ContentType="application/vnd.openxmlformats-officedocument.presentationml.slide+xml"/>
  <Override PartName="/ppt/notesSlides/notesSlide101.xml" ContentType="application/vnd.openxmlformats-officedocument.presentationml.notesSlide+xml"/>
  <Override PartName="/ppt/slides/slide102.xml" ContentType="application/vnd.openxmlformats-officedocument.presentationml.slide+xml"/>
  <Override PartName="/ppt/notesSlides/notesSlide102.xml" ContentType="application/vnd.openxmlformats-officedocument.presentationml.notesSlide+xml"/>
  <Override PartName="/ppt/slides/slide103.xml" ContentType="application/vnd.openxmlformats-officedocument.presentationml.slide+xml"/>
  <Override PartName="/ppt/notesSlides/notesSlide103.xml" ContentType="application/vnd.openxmlformats-officedocument.presentationml.notesSlide+xml"/>
  <Override PartName="/ppt/slides/slide104.xml" ContentType="application/vnd.openxmlformats-officedocument.presentationml.slide+xml"/>
  <Override PartName="/ppt/notesSlides/notesSlide104.xml" ContentType="application/vnd.openxmlformats-officedocument.presentationml.notesSlide+xml"/>
  <Override PartName="/ppt/slides/slide105.xml" ContentType="application/vnd.openxmlformats-officedocument.presentationml.slide+xml"/>
  <Override PartName="/ppt/notesSlides/notesSlide105.xml" ContentType="application/vnd.openxmlformats-officedocument.presentationml.notesSlide+xml"/>
  <Override PartName="/ppt/slides/slide106.xml" ContentType="application/vnd.openxmlformats-officedocument.presentationml.slide+xml"/>
  <Override PartName="/ppt/notesSlides/notesSlide106.xml" ContentType="application/vnd.openxmlformats-officedocument.presentationml.notesSlide+xml"/>
  <Override PartName="/ppt/slides/slide107.xml" ContentType="application/vnd.openxmlformats-officedocument.presentationml.slide+xml"/>
  <Override PartName="/ppt/notesSlides/notesSlide107.xml" ContentType="application/vnd.openxmlformats-officedocument.presentationml.notesSlide+xml"/>
  <Override PartName="/ppt/slides/slide108.xml" ContentType="application/vnd.openxmlformats-officedocument.presentationml.slide+xml"/>
  <Override PartName="/ppt/notesSlides/notesSlide108.xml" ContentType="application/vnd.openxmlformats-officedocument.presentationml.notesSlide+xml"/>
  <Override PartName="/ppt/slides/slide109.xml" ContentType="application/vnd.openxmlformats-officedocument.presentationml.slide+xml"/>
  <Override PartName="/ppt/slides/slide110.xml" ContentType="application/vnd.openxmlformats-officedocument.presentationml.slide+xml"/>
  <Override PartName="/ppt/notesSlides/notesSlide110.xml" ContentType="application/vnd.openxmlformats-officedocument.presentationml.notesSlide+xml"/>
  <Override PartName="/ppt/slides/slide111.xml" ContentType="application/vnd.openxmlformats-officedocument.presentationml.slide+xml"/>
  <Override PartName="/ppt/notesSlides/notesSlide111.xml" ContentType="application/vnd.openxmlformats-officedocument.presentationml.notesSlide+xml"/>
  <Override PartName="/ppt/slides/slide112.xml" ContentType="application/vnd.openxmlformats-officedocument.presentationml.slide+xml"/>
  <Override PartName="/ppt/notesSlides/notesSlide112.xml" ContentType="application/vnd.openxmlformats-officedocument.presentationml.notesSlide+xml"/>
  <Override PartName="/ppt/slides/slide113.xml" ContentType="application/vnd.openxmlformats-officedocument.presentationml.slide+xml"/>
  <Override PartName="/ppt/notesSlides/notesSlide113.xml" ContentType="application/vnd.openxmlformats-officedocument.presentationml.notesSlide+xml"/>
  <Override PartName="/ppt/slides/slide114.xml" ContentType="application/vnd.openxmlformats-officedocument.presentationml.slide+xml"/>
  <Override PartName="/ppt/notesSlides/notesSlide114.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 id="356" r:id="rId103"/>
    <p:sldId id="357" r:id="rId104"/>
    <p:sldId id="358" r:id="rId105"/>
    <p:sldId id="359" r:id="rId106"/>
    <p:sldId id="360" r:id="rId107"/>
    <p:sldId id="361" r:id="rId108"/>
    <p:sldId id="362" r:id="rId109"/>
    <p:sldId id="363" r:id="rId110"/>
    <p:sldId id="364" r:id="rId111"/>
    <p:sldId id="365" r:id="rId112"/>
    <p:sldId id="366" r:id="rId113"/>
    <p:sldId id="367" r:id="rId114"/>
    <p:sldId id="368" r:id="rId115"/>
    <p:sldId id="369" r:id="rId11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slide" Target="slides/slide92.xml"/>
  <Relationship Id="rId95" Type="http://schemas.openxmlformats.org/officeDocument/2006/relationships/slide" Target="slides/slide93.xml"/>
  <Relationship Id="rId96" Type="http://schemas.openxmlformats.org/officeDocument/2006/relationships/slide" Target="slides/slide94.xml"/>
  <Relationship Id="rId97" Type="http://schemas.openxmlformats.org/officeDocument/2006/relationships/slide" Target="slides/slide95.xml"/>
  <Relationship Id="rId98" Type="http://schemas.openxmlformats.org/officeDocument/2006/relationships/slide" Target="slides/slide96.xml"/>
  <Relationship Id="rId99" Type="http://schemas.openxmlformats.org/officeDocument/2006/relationships/slide" Target="slides/slide97.xml"/>
  <Relationship Id="rId100" Type="http://schemas.openxmlformats.org/officeDocument/2006/relationships/slide" Target="slides/slide98.xml"/>
  <Relationship Id="rId101" Type="http://schemas.openxmlformats.org/officeDocument/2006/relationships/slide" Target="slides/slide99.xml"/>
  <Relationship Id="rId102" Type="http://schemas.openxmlformats.org/officeDocument/2006/relationships/slide" Target="slides/slide100.xml"/>
  <Relationship Id="rId103" Type="http://schemas.openxmlformats.org/officeDocument/2006/relationships/slide" Target="slides/slide101.xml"/>
  <Relationship Id="rId104" Type="http://schemas.openxmlformats.org/officeDocument/2006/relationships/slide" Target="slides/slide102.xml"/>
  <Relationship Id="rId105" Type="http://schemas.openxmlformats.org/officeDocument/2006/relationships/slide" Target="slides/slide103.xml"/>
  <Relationship Id="rId106" Type="http://schemas.openxmlformats.org/officeDocument/2006/relationships/slide" Target="slides/slide104.xml"/>
  <Relationship Id="rId107" Type="http://schemas.openxmlformats.org/officeDocument/2006/relationships/slide" Target="slides/slide105.xml"/>
  <Relationship Id="rId108" Type="http://schemas.openxmlformats.org/officeDocument/2006/relationships/slide" Target="slides/slide106.xml"/>
  <Relationship Id="rId109" Type="http://schemas.openxmlformats.org/officeDocument/2006/relationships/slide" Target="slides/slide107.xml"/>
  <Relationship Id="rId110" Type="http://schemas.openxmlformats.org/officeDocument/2006/relationships/slide" Target="slides/slide108.xml"/>
  <Relationship Id="rId111" Type="http://schemas.openxmlformats.org/officeDocument/2006/relationships/slide" Target="slides/slide109.xml"/>
  <Relationship Id="rId112" Type="http://schemas.openxmlformats.org/officeDocument/2006/relationships/slide" Target="slides/slide110.xml"/>
  <Relationship Id="rId113" Type="http://schemas.openxmlformats.org/officeDocument/2006/relationships/slide" Target="slides/slide111.xml"/>
  <Relationship Id="rId114" Type="http://schemas.openxmlformats.org/officeDocument/2006/relationships/slide" Target="slides/slide112.xml"/>
  <Relationship Id="rId115" Type="http://schemas.openxmlformats.org/officeDocument/2006/relationships/slide" Target="slides/slide113.xml"/>
  <Relationship Id="rId116" Type="http://schemas.openxmlformats.org/officeDocument/2006/relationships/slide" Target="slides/slide114.xml"/>
  <Relationship Id="rId117" Type="http://schemas.openxmlformats.org/officeDocument/2006/relationships/presProps" Target="presProps.xml"/>
  <Relationship Id="rId118" Type="http://schemas.openxmlformats.org/officeDocument/2006/relationships/viewProps" Target="viewProps.xml"/>
  <Relationship Id="rId119"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Carlos Ca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humedades-manchas-e-impermeabilizacion]]></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humedades-manchas-e-impermeabilizacion]]></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Humedades, manchas e impermeabilización» (2 de 8).]]></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Humedades, manchas e impermeabilización» (3 de 8).]]></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Humedades, manchas e impermeabilización» (4 de 8).]]></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Humedades, manchas e impermeabilización» (5 de 8).]]></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Humedades, manchas e impermeabilización» (6 de 8).]]></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Humedades, manchas e impermeabilización» (7 de 8).]]></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Humedades, manchas e impermeabilización» (8 de 8).]]></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 Tres tipos de humedad, tres causas» (2 de 3).]]></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 Tres tipos de humedad, tres causas» (3 de 3).]]></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tres-tipos.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Tres recuadros encadenados: condensación, filtración y capilaridad, con su origen, su indicios y su sal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ada tipo tiene un origen distinto, y el origen decide qué se puede hacer con pin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humedades-manchas-e-impermeabilizacion]]></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humedades-manchas-e-impermeabilizacion]]></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ondensación → Pintura anticondens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tración → Impermeabiliza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apilaridad → Derivar a técn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s 1 y 3: los tres tipos y su sal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humedades-manchas-e-impermeabilizacion]]></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 Límites: cuándo derivar» (2 de 3).]]></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 Límites: cuándo derivar» (3 de 3).]]></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limites.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Matriz con tres humedades no resolubles con pintura y la salida que corresponde a cada u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as tres tienen salida de técnico, y esa salida se dice antes de vender n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humedades-manchas-e-impermeabilizacion]]></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capilaridad es subida del suelo. No se resuelve con pintura, necesita tratamiento específ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2: límites y deriv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humedades-manchas-e-impermeabilizacion]]></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 Sistema anticondensación» (2 de 4).]]></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 Sistema anticondensación» (3 de 4).]]></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 Sistema anticondensación» (4 de 4).]]></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anticondensacion.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inco pasos del sistema anticondensación, de eliminar el moho a revisar la ventilación, con la comprobación de cada u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os tres primeros pasos son de producto y el cuarto no lo es. Ese cuarto es el que evita la recaí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humedades-manchas-e-impermeabilizacion]]></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baño con moh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Prepa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iminar moho con biocida. Dejar secar 48 ho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humedades-manchas-e-impermeabilizacion]]></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baño con moh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Imprim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plicar imprimación anticondens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humedades-manchas-e-impermeabilizacion]]></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baño con moh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Acab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plicar 2 manos de pintura térmica o anticondens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humedades-manchas-e-impermeabilizacion]]></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baño con moh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Ventil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ecomendar mejorar ventilación: instalar VMC o abrir ventanas con frecu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humedades-manchas-e-impermeabilizacion]]></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Le recomiendas sistema anticondensación y mejorar ventil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moho en baños suele ser condensación. Se recomienda sistema anticondensación y mejorar ventil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3: sistema anticondens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humedades-manchas-e-impermeabilizacion]]></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 Cómo se distingue una humedad de otra en el mostrador» (2 de 4).]]></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 Cómo se distingue una humedad de otra en el mostrador» (3 de 4).]]></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 Cómo se distingue una humedad de otra en el mostrador» (4 de 4).]]></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4-como-se-distingue.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uatro tarjetas: condensación, filtración, capilaridad y mancha que no es de humedad, con la pregunta y el indicio de cada u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ada tarjeta lleva la pregunta que la identifica y el indicio que la dela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humedades-manchas-e-impermeabilizacion]]></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Toda humedad se resuelve con pin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No toda humedad se resuelve con pintura. La capilaridad necesita tratamiento específ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s 1 y 2: los tres tipos y los lími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humedades-manchas-e-impermeabilizacion]]></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 Segundo ejemplo: la mancha de la esquina del dormitorio» (2 de 4).]]></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 Segundo ejemplo: la mancha de la esquina del dormitorio» (3 de 4).]]></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 Segundo ejemplo: la mancha de la esquina del dormitorio» (4 de 4).]]></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5-caso-esquina.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omparación entre el mismo encargo con las preguntas hechas y sin ellas, con la recomendación y su consecu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a misma mancha, dos asesoramientos: uno clasifica y deriva, el otro vende y vuelv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humedades-manchas-e-impermeabilizacion]]></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mancha en la esquina de un dormitorio en planta ba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5: Paso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aso 1 · Preguntar: dónde está la mancha, si es interior o exterior, en qué planta y a qué altura, y cuándo apare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humedades-manchas-e-impermeabilizacion]]></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mancha en la esquina de un dormitorio en planta ba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5: Paso 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aso 2 · Observar: la forma de la mancha, si sube desde el zócalo, si hay eflorescencias y si hay olor a cerr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humedades-manchas-e-impermeabilizacion]]></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mancha en la esquina de un dormitorio en planta ba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5: Paso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aso 3 · Clasificar: con esos datos, el perfil del caso apunta a humedad por capilaridad y no a condens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humedades-manchas-e-impermeabilizacion]]></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mancha en la esquina de un dormitorio en planta ba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5: Paso 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aso 4 · Decidir: derivar la causa a un técnico y explicar por escrito qué parte del encargo sí entra en el trabajo de pin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humedades-manchas-e-impermeabilizacion]]></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mancha en la esquina de un dormitorio en planta ba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5: Paso 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aso 5 · Ejecutar la parte de pintura: preparar el zócalo, tratar el moho del borde con el tratamiento indicado en la ficha y aplicar el sistema de acabado acord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humedades-manchas-e-impermeabilizacion]]></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Preguntar dónde está la mancha, si es interior o exterior, en qué planta y cuándo aparece. → Clasificar la humedad como condensación, filtración o capilaridad con esos datos. → Derivar a un técnico cuando la humedad no se resuelve con pintura. → Vender pintura impermeabilizante para tapar la mancha cuanto a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reguntar, clasificar, derivar y, solo después, decidir qué producto entra en el trabajo. Vender primero es el atajo que produce la reclamación: la pintura se aplica sobre un problema que sigue vi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s 2 y 4: los límites y la secuencia de clasific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humedades-manchas-e-impermeabilizacion]]></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Ordenar la secuencia» (2 de 2).]]></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6 · Impermeabilización de terrazas y cubiertas» (2 de 4).]]></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6 · Impermeabilización de terrazas y cubiertas» (3 de 4).]]></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6 · Impermeabilización de terrazas y cubiertas» (4 de 4).]]></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6-terrazas.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Matriz con cuatro situaciones de terraza y cubierta, con su uso, su sistema y su lími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a transitabilidad y el uso son lo que decide el producto, no el color ni el nombre comerci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humedades-manchas-e-impermeabilizacion]]></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uso · filt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Uso y manos por un lado, filtración por otro. El producto se elige para el uso previsto de la terraza, y unaGotera de la cubierta se corrige desde arriba: nadie impermeabiliza por debajo un problema que entra por la cubie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6: impermeabilización de terrazas y cubier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humedades-manchas-e-impermeabilizacion]]></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7 · Manchas que no son de humedad» (2 de 3).]]></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7 · Manchas que no son de humedad» (3 de 3).]]></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7-manchas.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uatro tarjetas con manchas que no son de humedad: cal, óxido, humo y pigmentos, con su indicio y su trata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Reconocer la mancha ahorra un tratamiento entero y evita una reclam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humedades-manchas-e-impermeabilizacion]]></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al → Blanca, se va al secar y deja cost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Óxido → Rojiza, con olor a hierro y siguiendo la armad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Humo → Grasa y hollín en cocina o sobre una cald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gmentos → Color de mora o de fruta que ha penetrado en el ye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7: manchas que no son de hume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humedades-manchas-e-impermeabilizacion]]></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Relacionar» (2 de 2).]]></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8 · La humedad que vuelve: errores y plazos» (2 de 4).]]></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8 · La humedad que vuelve: errores y plazos» (3 de 4).]]></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8 · La humedad que vuelve: errores y plazos» (4 de 4).]]></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8-errores.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inco señales de humedad que vuelve, con el error que causa cada una y el apartado donde se expl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ada señal apunta a un error distinto, y casi ninguno está en el produ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humedades-manchas-e-impermeabilizacion]]></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Diagnosticar la causa antes de recomendar → Corre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Prometer resolver capilaridad con pintura → Incorre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Recomendar anticondensación para baños → Corre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Vender impermeabilizante para moho interior → Incorre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s 1, 2 y 3: clasificar, derivar y tratar lo que sí se puede tra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humedades-manchas-e-impermeabilizacion]]></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Clasificar» (2 de 2).]]></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9 · Lo que se puede prometer y lo que no» (2 de 3).]]></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9 · Lo que se puede prometer y lo que no» (3 de 3).]]></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9-promesas.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uatro promesas que no se hacen en un encargo de humedades, con la alternativa que sí se puede dec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ada promesa que se acota tiene detrás un consejo que sí se puede d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humedades-manchas-e-impermeabilizacion]]></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xplicar que primero hay que clasificar la humedad, tratar lo que se puede tratar y derivar lo que no, y dejarlo por escr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Se separa el producto adecuado del diagnóstico que falta. La humedad que vuelve no se arregla con más manos de pintura, y prometerlo es la forma más rápida de tener una reclam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s 4, 5 y 9: clasificar, tratar y acotar la prome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humedades-manchas-e-impermeabilizacion]]></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9 · Opción múltiple» (2 de 2).]]></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0 · Los cuatro planos de esta lección» (2 de 5).]]></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0 · Los cuatro planos de esta lección» (3 de 5).]]></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0 · Los cuatro planos de esta lección» (4 de 5).]]></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0 · Los cuatro planos de esta lección» (5 de 5).]]></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ondensación · capilaridad · anticondens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Condensación, filtración y capilaridad; la condensación es la que admite el sistema anticondensación. Las otras dos se derivan o se corrige el origen antes de pin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s 1 y 3: los tres tipos y el sistema anticondens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humedades-manchas-e-impermeabilizacion]]></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humedades-manchas-e-impermeabilizacion]]></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humedades-manchas-e-impermeabilizacion]]></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humedades-manchas-e-impermeabilizacion]]></a:t>
            </a:r>
          </a:p>
        </p:txBody>
      </p:sp>
    </p:spTree>
  </p:cSld>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Herramienta de trabajo: ficha de diagnóstico de humedad» (2 de 2).]]></a:t>
            </a:r>
          </a:p>
        </p:txBody>
      </p:sp>
    </p:spTree>
  </p:cSld>
</p:notes>
</file>

<file path=ppt/notesSlides/notesSlide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Repaso activo · Memoria: tipos y solu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humedades-manchas-e-impermeabilizacion]]></a:t>
            </a:r>
          </a:p>
        </p:txBody>
      </p:sp>
    </p:spTree>
  </p:cSld>
</p:notes>
</file>

<file path=ppt/notesSlides/notesSlide9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Repaso activo · Memoria: tipos y solu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humedades-manchas-e-impermeabilizacion]]></a:t>
            </a:r>
          </a:p>
        </p:txBody>
      </p:sp>
    </p:spTree>
  </p:cSld>
</p:notes>
</file>

<file path=ppt/notesSlides/notesSlide9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les son los tres tipos de hume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ondensación, filtración, capilar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humedades-manchas-e-impermeabilizacion]]></a:t>
            </a:r>
          </a:p>
        </p:txBody>
      </p:sp>
    </p:spTree>
  </p:cSld>
</p:notes>
</file>

<file path=ppt/notesSlides/notesSlide9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9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ces si hay capilar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Derivar a un técnico, no prometer resolver con pin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humedades-manchas-e-impermeabilizacion]]></a:t>
            </a:r>
          </a:p>
        </p:txBody>
      </p:sp>
    </p:spTree>
  </p:cSld>
</p:notes>
</file>

<file path=ppt/notesSlides/notesSlide9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9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recomiendas para moho en bañ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istema anticondensación + mejorar ventil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humedades-manchas-e-impermeabilizacion]]></a:t>
            </a:r>
          </a:p>
        </p:txBody>
      </p:sp>
    </p:spTree>
  </p:cSld>
</p:notes>
</file>

<file path=ppt/notesSlides/notesSlide9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9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pintura usas en terrazas transitab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Impermeabilizante para terrazas, el que declara la transitabilidad en su fi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humedades-manchas-e-impermeabilizacion]]></a:t>
            </a:r>
          </a:p>
        </p:txBody>
      </p:sp>
    </p:spTree>
  </p:cSld>
</p:notes>
</file>

<file path=ppt/notesSlides/notesSlide10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10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cuatro preguntas preguntas para clasificar una man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Dónde está, si es interior o exterior, en qué planta y a qué altura, y cuándo apare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humedades-manchas-e-impermeabilizacion]]></a:t>
            </a:r>
          </a:p>
        </p:txBody>
      </p:sp>
    </p:spTree>
  </p:cSld>
</p:notes>
</file>

<file path=ppt/notesSlides/notesSlide10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10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cuatro planos separa est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Hecho verificado, buena práctica, pendiente de confirmar y caso didáctico fict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humedades-manchas-e-impermeabilizacion]]></a:t>
            </a:r>
          </a:p>
        </p:txBody>
      </p:sp>
    </p:spTree>
  </p:cSld>
</p:notes>
</file>

<file path=ppt/notesSlides/notesSlide10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6.]]></a:t>
            </a:r>
          </a:p>
        </p:txBody>
      </p:sp>
    </p:spTree>
  </p:cSld>
</p:notes>
</file>

<file path=ppt/notesSlides/notesSlide10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un diagnóstico de humedad que se puede defend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humedades-manchas-e-impermeabilizacion]]></a:t>
            </a:r>
          </a:p>
        </p:txBody>
      </p:sp>
    </p:spTree>
  </p:cSld>
</p:notes>
</file>

<file path=ppt/notesSlides/notesSlide10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un diagnóstico de humedad que se puede defender» (2 de 4).]]></a:t>
            </a:r>
          </a:p>
        </p:txBody>
      </p:sp>
    </p:spTree>
  </p:cSld>
</p:notes>
</file>

<file path=ppt/notesSlides/notesSlide10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un diagnóstico de humedad que se puede defender» (3 de 4).]]></a:t>
            </a:r>
          </a:p>
        </p:txBody>
      </p:sp>
    </p:spTree>
  </p:cSld>
</p:notes>
</file>

<file path=ppt/notesSlides/notesSlide10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un diagnóstico de humedad que se puede defender» (4 de 4).]]></a:t>
            </a:r>
          </a:p>
        </p:txBody>
      </p:sp>
    </p:spTree>
  </p:cSld>
</p:notes>
</file>

<file path=ppt/notesSlides/notesSlide1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6).]]></a:t>
            </a:r>
          </a:p>
        </p:txBody>
      </p:sp>
    </p:spTree>
  </p:cSld>
</p:notes>
</file>

<file path=ppt/notesSlides/notesSlide1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3 de 6).]]></a:t>
            </a:r>
          </a:p>
        </p:txBody>
      </p:sp>
    </p:spTree>
  </p:cSld>
</p:notes>
</file>

<file path=ppt/notesSlides/notesSlide1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4 de 6).]]></a:t>
            </a:r>
          </a:p>
        </p:txBody>
      </p:sp>
    </p:spTree>
  </p:cSld>
</p:notes>
</file>

<file path=ppt/notesSlides/notesSlide1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5 de 6).]]></a:t>
            </a:r>
          </a:p>
        </p:txBody>
      </p:sp>
    </p:spTree>
  </p:cSld>
</p:notes>
</file>

<file path=ppt/notesSlides/notesSlide1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6 de 6).]]></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9148" r:id="rId1"/>
    <p:sldLayoutId id="2482439149" r:id="rId2"/>
    <p:sldLayoutId id="2482439150" r:id="rId3"/>
    <p:sldLayoutId id="2482439151"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131389cee55dd2d98473c8e0363f410b722aa0ff8e7112061.jpg"/>
  <Relationship Id="rId3" Type="http://schemas.openxmlformats.org/officeDocument/2006/relationships/hyperlink" Target="https://pinturasespecializadas.lumbre.lat/object/humedades-manchas-e-impermeabilizacion"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humedades-manchas-e-impermeabilizacion"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humedades-manchas-e-impermeabilizacion"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humedades-manchas-e-impermeabilizacion"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humedades-manchas-e-impermeabilizacion"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humedades-manchas-e-impermeabilizacion"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humedades-manchas-e-impermeabilizacion"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humedades-manchas-e-impermeabilizacion"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humedades-manchas-e-impermeabilizacion"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humedades-manchas-e-impermeabilizacion"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humedades-manchas-e-impermeabilizacion"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humedades-manchas-e-impermeabilizacion" TargetMode="Externa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humedades-manchas-e-impermeabilizacion"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humedades-manchas-e-impermeabilizacion"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tres-tipos2.jpg"/>
  <Relationship Id="rId3" Type="http://schemas.openxmlformats.org/officeDocument/2006/relationships/hyperlink" Target="https://pinturasespecializadas.lumbre.lat/object/humedades-manchas-e-impermeabilizacion" TargetMode="External"/>
  <Relationship Id="rId4" Type="http://schemas.openxmlformats.org/officeDocument/2006/relationships/hyperlink" Target="https://pinturasespecializadas.lumbre.lat/object/humedades-manchas-e-impermeabilizacion" TargetMode="External"/>
  <Relationship Id="rId5"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humedades-manchas-e-impermeabilizacion"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humedades-manchas-e-impermeabilizacion"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humedades-manchas-e-impermeabilizacion"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humedades-manchas-e-impermeabilizacion" TargetMode="Externa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humedades-manchas-e-impermeabilizacion"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humedades-manchas-e-impermeabilizacion"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limites4.jpg"/>
  <Relationship Id="rId3" Type="http://schemas.openxmlformats.org/officeDocument/2006/relationships/hyperlink" Target="https://pinturasespecializadas.lumbre.lat/object/humedades-manchas-e-impermeabilizacion" TargetMode="External"/>
  <Relationship Id="rId4" Type="http://schemas.openxmlformats.org/officeDocument/2006/relationships/hyperlink" Target="https://pinturasespecializadas.lumbre.lat/object/humedades-manchas-e-impermeabilizacion" TargetMode="External"/>
  <Relationship Id="rId5"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humedades-manchas-e-impermeabilizacion" TargetMode="Externa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humedades-manchas-e-impermeabilizacion"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humedades-manchas-e-impermeabilizacion" TargetMode="Externa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humedades-manchas-e-impermeabilizacion"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humedades-manchas-e-impermeabilizacion"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humedades-manchas-e-impermeabilizacion"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anticondensacion5.jpg"/>
  <Relationship Id="rId3" Type="http://schemas.openxmlformats.org/officeDocument/2006/relationships/hyperlink" Target="https://pinturasespecializadas.lumbre.lat/object/humedades-manchas-e-impermeabilizacion" TargetMode="External"/>
  <Relationship Id="rId4" Type="http://schemas.openxmlformats.org/officeDocument/2006/relationships/hyperlink" Target="https://pinturasespecializadas.lumbre.lat/object/humedades-manchas-e-impermeabilizacion" TargetMode="External"/>
  <Relationship Id="rId5"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humedades-manchas-e-impermeabilizacion"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humedades-manchas-e-impermeabilizacion"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humedades-manchas-e-impermeabilizacion"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humedades-manchas-e-impermeabilizacion"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humedades-manchas-e-impermeabilizacion"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humedades-manchas-e-impermeabilizacion" TargetMode="Externa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humedades-manchas-e-impermeabilizacion"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humedades-manchas-e-impermeabilizacion"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humedades-manchas-e-impermeabilizacion"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4-como-se-distingue6.jpg"/>
  <Relationship Id="rId3" Type="http://schemas.openxmlformats.org/officeDocument/2006/relationships/hyperlink" Target="https://pinturasespecializadas.lumbre.lat/object/humedades-manchas-e-impermeabilizacion" TargetMode="External"/>
  <Relationship Id="rId4" Type="http://schemas.openxmlformats.org/officeDocument/2006/relationships/hyperlink" Target="https://pinturasespecializadas.lumbre.lat/object/humedades-manchas-e-impermeabilizacion" TargetMode="External"/>
  <Relationship Id="rId5"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humedades-manchas-e-impermeabilizacion"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humedades-manchas-e-impermeabilizacion" TargetMode="Externa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humedades-manchas-e-impermeabilizacion"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humedades-manchas-e-impermeabilizacion"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humedades-manchas-e-impermeabilizacion"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5-caso-esquina7.jpg"/>
  <Relationship Id="rId3" Type="http://schemas.openxmlformats.org/officeDocument/2006/relationships/hyperlink" Target="https://pinturasespecializadas.lumbre.lat/object/humedades-manchas-e-impermeabilizacion" TargetMode="External"/>
  <Relationship Id="rId4" Type="http://schemas.openxmlformats.org/officeDocument/2006/relationships/hyperlink" Target="https://pinturasespecializadas.lumbre.lat/object/humedades-manchas-e-impermeabilizacion" TargetMode="External"/>
  <Relationship Id="rId5"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humedades-manchas-e-impermeabilizacion"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humedades-manchas-e-impermeabilizacion"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humedades-manchas-e-impermeabilizacion"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humedades-manchas-e-impermeabilizacion"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humedades-manchas-e-impermeabilizacion"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humedades-manchas-e-impermeabilizacion"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humedades-manchas-e-impermeabilizacion"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humedades-manchas-e-impermeabilizacion" TargetMode="Externa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humedades-manchas-e-impermeabilizacion"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humedades-manchas-e-impermeabilizacion"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humedades-manchas-e-impermeabilizacion"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6-terrazas8.jpg"/>
  <Relationship Id="rId3" Type="http://schemas.openxmlformats.org/officeDocument/2006/relationships/hyperlink" Target="https://pinturasespecializadas.lumbre.lat/object/humedades-manchas-e-impermeabilizacion" TargetMode="External"/>
  <Relationship Id="rId4" Type="http://schemas.openxmlformats.org/officeDocument/2006/relationships/hyperlink" Target="https://pinturasespecializadas.lumbre.lat/object/humedades-manchas-e-impermeabilizacion" TargetMode="External"/>
  <Relationship Id="rId5"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humedades-manchas-e-impermeabilizacion"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humedades-manchas-e-impermeabilizacion" TargetMode="Externa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humedades-manchas-e-impermeabilizacion"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humedades-manchas-e-impermeabilizacion"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7-manchas9.jpg"/>
  <Relationship Id="rId3" Type="http://schemas.openxmlformats.org/officeDocument/2006/relationships/hyperlink" Target="https://pinturasespecializadas.lumbre.lat/object/humedades-manchas-e-impermeabilizacion" TargetMode="External"/>
  <Relationship Id="rId4" Type="http://schemas.openxmlformats.org/officeDocument/2006/relationships/hyperlink" Target="https://pinturasespecializadas.lumbre.lat/object/humedades-manchas-e-impermeabilizacion" TargetMode="External"/>
  <Relationship Id="rId5"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humedades-manchas-e-impermeabilizacion"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humedades-manchas-e-impermeabilizacion"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humedades-manchas-e-impermeabilizacion" TargetMode="Externa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humedades-manchas-e-impermeabilizacion"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humedades-manchas-e-impermeabilizacion"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humedades-manchas-e-impermeabilizacion"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8-errores10.jpg"/>
  <Relationship Id="rId3" Type="http://schemas.openxmlformats.org/officeDocument/2006/relationships/hyperlink" Target="https://pinturasespecializadas.lumbre.lat/object/humedades-manchas-e-impermeabilizacion" TargetMode="External"/>
  <Relationship Id="rId4" Type="http://schemas.openxmlformats.org/officeDocument/2006/relationships/hyperlink" Target="https://pinturasespecializadas.lumbre.lat/object/humedades-manchas-e-impermeabilizacion" TargetMode="External"/>
  <Relationship Id="rId5"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humedades-manchas-e-impermeabilizacion"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humedades-manchas-e-impermeabilizacion"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humedades-manchas-e-impermeabilizacion" TargetMode="Externa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humedades-manchas-e-impermeabilizacion" TargetMode="External"/>
  <Relationship Id="rId3"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humedades-manchas-e-impermeabilizacion" TargetMode="External"/>
  <Relationship Id="rId3"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9-promesas11.jpg"/>
  <Relationship Id="rId3" Type="http://schemas.openxmlformats.org/officeDocument/2006/relationships/hyperlink" Target="https://pinturasespecializadas.lumbre.lat/object/humedades-manchas-e-impermeabilizacion" TargetMode="External"/>
  <Relationship Id="rId4" Type="http://schemas.openxmlformats.org/officeDocument/2006/relationships/hyperlink" Target="https://pinturasespecializadas.lumbre.lat/object/humedades-manchas-e-impermeabilizacion" TargetMode="External"/>
  <Relationship Id="rId5"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humedades-manchas-e-impermeabilizacion" TargetMode="External"/>
  <Relationship Id="rId3"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humedades-manchas-e-impermeabilizacion" TargetMode="External"/>
  <Relationship Id="rId3"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humedades-manchas-e-impermeabilizacion" TargetMode="Externa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humedades-manchas-e-impermeabilizacion" TargetMode="External"/>
  <Relationship Id="rId3"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humedades-manchas-e-impermeabilizacion" TargetMode="External"/>
  <Relationship Id="rId3"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humedades-manchas-e-impermeabilizacion" TargetMode="External"/>
  <Relationship Id="rId3"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humedades-manchas-e-impermeabilizacion" TargetMode="External"/>
  <Relationship Id="rId3"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humedades-manchas-e-impermeabilizacion" TargetMode="External"/>
  <Relationship Id="rId3"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humedades-manchas-e-impermeabilizacion" TargetMode="Externa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humedades-manchas-e-impermeabilizacion" TargetMode="External"/>
  <Relationship Id="rId3"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humedades-manchas-e-impermeabilizacion" TargetMode="External"/>
  <Relationship Id="rId3"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humedades-manchas-e-impermeabilizacion" TargetMode="External"/>
  <Relationship Id="rId3"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humedades-manchas-e-impermeabilizacion" TargetMode="External"/>
  <Relationship Id="rId3"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humedades-manchas-e-impermeabilizacion" TargetMode="Externa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humedades-manchas-e-impermeabilizacion" TargetMode="External"/>
  <Relationship Id="rId3" Type="http://schemas.openxmlformats.org/officeDocument/2006/relationships/notesSlide" Target="../notesSlides/notesSlide90.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humedades-manchas-e-impermeabilizacion" TargetMode="External"/>
  <Relationship Id="rId3" Type="http://schemas.openxmlformats.org/officeDocument/2006/relationships/notesSlide" Target="../notesSlides/notesSlide91.xml"/>
</Relationships>

</file>

<file path=ppt/slides/_rels/slide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humedades-manchas-e-impermeabilizacion" TargetMode="External"/>
  <Relationship Id="rId3" Type="http://schemas.openxmlformats.org/officeDocument/2006/relationships/hyperlink" Target="https://pinturasespecializadas.lumbre.lat/object/humedades-manchas-e-impermeabilizacion" TargetMode="External"/>
  <Relationship Id="rId4" Type="http://schemas.openxmlformats.org/officeDocument/2006/relationships/notesSlide" Target="../notesSlides/notesSlide92.xml"/>
</Relationships>

</file>

<file path=ppt/slides/_rels/slide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humedades-manchas-e-impermeabilizacion" TargetMode="External"/>
  <Relationship Id="rId3" Type="http://schemas.openxmlformats.org/officeDocument/2006/relationships/notesSlide" Target="../notesSlides/notesSlide93.xml"/>
</Relationships>

</file>

<file path=ppt/slides/_rels/slide9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humedades-manchas-e-impermeabilizacion" TargetMode="External"/>
  <Relationship Id="rId3" Type="http://schemas.openxmlformats.org/officeDocument/2006/relationships/notesSlide" Target="../notesSlides/notesSlide94.xml"/>
</Relationships>

</file>

<file path=ppt/slides/_rels/slide9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humedades-manchas-e-impermeabilizacion" TargetMode="External"/>
  <Relationship Id="rId3" Type="http://schemas.openxmlformats.org/officeDocument/2006/relationships/notesSlide" Target="../notesSlides/notesSlide95.xml"/>
</Relationships>

</file>

<file path=ppt/slides/_rels/slide9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humedades-manchas-e-impermeabilizacion" TargetMode="External"/>
  <Relationship Id="rId3" Type="http://schemas.openxmlformats.org/officeDocument/2006/relationships/notesSlide" Target="../notesSlides/notesSlide96.xml"/>
</Relationships>

</file>

<file path=ppt/slides/_rels/slide9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humedades-manchas-e-impermeabilizacion" TargetMode="External"/>
  <Relationship Id="rId3" Type="http://schemas.openxmlformats.org/officeDocument/2006/relationships/notesSlide" Target="../notesSlides/notesSlide97.xml"/>
</Relationships>

</file>

<file path=ppt/slides/_rels/slide9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humedades-manchas-e-impermeabilizacion" TargetMode="External"/>
  <Relationship Id="rId3" Type="http://schemas.openxmlformats.org/officeDocument/2006/relationships/notesSlide" Target="../notesSlides/notesSlide98.xml"/>
</Relationships>

</file>

<file path=ppt/slides/_rels/slide9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humedades-manchas-e-impermeabilizacion" TargetMode="External"/>
  <Relationship Id="rId3" Type="http://schemas.openxmlformats.org/officeDocument/2006/relationships/notesSlide" Target="../notesSlides/notesSlide99.xml"/>
</Relationships>

</file>

<file path=ppt/slides/_rels/slide10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humedades-manchas-e-impermeabilizacion" TargetMode="External"/>
  <Relationship Id="rId3" Type="http://schemas.openxmlformats.org/officeDocument/2006/relationships/notesSlide" Target="../notesSlides/notesSlide100.xml"/>
</Relationships>

</file>

<file path=ppt/slides/_rels/slide10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humedades-manchas-e-impermeabilizacion" TargetMode="External"/>
  <Relationship Id="rId3" Type="http://schemas.openxmlformats.org/officeDocument/2006/relationships/notesSlide" Target="../notesSlides/notesSlide101.xml"/>
</Relationships>

</file>

<file path=ppt/slides/_rels/slide10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humedades-manchas-e-impermeabilizacion" TargetMode="External"/>
  <Relationship Id="rId3" Type="http://schemas.openxmlformats.org/officeDocument/2006/relationships/notesSlide" Target="../notesSlides/notesSlide102.xml"/>
</Relationships>

</file>

<file path=ppt/slides/_rels/slide10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humedades-manchas-e-impermeabilizacion" TargetMode="External"/>
  <Relationship Id="rId3" Type="http://schemas.openxmlformats.org/officeDocument/2006/relationships/notesSlide" Target="../notesSlides/notesSlide103.xml"/>
</Relationships>

</file>

<file path=ppt/slides/_rels/slide10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humedades-manchas-e-impermeabilizacion" TargetMode="External"/>
  <Relationship Id="rId3" Type="http://schemas.openxmlformats.org/officeDocument/2006/relationships/notesSlide" Target="../notesSlides/notesSlide104.xml"/>
</Relationships>

</file>

<file path=ppt/slides/_rels/slide10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humedades-manchas-e-impermeabilizacion" TargetMode="External"/>
  <Relationship Id="rId3" Type="http://schemas.openxmlformats.org/officeDocument/2006/relationships/notesSlide" Target="../notesSlides/notesSlide105.xml"/>
</Relationships>

</file>

<file path=ppt/slides/_rels/slide10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humedades-manchas-e-impermeabilizacion" TargetMode="External"/>
  <Relationship Id="rId3" Type="http://schemas.openxmlformats.org/officeDocument/2006/relationships/notesSlide" Target="../notesSlides/notesSlide106.xml"/>
</Relationships>

</file>

<file path=ppt/slides/_rels/slide10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humedades-manchas-e-impermeabilizacion" TargetMode="External"/>
  <Relationship Id="rId3" Type="http://schemas.openxmlformats.org/officeDocument/2006/relationships/notesSlide" Target="../notesSlides/notesSlide107.xml"/>
</Relationships>

</file>

<file path=ppt/slides/_rels/slide10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humedades-manchas-e-impermeabilizacion" TargetMode="External"/>
  <Relationship Id="rId3" Type="http://schemas.openxmlformats.org/officeDocument/2006/relationships/notesSlide" Target="../notesSlides/notesSlide108.xml"/>
</Relationships>

</file>

<file path=ppt/slides/_rels/slide10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humedades-manchas-e-impermeabilizacion" TargetMode="External"/>
</Relationships>

</file>

<file path=ppt/slides/_rels/slide1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humedades-manchas-e-impermeabilizacion" TargetMode="External"/>
  <Relationship Id="rId3" Type="http://schemas.openxmlformats.org/officeDocument/2006/relationships/notesSlide" Target="../notesSlides/notesSlide110.xml"/>
</Relationships>

</file>

<file path=ppt/slides/_rels/slide1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humedades-manchas-e-impermeabilizacion" TargetMode="External"/>
  <Relationship Id="rId3" Type="http://schemas.openxmlformats.org/officeDocument/2006/relationships/notesSlide" Target="../notesSlides/notesSlide111.xml"/>
</Relationships>

</file>

<file path=ppt/slides/_rels/slide1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humedades-manchas-e-impermeabilizacion" TargetMode="External"/>
  <Relationship Id="rId3" Type="http://schemas.openxmlformats.org/officeDocument/2006/relationships/notesSlide" Target="../notesSlides/notesSlide112.xml"/>
</Relationships>

</file>

<file path=ppt/slides/_rels/slide1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humedades-manchas-e-impermeabilizacion" TargetMode="External"/>
  <Relationship Id="rId3" Type="http://schemas.openxmlformats.org/officeDocument/2006/relationships/notesSlide" Target="../notesSlides/notesSlide113.xml"/>
</Relationships>

</file>

<file path=ppt/slides/_rels/slide1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humedades-manchas-e-impermeabilizacion" TargetMode="External"/>
  <Relationship Id="rId3" Type="http://schemas.openxmlformats.org/officeDocument/2006/relationships/notesSlide" Target="../notesSlides/notesSlide114.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Humedad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manchas]]></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impermeabilización]]></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Carlos Castro]]></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inturasespecializadas.lumbre.lat/object/humedades-manchas-e-impermeabilizacion"/>
              </a:rPr>
              <a:t><![CDATA[Ver el OA en pinturasespecializadas.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humedades-manchas-e-impermeabilizacion"/>
              </a:rPr>
              <a:t><![CDATA[Humedades, manchas e impermeabiliz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11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ferenciar indicios de condensación, filtración y capilaridad; no prometer resolver la causa con una pintura. Al terminar sabrás clasificar una humedad a partir de sus indicios, montar el sistema anticondensación completo, explicar la impermeabilización de terrazas dentro de sus límites y derivar con la frase de relevo lo que requiere diagnóstico técnic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humedades-manchas-e-impermeabilizacion"/>
              </a:rPr>
              <a:t><![CDATA[Humedades, manchas e impermeabiliz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11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ercer objeto del curso C05: cómo comparar tres casos de humedad y derivar los que requieren diagnóstico previo. Los tres tipos y sus indicios, la secuencia para distinguirlos en el mostrador, los límites de lo que no se resuelve con pintura, el sistema anticondensación paso a paso, la impermeabilización de terrazas y las manchas que no son de humedad.]]></a:t>
            </a:r>
          </a:p>
        </p:txBody>
      </p:sp>
      <p:sp>
        <p:nvSpPr>
          <p:cNvPr id="9" name=""/>
          <p:cNvSpPr txBox="1"/>
          <p:nvPr/>
        </p:nvSpPr>
        <p:spPr>
          <a:xfrm>
            <a:off x="514350" y="36195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Carlos Castro]]></a:t>
            </a:r>
          </a:p>
        </p:txBody>
      </p:sp>
      <p:sp>
        <p:nvSpPr>
          <p:cNvPr id="10" name=""/>
          <p:cNvSpPr txBox="1"/>
          <p:nvPr/>
        </p:nvSpPr>
        <p:spPr>
          <a:xfrm>
            <a:off x="514350" y="40100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humedades · condensación · impermeabilización · capilaridad · filtración · moho · Pinturas Especializada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umedades, manchas e impermeabilización · 1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humedades-manchas-e-impermeabilizacion"/>
              </a:rPr>
              <a:t><![CDATA[Humedades, manchas e impermeabiliz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114]]></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puesto didáctico. En el mostrador de la tienda del centro llega una clienta con el móvil en la mano y una foto de una mancha de humedad en la esquina del dormitorio de su casa de Son Ferriol. La mancha ocupa medio metro de la pared y aparece en la esquina donde se juntan dos paredes y el tech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umedades, manchas e impermeabilización · 2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humedades-manchas-e-impermeabilizacion"/>
              </a:rPr>
              <a:t><![CDATA[Humedades, manchas e impermeabiliz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114]]></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lienta pide «una pintura que no me deje esto otra vez». En la foto no se ve de dónde viene el agua: puede ser condensación en una esquina fría, puede ser una filtración por la fachada de arriba o puede ser humedad que sube del suelo de la planta baja. La respuesta «le pongo una impermeabilizante» es rápida, y es también la que másprobability de volver a la tiend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umedades, manchas e impermeabilización · 3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humedades-manchas-e-impermeabilizacion"/>
              </a:rPr>
              <a:t><![CDATA[Humedades, manchas e impermeabiliz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114]]></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odos los nombres, las cifras, las escenas y los renders de esta lección son ficticios y sirven para practicar: no son datos de Pinturas Especializadas. Esta lección enseña el método —cómo clasificar la humedad, cuándo se puede trabajar con pintura y cuándo hay que derivar—, y no los productos concretos, sus formulaciones ni sus precios, que se confirman en el catálogo y en la ficha técnica vigent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umedades, manchas e impermeabilización · 4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humedades-manchas-e-impermeabilizacion"/>
              </a:rPr>
              <a:t><![CDATA[Humedades, manchas e impermeabiliz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114]]></a:t>
            </a:r>
          </a:p>
        </p:txBody>
      </p:sp>
      <p:sp>
        <p:nvSpPr>
          <p:cNvPr id="7" name="" descr=""/>
          <p:cNvSpPr/>
          <p:nvPr/>
        </p:nvSpPr>
        <p:spPr>
          <a:xfrm>
            <a:off x="514350" y="1219200"/>
            <a:ext cx="8115300" cy="236220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vas a poder hacer al terminar]]></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iferenciar indicios de condensación, filtración y capilaridad; no prometer resolver la causa con una pintura. Al terminar sabrás clasificar una humedad a partir de sus indicios, montar el sistema anticondensación completo, explicar la impermeabilización de terrazas dentro de sus límites y derivar con la frase de relevo lo que requiere diagnóstico técnic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umedades, manchas e impermeabilización · 5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humedades-manchas-e-impermeabilizacion"/>
              </a:rPr>
              <a:t><![CDATA[Humedades, manchas e impermeabiliz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114]]></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echo verificado: consta en la norma, en la ficha técnica o en la etiqueta del producto citado; aquí, sobre todo, en las condiciones de aplicación y los tiempos de secado que declara cada ficha.]]></a:t>
            </a:r>
          </a:p>
        </p:txBody>
      </p:sp>
      <p:sp>
        <p:nvSpPr>
          <p:cNvPr id="9" name=""/>
          <p:cNvSpPr txBox="1"/>
          <p:nvPr/>
        </p:nvSpPr>
        <p:spPr>
          <a:xfrm>
            <a:off x="514350" y="26003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Buena práctica: criterio razonado de venta técnica de humedades; no es, por sí solo, una norma de Pinturas Especializada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umedades, manchas e impermeabilización · 6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humedades-manchas-e-impermeabilizacion"/>
              </a:rPr>
              <a:t><![CDATA[Humedades, manchas e impermeabiliz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114]]></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endiente de confirmar: lo que decide la dirección —qué producto se autoriza, qué límites se ponen y qué derivación se escribe—; no se inventa en esta lección.]]></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didáctico ficticio: las situaciones, los nombres, las cifras y los renders marcados como ficticios sirven para practicar; no son datos de la empresa ni del client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umedades, manchas e impermeabilización · 7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humedades-manchas-e-impermeabilizacion"/>
              </a:rPr>
              <a:t><![CDATA[Humedades, manchas e impermeabiliz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114]]></a:t>
            </a:r>
          </a:p>
        </p:txBody>
      </p:sp>
      <p:sp>
        <p:nvSpPr>
          <p:cNvPr id="7" name="" descr=""/>
          <p:cNvSpPr/>
          <p:nvPr/>
        </p:nvSpPr>
        <p:spPr>
          <a:xfrm>
            <a:off x="514350" y="1219200"/>
            <a:ext cx="8115300" cy="23622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pendencia interna pendiente]]></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 lección distingue el método general de las decisiones que corresponden a Pinturas Especializadas. Antes de aplicar un umbral, un importe o una facultad, confirma con dirección: Qué producto concreto queda autorizado para cada familia de problema (moho en baño, terraza transitable, zócalo con eflorescencias), una vez contrastadas las fichas técnicas vigent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umedades, manchas e impermeabilización · 8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humedades-manchas-e-impermeabilizacion"/>
              </a:rPr>
              <a:t><![CDATA[Humedades, manchas e impermeabiliz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114]]></a:t>
            </a:r>
          </a:p>
        </p:txBody>
      </p:sp>
      <p:sp>
        <p:nvSpPr>
          <p:cNvPr id="7" name="" descr=""/>
          <p:cNvSpPr/>
          <p:nvPr/>
        </p:nvSpPr>
        <p:spPr>
          <a:xfrm>
            <a:off x="514350" y="1219200"/>
            <a:ext cx="8115300" cy="28956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89560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Qué tiempo de secado se recomienda entre la eliminación del moho y la imprimación, y si ese dato se entrega impreso al cliente. Qué protocolo interno se sigue cuando una humedad se deriva, qué documento se entrega y quién lo firma. Si la visita previa a la venta de un encargo con humedad se ofrece, se cobra o no se hace, y con qué parte de obra se documenta.]]></a:t>
            </a:r>
          </a:p>
        </p:txBody>
      </p:sp>
      <p:sp>
        <p:nvSpPr>
          <p:cNvPr id="10" name=""/>
          <p:cNvSpPr txBox="1"/>
          <p:nvPr/>
        </p:nvSpPr>
        <p:spPr>
          <a:xfrm>
            <a:off x="685800" y="31051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Qué synthétique impermeable queda autorizada en cubiertas y terrazas, y con qué transitabilidad, según la ficha de cada product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Tres tipos de humedad, tres causa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humedades-manchas-e-impermeabilizacion"/>
              </a:rPr>
              <a:t><![CDATA[Humedades, manchas e impermeabiliz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114]]></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humedades son el problema más frecuente en edificios. Pero ]]></a:t>
            </a:r>
            <a:r>
              <a:rPr lang="en-US" b="1" strike="noStrike" sz="2100" spc="0" u="none" cap="none">
                <a:solidFill>
                  <a:srgbClr val="1B2438">
                    <a:alpha val="100000"/>
                  </a:srgbClr>
                </a:solidFill>
                <a:latin typeface="Calibri"/>
              </a:rPr>
              <a:t><![CDATA[no todas son iguales]]></a:t>
            </a:r>
            <a:r>
              <a:rPr lang="en-US" strike="noStrike" sz="2100" spc="0" u="none" cap="none">
                <a:solidFill>
                  <a:srgbClr val="1B2438">
                    <a:alpha val="100000"/>
                  </a:srgbClr>
                </a:solidFill>
                <a:latin typeface="Calibri"/>
              </a:rPr>
              <a:t><![CDATA[ y ]]></a:t>
            </a:r>
            <a:r>
              <a:rPr lang="en-US" b="1" strike="noStrike" sz="2100" spc="0" u="none" cap="none">
                <a:solidFill>
                  <a:srgbClr val="1B2438">
                    <a:alpha val="100000"/>
                  </a:srgbClr>
                </a:solidFill>
                <a:latin typeface="Calibri"/>
              </a:rPr>
              <a:t><![CDATA[no todas se resuelven con pintura]]></a:t>
            </a:r>
            <a:r>
              <a:rPr lang="en-US" strike="noStrike" sz="2100" spc="0" u="none" cap="none">
                <a:solidFill>
                  <a:srgbClr val="1B2438">
                    <a:alpha val="100000"/>
                  </a:srgbClr>
                </a:solidFill>
                <a:latin typeface="Calibri"/>
              </a:rPr>
              <a:t><![CDATA[.]]></a:t>
            </a:r>
          </a:p>
        </p:txBody>
      </p:sp>
      <p:sp>
        <p:nvSpPr>
          <p:cNvPr id="8" name=""/>
          <p:cNvSpPr txBox="1"/>
          <p:nvPr/>
        </p:nvSpPr>
        <p:spPr>
          <a:xfrm>
            <a:off x="514350" y="19526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tres tipos principales: ]]></a:t>
            </a:r>
            <a:r>
              <a:rPr lang="en-US" b="1" strike="noStrike" sz="2100" spc="0" u="none" cap="none">
                <a:solidFill>
                  <a:srgbClr val="1B2438">
                    <a:alpha val="100000"/>
                  </a:srgbClr>
                </a:solidFill>
                <a:latin typeface="Calibri"/>
              </a:rPr>
              <a:t><![CDATA[condensación]]></a:t>
            </a:r>
            <a:r>
              <a:rPr lang="en-US" strike="noStrike" sz="2100" spc="0" u="none" cap="none">
                <a:solidFill>
                  <a:srgbClr val="1B2438">
                    <a:alpha val="100000"/>
                  </a:srgbClr>
                </a:solidFill>
                <a:latin typeface="Calibri"/>
              </a:rPr>
              <a:t><![CDATA[ (interior, baños, cocinas), ]]></a:t>
            </a:r>
            <a:r>
              <a:rPr lang="en-US" b="1" strike="noStrike" sz="2100" spc="0" u="none" cap="none">
                <a:solidFill>
                  <a:srgbClr val="1B2438">
                    <a:alpha val="100000"/>
                  </a:srgbClr>
                </a:solidFill>
                <a:latin typeface="Calibri"/>
              </a:rPr>
              <a:t><![CDATA[filtración]]></a:t>
            </a:r>
            <a:r>
              <a:rPr lang="en-US" strike="noStrike" sz="2100" spc="0" u="none" cap="none">
                <a:solidFill>
                  <a:srgbClr val="1B2438">
                    <a:alpha val="100000"/>
                  </a:srgbClr>
                </a:solidFill>
                <a:latin typeface="Calibri"/>
              </a:rPr>
              <a:t><![CDATA[ (exterior, fachadas, terrazas) y ]]></a:t>
            </a:r>
            <a:r>
              <a:rPr lang="en-US" b="1" strike="noStrike" sz="2100" spc="0" u="none" cap="none">
                <a:solidFill>
                  <a:srgbClr val="1B2438">
                    <a:alpha val="100000"/>
                  </a:srgbClr>
                </a:solidFill>
                <a:latin typeface="Calibri"/>
              </a:rPr>
              <a:t><![CDATA[capilaridad]]></a:t>
            </a:r>
            <a:r>
              <a:rPr lang="en-US" strike="noStrike" sz="2100" spc="0" u="none" cap="none">
                <a:solidFill>
                  <a:srgbClr val="1B2438">
                    <a:alpha val="100000"/>
                  </a:srgbClr>
                </a:solidFill>
                <a:latin typeface="Calibri"/>
              </a:rPr>
              <a:t><![CDATA[ (planta baja, subida del suelo). Cada una tiene una causa distinta y una solución distinta.]]></a:t>
            </a:r>
          </a:p>
        </p:txBody>
      </p:sp>
      <p:sp>
        <p:nvSpPr>
          <p:cNvPr id="9" name=""/>
          <p:cNvSpPr txBox="1"/>
          <p:nvPr/>
        </p:nvSpPr>
        <p:spPr>
          <a:xfrm>
            <a:off x="514350" y="334327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a:t>
            </a:r>
            <a:r>
              <a:rPr lang="en-US" b="1" strike="noStrike" sz="2100" spc="0" u="none" cap="none">
                <a:solidFill>
                  <a:srgbClr val="1B2438">
                    <a:alpha val="100000"/>
                  </a:srgbClr>
                </a:solidFill>
                <a:latin typeface="Calibri"/>
              </a:rPr>
              <a:t><![CDATA[condensación]]></a:t>
            </a:r>
            <a:r>
              <a:rPr lang="en-US" strike="noStrike" sz="2100" spc="0" u="none" cap="none">
                <a:solidFill>
                  <a:srgbClr val="1B2438">
                    <a:alpha val="100000"/>
                  </a:srgbClr>
                </a:solidFill>
                <a:latin typeface="Calibri"/>
              </a:rPr>
              <a:t><![CDATA[ se forma cuando el vapor de agua se condensa en superficies frías. La ]]></a:t>
            </a:r>
            <a:r>
              <a:rPr lang="en-US" b="1" strike="noStrike" sz="2100" spc="0" u="none" cap="none">
                <a:solidFill>
                  <a:srgbClr val="1B2438">
                    <a:alpha val="100000"/>
                  </a:srgbClr>
                </a:solidFill>
                <a:latin typeface="Calibri"/>
              </a:rPr>
              <a:t><![CDATA[filtración]]></a:t>
            </a:r>
            <a:r>
              <a:rPr lang="en-US" strike="noStrike" sz="2100" spc="0" u="none" cap="none">
                <a:solidFill>
                  <a:srgbClr val="1B2438">
                    <a:alpha val="100000"/>
                  </a:srgbClr>
                </a:solidFill>
                <a:latin typeface="Calibri"/>
              </a:rPr>
              <a:t><![CDATA[ entra del exterior por fisuras o poros. La ]]></a:t>
            </a:r>
            <a:r>
              <a:rPr lang="en-US" b="1" strike="noStrike" sz="2100" spc="0" u="none" cap="none">
                <a:solidFill>
                  <a:srgbClr val="1B2438">
                    <a:alpha val="100000"/>
                  </a:srgbClr>
                </a:solidFill>
                <a:latin typeface="Calibri"/>
              </a:rPr>
              <a:t><![CDATA[capilaridad]]></a:t>
            </a:r>
            <a:r>
              <a:rPr lang="en-US" strike="noStrike" sz="2100" spc="0" u="none" cap="none">
                <a:solidFill>
                  <a:srgbClr val="1B2438">
                    <a:alpha val="100000"/>
                  </a:srgbClr>
                </a:solidFill>
                <a:latin typeface="Calibri"/>
              </a:rPr>
              <a:t><![CDATA[ sube del suelo por los materiales poroso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Tres tipos de humedad, tres causa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humedades-manchas-e-impermeabilizacion"/>
              </a:rPr>
              <a:t><![CDATA[Humedades, manchas e impermeabiliz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114]]></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da una tiene una solución distinta. Confundirlas es el error más caro.]]></a:t>
            </a:r>
          </a:p>
        </p:txBody>
      </p:sp>
      <p:sp>
        <p:nvSpPr>
          <p:cNvPr id="8" name=""/>
          <p:cNvSpPr txBox="1"/>
          <p:nvPr/>
        </p:nvSpPr>
        <p:spPr>
          <a:xfrm>
            <a:off x="514350" y="1952625"/>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hay una regla de venta que sale de aquí directamente: ]]></a:t>
            </a:r>
            <a:r>
              <a:rPr lang="en-US" b="1" strike="noStrike" sz="2100" spc="0" u="none" cap="none">
                <a:solidFill>
                  <a:srgbClr val="1B2438">
                    <a:alpha val="100000"/>
                  </a:srgbClr>
                </a:solidFill>
                <a:latin typeface="Calibri"/>
              </a:rPr>
              <a:t><![CDATA[la humedad no se vende, se clasifica]]></a:t>
            </a:r>
            <a:r>
              <a:rPr lang="en-US" strike="noStrike" sz="2100" spc="0" u="none" cap="none">
                <a:solidFill>
                  <a:srgbClr val="1B2438">
                    <a:alpha val="100000"/>
                  </a:srgbClr>
                </a:solidFill>
                <a:latin typeface="Calibri"/>
              </a:rPr>
              <a:t><![CDATA[. Nadie compra «una pintura contra la humedad»: el cliente compra un tratamiento para una causa concreta, y esa causa es lo primero que hay que averiguar. Si la causa no se averigua, el producto se aplica sobre un problema que sigue vivo, y la mancha vuelve. Volver con la mancha es el resultado previsible, no una mala suerte del product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Tres tipos de humedad, tres causa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humedades-manchas-e-impermeabilizacion"/>
              </a:rPr>
              <a:t><![CDATA[Humedades, manchas e impermeabiliz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114]]></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se aprende aquí es el método de clasificación, que es lo que permite decidir en el mostrador, sin dejar a nadie con un bote que no le sirv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Tres tipos de humedad, tres causas]]></a:t>
            </a:r>
          </a:p>
        </p:txBody>
      </p:sp>
      <p:pic>
        <p:nvPicPr>
          <p:cNvPr id="3" name="" descr="Tres recuadros encadenados: condensación, filtración y capilaridad, con su origen, su indicios y su salida.">
            <a:hlinkClick r:id="rId3" tooltip="Tres recuadros encadenados: condensación, filtración y capilaridad, con su origen, su indicios y su salida."/>
          </p:cNvPr>
          <p:cNvPicPr>
            <a:picLocks noChangeAspect="1"/>
          </p:cNvPicPr>
          <p:nvPr>
            <p:ph type="pic" idx="1"/>
          </p:nvPr>
        </p:nvPicPr>
        <p:blipFill>
          <a:blip r:embed="rId2"/>
          <a:stretch>
            <a:fillRect/>
          </a:stretch>
        </p:blipFill>
        <p:spPr>
          <a:xfrm>
            <a:off x="1171575" y="1257300"/>
            <a:ext cx="6800850"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ada tipo tiene un origen distinto, y el origen decide qué se puede hacer con pintur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humedades-manchas-e-impermeabilizacion"/>
              </a:rPr>
              <a:t><![CDATA[Ver imagen original en el O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Tres tipos de humedad, tres caus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humedades-manchas-e-impermeabilizacion"/>
              </a:rPr>
              <a:t><![CDATA[Humedades, manchas e impermeabiliz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114]]></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es tipos de humedad. Los indicios son orientativos: cada caso se confirma mirando y preguntand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humedades-manchas-e-impermeabilizacion"/>
              </a:rPr>
              <a:t><![CDATA[Humedades, manchas e impermeabiliz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114]]></a:t>
            </a:r>
          </a:p>
        </p:txBody>
      </p:sp>
      <p:graphicFrame>
        <p:nvGraphicFramePr>
          <p:cNvPr id="7" name="" descr=""/>
          <p:cNvGraphicFramePr>
            <a:graphicFrameLocks noGrp="1"/>
          </p:cNvGraphicFramePr>
          <p:nvPr/>
        </p:nvGraphicFramePr>
        <p:xfrm>
          <a:off x="514350" y="1257300"/>
          <a:ext cx="8115300" cy="2524125"/>
        </p:xfrm>
        <a:graphic>
          <a:graphicData uri="http://schemas.openxmlformats.org/drawingml/2006/table">
            <a:tbl>
              <a:tblPr firstRow="1" bandRow="1"/>
              <a:tblGrid>
                <a:gridCol w="1781175"/>
                <a:gridCol w="2981325"/>
                <a:gridCol w="33528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i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Indicio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dens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terior (baños, cocin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oho superficial, gotas en ventan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iltr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xterior (fachadas, terraz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nchas tras lluvia, desconcha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pilar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lanta baja (subida del sue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florescencias, humedad ascend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Relacion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humedades-manchas-e-impermeabilizacion"/>
              </a:rPr>
              <a:t><![CDATA[Humedades, manchas e impermeabiliz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11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1 · Tres tipos de humedad, tres causa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tipo de humedad con su solución.]]></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Condensación]]></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Filtración]]></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Capilaridad]]></a:t>
            </a:r>
          </a:p>
        </p:txBody>
      </p:sp>
      <p:sp>
        <p:nvSpPr>
          <p:cNvPr id="13" name=""/>
          <p:cNvSpPr txBox="1"/>
          <p:nvPr/>
        </p:nvSpPr>
        <p:spPr>
          <a:xfrm>
            <a:off x="514350" y="33242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4" name=""/>
          <p:cNvSpPr txBox="1"/>
          <p:nvPr/>
        </p:nvSpPr>
        <p:spPr>
          <a:xfrm>
            <a:off x="628650" y="3600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Impermeabilizante]]></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Derivar a técnico]]></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intura anticondensació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Límites: cuándo deriva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humedades-manchas-e-impermeabilizacion"/>
              </a:rPr>
              <a:t><![CDATA[Humedades, manchas e impermeabiliz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114]]></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humedades que ]]></a:t>
            </a:r>
            <a:r>
              <a:rPr lang="en-US" b="1" strike="noStrike" sz="2100" spc="0" u="none" cap="none">
                <a:solidFill>
                  <a:srgbClr val="1B2438">
                    <a:alpha val="100000"/>
                  </a:srgbClr>
                </a:solidFill>
                <a:latin typeface="Calibri"/>
              </a:rPr>
              <a:t><![CDATA[no se resuelven con pintura]]></a:t>
            </a:r>
            <a:r>
              <a:rPr lang="en-US" strike="noStrike" sz="2100" spc="0" u="none" cap="none">
                <a:solidFill>
                  <a:srgbClr val="1B2438">
                    <a:alpha val="100000"/>
                  </a:srgbClr>
                </a:solidFill>
                <a:latin typeface="Calibri"/>
              </a:rPr>
              <a:t><![CDATA[:]]></a:t>
            </a:r>
          </a:p>
        </p:txBody>
      </p:sp>
      <p:sp>
        <p:nvSpPr>
          <p:cNvPr id="8" name=""/>
          <p:cNvSpPr txBox="1"/>
          <p:nvPr/>
        </p:nvSpPr>
        <p:spPr>
          <a:xfrm>
            <a:off x="514350" y="16287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16287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apilaridad]]></a:t>
            </a:r>
            <a:r>
              <a:rPr lang="en-US" strike="noStrike" sz="2100" spc="0" u="none" cap="none">
                <a:solidFill>
                  <a:srgbClr val="1B2438">
                    <a:alpha val="100000"/>
                  </a:srgbClr>
                </a:solidFill>
                <a:latin typeface="Calibri"/>
              </a:rPr>
              <a:t><![CDATA[: el agua sube del suelo. Necesita un tratamiento específico (barrera química, drenaje).]]></a:t>
            </a:r>
          </a:p>
        </p:txBody>
      </p:sp>
      <p:sp>
        <p:nvSpPr>
          <p:cNvPr id="10" name=""/>
          <p:cNvSpPr txBox="1"/>
          <p:nvPr/>
        </p:nvSpPr>
        <p:spPr>
          <a:xfrm>
            <a:off x="514350" y="23336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1" name=""/>
          <p:cNvSpPr txBox="1"/>
          <p:nvPr/>
        </p:nvSpPr>
        <p:spPr>
          <a:xfrm>
            <a:off x="762000" y="23336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Filtraciones estructurales]]></a:t>
            </a:r>
            <a:r>
              <a:rPr lang="en-US" strike="noStrike" sz="2100" spc="0" u="none" cap="none">
                <a:solidFill>
                  <a:srgbClr val="1B2438">
                    <a:alpha val="100000"/>
                  </a:srgbClr>
                </a:solidFill>
                <a:latin typeface="Calibri"/>
              </a:rPr>
              <a:t><![CDATA[: el agua entra por fisuras o juntas. Necesita reparación estructural.]]></a:t>
            </a:r>
          </a:p>
        </p:txBody>
      </p:sp>
      <p:sp>
        <p:nvSpPr>
          <p:cNvPr id="12" name=""/>
          <p:cNvSpPr txBox="1"/>
          <p:nvPr/>
        </p:nvSpPr>
        <p:spPr>
          <a:xfrm>
            <a:off x="514350" y="30384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3" name=""/>
          <p:cNvSpPr txBox="1"/>
          <p:nvPr/>
        </p:nvSpPr>
        <p:spPr>
          <a:xfrm>
            <a:off x="762000" y="30384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Ósmosis en piscinas]]></a:t>
            </a:r>
            <a:r>
              <a:rPr lang="en-US" strike="noStrike" sz="2100" spc="0" u="none" cap="none">
                <a:solidFill>
                  <a:srgbClr val="1B2438">
                    <a:alpha val="100000"/>
                  </a:srgbClr>
                </a:solidFill>
                <a:latin typeface="Calibri"/>
              </a:rPr>
              <a:t><![CDATA[: problema de impermeabilización estructural.]]></a:t>
            </a:r>
          </a:p>
        </p:txBody>
      </p:sp>
      <p:sp>
        <p:nvSpPr>
          <p:cNvPr id="14" name=""/>
          <p:cNvSpPr txBox="1"/>
          <p:nvPr/>
        </p:nvSpPr>
        <p:spPr>
          <a:xfrm>
            <a:off x="514350" y="37433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cliente describe estos problemas, ]]></a:t>
            </a:r>
            <a:r>
              <a:rPr lang="en-US" b="1" strike="noStrike" sz="2100" spc="0" u="none" cap="none">
                <a:solidFill>
                  <a:srgbClr val="1B2438">
                    <a:alpha val="100000"/>
                  </a:srgbClr>
                </a:solidFill>
                <a:latin typeface="Calibri"/>
              </a:rPr>
              <a:t><![CDATA[no prometas resolverlo con pintura]]></a:t>
            </a:r>
            <a:r>
              <a:rPr lang="en-US" strike="noStrike" sz="2100" spc="0" u="none" cap="none">
                <a:solidFill>
                  <a:srgbClr val="1B2438">
                    <a:alpha val="100000"/>
                  </a:srgbClr>
                </a:solidFill>
                <a:latin typeface="Calibri"/>
              </a:rPr>
              <a:t><![CDATA[. Explica que necesita una visita técnic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Límites: cuándo deriva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humedades-manchas-e-impermeabilizacion"/>
              </a:rPr>
              <a:t><![CDATA[Humedades, manchas e impermeabiliz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114]]></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motivo por el que no se puede resolver con pintura es el mismo en los tres casos y conviene explicarlo, porque es el que convence: ]]></a:t>
            </a:r>
            <a:r>
              <a:rPr lang="en-US" b="1" strike="noStrike" sz="2100" spc="0" u="none" cap="none">
                <a:solidFill>
                  <a:srgbClr val="1B2438">
                    <a:alpha val="100000"/>
                  </a:srgbClr>
                </a:solidFill>
                <a:latin typeface="Calibri"/>
              </a:rPr>
              <a:t><![CDATA[el agua sigue entrando]]></a:t>
            </a:r>
            <a:r>
              <a:rPr lang="en-US" strike="noStrike" sz="2100" spc="0" u="none" cap="none">
                <a:solidFill>
                  <a:srgbClr val="1B2438">
                    <a:alpha val="100000"/>
                  </a:srgbClr>
                </a:solidFill>
                <a:latin typeface="Calibri"/>
              </a:rPr>
              <a:t><![CDATA[. Una capa de pintura o de impermeabilizante se aplica sobre una superficie que sigue mojándose por dentro, y cuando esa superficie está saturada, la capa se despega, se levanta o se cubre de eflorescencias. Lo que se vende entonces no es una solución, es un parche con fecha de caducida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Límites: cuándo deriva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humedades-manchas-e-impermeabilizacion"/>
              </a:rPr>
              <a:t><![CDATA[Humedades, manchas e impermeabiliz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114]]></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r eso la derivación no es una fuga en la venta: es parte del método. Derivación y venta de pintura no son cosas excluyentes; son dos partes del mismo encargo. Si el agua viene de arriba o del suelo, se deriva esa parte; y si la superficie se va a pintar después, se prepares y se pinta igual, porque el trabajo de pintura sigue siendo el mismo. Lo que no se hace es prometer que la pintura va a tapar el origen del agu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Límites: cuándo derivar]]></a:t>
            </a:r>
          </a:p>
        </p:txBody>
      </p:sp>
      <p:pic>
        <p:nvPicPr>
          <p:cNvPr id="3" name="" descr="Matriz con tres humedades no resolubles con pintura y la salida que corresponde a cada una.">
            <a:hlinkClick r:id="rId3" tooltip="Matriz con tres humedades no resolubles con pintura y la salida que corresponde a cada una."/>
          </p:cNvPr>
          <p:cNvPicPr>
            <a:picLocks noChangeAspect="1"/>
          </p:cNvPicPr>
          <p:nvPr>
            <p:ph type="pic" idx="1"/>
          </p:nvPr>
        </p:nvPicPr>
        <p:blipFill>
          <a:blip r:embed="rId2"/>
          <a:stretch>
            <a:fillRect/>
          </a:stretch>
        </p:blipFill>
        <p:spPr>
          <a:xfrm>
            <a:off x="2362200" y="1257300"/>
            <a:ext cx="44196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as tres tienen salida de técnico, y esa salida se dice antes de vender nad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humedades-manchas-e-impermeabilizacion"/>
              </a:rPr>
              <a:t><![CDATA[Ver imagen original en el O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Límites: cuándo deriv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humedades-manchas-e-impermeabilizacion"/>
              </a:rPr>
              <a:t><![CDATA[Humedades, manchas e impermeabiliz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114]]></a:t>
            </a:r>
          </a:p>
        </p:txBody>
      </p:sp>
      <p:sp>
        <p:nvSpPr>
          <p:cNvPr id="7" name="" descr=""/>
          <p:cNvSpPr/>
          <p:nvPr/>
        </p:nvSpPr>
        <p:spPr>
          <a:xfrm>
            <a:off x="514350" y="1219200"/>
            <a:ext cx="8115300" cy="110490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10490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frase de relevo]]></a:t>
            </a:r>
          </a:p>
        </p:txBody>
      </p:sp>
      <p:sp>
        <p:nvSpPr>
          <p:cNvPr id="10" name=""/>
          <p:cNvSpPr txBox="1"/>
          <p:nvPr/>
        </p:nvSpPr>
        <p:spPr>
          <a:xfrm>
            <a:off x="685800" y="1619250"/>
            <a:ext cx="77724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o no lo resuelve una pintura, necesita un diagnóstico técnico. Le recomiendo consultar con un especialista antes de pinta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humedades-manchas-e-impermeabilizacion"/>
              </a:rPr>
              <a:t><![CDATA[Humedades, manchas e impermeabiliz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11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2 · Límites: cuándo derivar]]></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s humedades por capilaridad se resuelven con pintura impermeabilizante.]]></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Sistema anticondensación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humedades-manchas-e-impermeabilizacion"/>
              </a:rPr>
              <a:t><![CDATA[Humedades, manchas e impermeabiliz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114]]></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ondensación es el único de los tres tipos en el que el trabajo de pintura es el centro de la solución, y por eso tiene su propio sistema. No basta con pintar encima: el sistema tiene tres pasos de producto y un cuarto, que no es producto, y que es el que más se olvid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Sistema anticondensación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humedades-manchas-e-impermeabilizacion"/>
              </a:rPr>
              <a:t><![CDATA[Humedades, manchas e impermeabiliz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114]]></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imer paso es ]]></a:t>
            </a:r>
            <a:r>
              <a:rPr lang="en-US" b="1" strike="noStrike" sz="2100" spc="0" u="none" cap="none">
                <a:solidFill>
                  <a:srgbClr val="1B2438">
                    <a:alpha val="100000"/>
                  </a:srgbClr>
                </a:solidFill>
                <a:latin typeface="Calibri"/>
              </a:rPr>
              <a:t><![CDATA[eliminar el moho]]></a:t>
            </a:r>
            <a:r>
              <a:rPr lang="en-US" strike="noStrike" sz="2100" spc="0" u="none" cap="none">
                <a:solidFill>
                  <a:srgbClr val="1B2438">
                    <a:alpha val="100000"/>
                  </a:srgbClr>
                </a:solidFill>
                <a:latin typeface="Calibri"/>
              </a:rPr>
              <a:t><![CDATA[ con el tratamiento adecuado y dejar secar el soporte. El segundo es ]]></a:t>
            </a:r>
            <a:r>
              <a:rPr lang="en-US" b="1" strike="noStrike" sz="2100" spc="0" u="none" cap="none">
                <a:solidFill>
                  <a:srgbClr val="1B2438">
                    <a:alpha val="100000"/>
                  </a:srgbClr>
                </a:solidFill>
                <a:latin typeface="Calibri"/>
              </a:rPr>
              <a:t><![CDATA[imprimir]]></a:t>
            </a:r>
            <a:r>
              <a:rPr lang="en-US" strike="noStrike" sz="2100" spc="0" u="none" cap="none">
                <a:solidFill>
                  <a:srgbClr val="1B2438">
                    <a:alpha val="100000"/>
                  </a:srgbClr>
                </a:solidFill>
                <a:latin typeface="Calibri"/>
              </a:rPr>
              <a:t><![CDATA[ con la imprimación anticondensación. El tercero es ]]></a:t>
            </a:r>
            <a:r>
              <a:rPr lang="en-US" b="1" strike="noStrike" sz="2100" spc="0" u="none" cap="none">
                <a:solidFill>
                  <a:srgbClr val="1B2438">
                    <a:alpha val="100000"/>
                  </a:srgbClr>
                </a:solidFill>
                <a:latin typeface="Calibri"/>
              </a:rPr>
              <a:t><![CDATA[acabar]]></a:t>
            </a:r>
            <a:r>
              <a:rPr lang="en-US" strike="noStrike" sz="2100" spc="0" u="none" cap="none">
                <a:solidFill>
                  <a:srgbClr val="1B2438">
                    <a:alpha val="100000"/>
                  </a:srgbClr>
                </a:solidFill>
                <a:latin typeface="Calibri"/>
              </a:rPr>
              <a:t><![CDATA[ con las manos de pintura térmica o anticondensación que indique la ficha técnica. Y el cuarto es ]]></a:t>
            </a:r>
            <a:r>
              <a:rPr lang="en-US" b="1" strike="noStrike" sz="2100" spc="0" u="none" cap="none">
                <a:solidFill>
                  <a:srgbClr val="1B2438">
                    <a:alpha val="100000"/>
                  </a:srgbClr>
                </a:solidFill>
                <a:latin typeface="Calibri"/>
              </a:rPr>
              <a:t><![CDATA[mejorar la ventilación]]></a:t>
            </a:r>
            <a:r>
              <a:rPr lang="en-US" strike="noStrike" sz="2100" spc="0" u="none" cap="none">
                <a:solidFill>
                  <a:srgbClr val="1B2438">
                    <a:alpha val="100000"/>
                  </a:srgbClr>
                </a:solidFill>
                <a:latin typeface="Calibri"/>
              </a:rPr>
              <a:t><![CDATA[: sin aire, la condensación vuelve, por muy bien que se haya pintado.]]></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Sistema anticondensación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humedades-manchas-e-impermeabilizacion"/>
              </a:rPr>
              <a:t><![CDATA[Humedades, manchas e impermeabiliz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114]]></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ventilación es la parte que más cuesta decir, porque no es un producto que se venda: es un consejo sobre el uso de la casa. Y es el consejo más rentable del sistema. Abrir la ventana un rato al día o instalar una ventilación mecánica controlada reduce la condensación antes de que llegue a la pared, y por eso se dice en el mismo momento en que se entrega el bote, no tres meses despué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Sistema anticondensación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humedades-manchas-e-impermeabilizacion"/>
              </a:rPr>
              <a:t><![CDATA[Humedades, manchas e impermeabiliz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114]]></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obre los tiempos: el período de secado entre la eliminación del moho y la imprimación es el que más errores genera, porque es el que más gente acorta. Sale de la ficha técnica del producto y se entrega por escrito. Si se aplica la imprimación antes de que el soporte esté seco, la película queda atrapada sobre humedad y el moho vuelve por debajo.]]></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Sistema anticondensación]]></a:t>
            </a:r>
          </a:p>
        </p:txBody>
      </p:sp>
      <p:pic>
        <p:nvPicPr>
          <p:cNvPr id="3" name="" descr="Cinco pasos del sistema anticondensación, de eliminar el moho a revisar la ventilación, con la comprobación de cada uno.">
            <a:hlinkClick r:id="rId3" tooltip="Cinco pasos del sistema anticondensación, de eliminar el moho a revisar la ventilación, con la comprobación de cada uno."/>
          </p:cNvPr>
          <p:cNvPicPr>
            <a:picLocks noChangeAspect="1"/>
          </p:cNvPicPr>
          <p:nvPr>
            <p:ph type="pic" idx="1"/>
          </p:nvPr>
        </p:nvPicPr>
        <p:blipFill>
          <a:blip r:embed="rId2"/>
          <a:stretch>
            <a:fillRect/>
          </a:stretch>
        </p:blipFill>
        <p:spPr>
          <a:xfrm>
            <a:off x="2571750" y="1257300"/>
            <a:ext cx="3990975"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os tres primeros pasos son de producto y el cuarto no lo es. Ese cuarto es el que evita la recaíd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humedades-manchas-e-impermeabilizacion"/>
              </a:rPr>
              <a:t><![CDATA[Ver imagen original en el O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Sistema anticondensación · Ejemplo: baño con moho · Paso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humedades-manchas-e-impermeabilizacion"/>
              </a:rPr>
              <a:t><![CDATA[Humedades, manchas e impermeabiliz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114]]></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Preparación]]></a:t>
            </a:r>
          </a:p>
        </p:txBody>
      </p:sp>
      <p:sp>
        <p:nvSpPr>
          <p:cNvPr id="8" name=""/>
          <p:cNvSpPr txBox="1"/>
          <p:nvPr/>
        </p:nvSpPr>
        <p:spPr>
          <a:xfrm>
            <a:off x="514350" y="16383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iminar moho con biocida. Dejar secar 48 hora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Sistema anticondensación · Ejemplo: baño con moho · Paso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humedades-manchas-e-impermeabilizacion"/>
              </a:rPr>
              <a:t><![CDATA[Humedades, manchas e impermeabiliz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114]]></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Imprimación]]></a:t>
            </a:r>
          </a:p>
        </p:txBody>
      </p:sp>
      <p:sp>
        <p:nvSpPr>
          <p:cNvPr id="8" name=""/>
          <p:cNvSpPr txBox="1"/>
          <p:nvPr/>
        </p:nvSpPr>
        <p:spPr>
          <a:xfrm>
            <a:off x="514350" y="16383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plicar imprimación anticondensació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Sistema anticondensación · Ejemplo: baño con moho · Paso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humedades-manchas-e-impermeabilizacion"/>
              </a:rPr>
              <a:t><![CDATA[Humedades, manchas e impermeabiliz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114]]></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Acabado]]></a:t>
            </a:r>
          </a:p>
        </p:txBody>
      </p:sp>
      <p:sp>
        <p:nvSpPr>
          <p:cNvPr id="8" name=""/>
          <p:cNvSpPr txBox="1"/>
          <p:nvPr/>
        </p:nvSpPr>
        <p:spPr>
          <a:xfrm>
            <a:off x="514350" y="16383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plicar 2 manos de pintura térmica o anticondensació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Sistema anticondensación · Ejemplo: baño con moho · Paso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humedades-manchas-e-impermeabilizacion"/>
              </a:rPr>
              <a:t><![CDATA[Humedades, manchas e impermeabiliz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114]]></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Ventilación]]></a:t>
            </a:r>
          </a:p>
        </p:txBody>
      </p:sp>
      <p:sp>
        <p:nvSpPr>
          <p:cNvPr id="8" name=""/>
          <p:cNvSpPr txBox="1"/>
          <p:nvPr/>
        </p:nvSpPr>
        <p:spPr>
          <a:xfrm>
            <a:off x="514350" y="16383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comendar mejorar ventilación: instalar VMC o abrir ventanas con frecuenci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humedades-manchas-e-impermeabilizacion"/>
              </a:rPr>
              <a:t><![CDATA[Humedades, manchas e impermeabiliz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11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3 · Sistema anticondensación]]></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cliente dice: «Tengo moho en el baño». ¿Qué haces?]]></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e vendes pintura impermeabilizante]]></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e recomiendas sistema anticondensación y mejorar ventilación]]></a:t>
            </a:r>
          </a:p>
        </p:txBody>
      </p:sp>
      <p:sp>
        <p:nvSpPr>
          <p:cNvPr id="11" name=""/>
          <p:cNvSpPr txBox="1"/>
          <p:nvPr/>
        </p:nvSpPr>
        <p:spPr>
          <a:xfrm>
            <a:off x="666750" y="2752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e dices que necesita un técnico]]></a:t>
            </a:r>
          </a:p>
        </p:txBody>
      </p:sp>
      <p:sp>
        <p:nvSpPr>
          <p:cNvPr id="12" name=""/>
          <p:cNvSpPr txBox="1"/>
          <p:nvPr/>
        </p:nvSpPr>
        <p:spPr>
          <a:xfrm>
            <a:off x="666750" y="3133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e vendes pintura plástica normal]]></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Cómo se distingue una humedad de otra en el mostrador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humedades-manchas-e-impermeabilizacion"/>
              </a:rPr>
              <a:t><![CDATA[Humedades, manchas e impermeabiliz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114]]></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lasificar una humedad no es adivinar: es preguntarle al cliente cuatro cosas y observar dos. Las cuatro preguntas son: ]]></a:t>
            </a:r>
            <a:r>
              <a:rPr lang="en-US" b="1" strike="noStrike" sz="2100" spc="0" u="none" cap="none">
                <a:solidFill>
                  <a:srgbClr val="1B2438">
                    <a:alpha val="100000"/>
                  </a:srgbClr>
                </a:solidFill>
                <a:latin typeface="Calibri"/>
              </a:rPr>
              <a:t><![CDATA[¿dónde está la manch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nterior o exterior?]]></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 qué planta y a qué altur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uándo aparece: después de la lluvia, en invierno o siempre?]]></a:t>
            </a:r>
            <a:r>
              <a:rPr lang="en-US" strike="noStrike" sz="2100" spc="0" u="none" cap="none">
                <a:solidFill>
                  <a:srgbClr val="1B2438">
                    <a:alpha val="100000"/>
                  </a:srgbClr>
                </a:solidFill>
                <a:latin typeface="Calibri"/>
              </a:rPr>
              <a:t><![CDAT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Cómo se distingue una humedad de otra en el mostrador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humedades-manchas-e-impermeabilizacion"/>
              </a:rPr>
              <a:t><![CDATA[Humedades, manchas e impermeabiliz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114]]></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las dos observaciones: ]]></a:t>
            </a:r>
            <a:r>
              <a:rPr lang="en-US" b="1" strike="noStrike" sz="2100" spc="0" u="none" cap="none">
                <a:solidFill>
                  <a:srgbClr val="1B2438">
                    <a:alpha val="100000"/>
                  </a:srgbClr>
                </a:solidFill>
                <a:latin typeface="Calibri"/>
              </a:rPr>
              <a:t><![CDATA[la forma de la mancha]]></a:t>
            </a:r>
            <a:r>
              <a:rPr lang="en-US" strike="noStrike" sz="2100" spc="0" u="none" cap="none">
                <a:solidFill>
                  <a:srgbClr val="1B2438">
                    <a:alpha val="100000"/>
                  </a:srgbClr>
                </a:solidFill>
                <a:latin typeface="Calibri"/>
              </a:rPr>
              <a:t><![CDATA[ y ]]></a:t>
            </a:r>
            <a:r>
              <a:rPr lang="en-US" b="1" strike="noStrike" sz="2100" spc="0" u="none" cap="none">
                <a:solidFill>
                  <a:srgbClr val="1B2438">
                    <a:alpha val="100000"/>
                  </a:srgbClr>
                </a:solidFill>
                <a:latin typeface="Calibri"/>
              </a:rPr>
              <a:t><![CDATA[el olor]]></a:t>
            </a:r>
            <a:r>
              <a:rPr lang="en-US" strike="noStrike" sz="2100" spc="0" u="none" cap="none">
                <a:solidFill>
                  <a:srgbClr val="1B2438">
                    <a:alpha val="100000"/>
                  </a:srgbClr>
                </a:solidFill>
                <a:latin typeface="Calibri"/>
              </a:rPr>
              <a:t><![CDATA[. La mancha de condensación se dibuja en las esquinas y alrededor de los Marcos, con un borde más oscuro y un verdoso alrededor. La de filtración aparece donde entra el agua: bajo un vierteaguas, en el techo de la última planta, en el encuentro con una cubierta. La de capilaridad sube desde el suelo de forma regular y suele ir acompañada de eflorescencias, que son las manchas blancas de sal.]]></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Cómo se distingue una humedad de otra en el mostrador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humedades-manchas-e-impermeabilizacion"/>
              </a:rPr>
              <a:t><![CDATA[Humedades, manchas e impermeabiliz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114]]></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olor ayuda a separar dos casos que se confunden: la humedad de condensación suele oler a cerrado en una habitación sin ventilación; la humedad que lleva semanas en el muro tiene un olor más fuerte y más característico. El olor no diagnostica, pero avis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Cómo se distingue una humedad de otra en el mostrador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humedades-manchas-e-impermeabilizacion"/>
              </a:rPr>
              <a:t><![CDATA[Humedades, manchas e impermeabiliz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114]]></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hay una cuarta observación, la más útil de todas: ]]></a:t>
            </a:r>
            <a:r>
              <a:rPr lang="en-US" b="1" strike="noStrike" sz="2100" spc="0" u="none" cap="none">
                <a:solidFill>
                  <a:srgbClr val="1B2438">
                    <a:alpha val="100000"/>
                  </a:srgbClr>
                </a:solidFill>
                <a:latin typeface="Calibri"/>
              </a:rPr>
              <a:t><![CDATA[preguntar si la mancha crece]]></a:t>
            </a:r>
            <a:r>
              <a:rPr lang="en-US" strike="noStrike" sz="2100" spc="0" u="none" cap="none">
                <a:solidFill>
                  <a:srgbClr val="1B2438">
                    <a:alpha val="100000"/>
                  </a:srgbClr>
                </a:solidFill>
                <a:latin typeface="Calibri"/>
              </a:rPr>
              <a:t><![CDATA[. Una mancha de filtración aparece cuando llueve y se va cuando seca; una de condensación aparece en la temporada fría y se va al ventilar; una de capilaridad no se va nunca y sube cada año un poco más. La pregunta «¿y esa mancha, crece?» separa más casos que cualquier producto del catálogo.]]></a:t>
            </a:r>
          </a:p>
        </p:txBody>
      </p:sp>
      <p:sp>
        <p:nvSpPr>
          <p:cNvPr id="8" name=""/>
          <p:cNvSpPr txBox="1"/>
          <p:nvPr/>
        </p:nvSpPr>
        <p:spPr>
          <a:xfrm>
            <a:off x="514350" y="326707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odo esto es un método de Classification, no un diagnóstico de obra. La confirmación final la hace un profesional; aquí se enseña a llegar al mostrador con la causa más probable y con la pregunta que falt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Cómo se distingue una humedad de otra en el mostrador]]></a:t>
            </a:r>
          </a:p>
        </p:txBody>
      </p:sp>
      <p:pic>
        <p:nvPicPr>
          <p:cNvPr id="3" name="" descr="Cuatro tarjetas: condensación, filtración, capilaridad y mancha que no es de humedad, con la pregunta y el indicio de cada una.">
            <a:hlinkClick r:id="rId3" tooltip="Cuatro tarjetas: condensación, filtración, capilaridad y mancha que no es de humedad, con la pregunta y el indicio de cada una."/>
          </p:cNvPr>
          <p:cNvPicPr>
            <a:picLocks noChangeAspect="1"/>
          </p:cNvPicPr>
          <p:nvPr>
            <p:ph type="pic" idx="1"/>
          </p:nvPr>
        </p:nvPicPr>
        <p:blipFill>
          <a:blip r:embed="rId2"/>
          <a:stretch>
            <a:fillRect/>
          </a:stretch>
        </p:blipFill>
        <p:spPr>
          <a:xfrm>
            <a:off x="1543050" y="1257300"/>
            <a:ext cx="60483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ada tarjeta lleva la pregunta que la identifica y el indicio que la delat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humedades-manchas-e-impermeabilizacion"/>
              </a:rPr>
              <a:t><![CDATA[Ver imagen original en el O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humedades-manchas-e-impermeabilizacion"/>
              </a:rPr>
              <a:t><![CDATA[Humedades, manchas e impermeabiliz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11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4 · Cómo se distingue una humedad de otra en el mostrador]]></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s frases incorrectas.]]></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Dónde está la humedad? ¿Interior o exterior?»]]></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Toda humedad se resuelve con pintura»]]></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moho en baños suele ser condensación»]]></a:t>
            </a:r>
          </a:p>
        </p:txBody>
      </p:sp>
      <p:sp>
        <p:nvSpPr>
          <p:cNvPr id="12" name=""/>
          <p:cNvSpPr txBox="1"/>
          <p:nvPr/>
        </p:nvSpPr>
        <p:spPr>
          <a:xfrm>
            <a:off x="628650" y="30765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a capilaridad sube del suelo»]]></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Segundo ejemplo: la mancha de la esquina del dormitorio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humedades-manchas-e-impermeabilizacion"/>
              </a:rPr>
              <a:t><![CDATA[Humedades, manchas e impermeabiliz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114]]></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Volvemos al caso del principio: una mancha de medio metro en la esquina del dormitorio de una vivienda de Son Ferriol, en planta baja, en una habitación sin uso la mayor parte del día. En invierno se agranda; en verano se seca un poco y vuelve a salir.]]></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Segundo ejemplo: la mancha de la esquina del dormitorio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humedades-manchas-e-impermeabilizacion"/>
              </a:rPr>
              <a:t><![CDATA[Humedades, manchas e impermeabiliz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114]]></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 las cuatro preguntas, el caso se ordena así. La mancha está ]]></a:t>
            </a:r>
            <a:r>
              <a:rPr lang="en-US" b="1" strike="noStrike" sz="2100" spc="0" u="none" cap="none">
                <a:solidFill>
                  <a:srgbClr val="1B2438">
                    <a:alpha val="100000"/>
                  </a:srgbClr>
                </a:solidFill>
                <a:latin typeface="Calibri"/>
              </a:rPr>
              <a:t><![CDATA[en interior]]></a:t>
            </a:r>
            <a:r>
              <a:rPr lang="en-US" strike="noStrike" sz="2100" spc="0" u="none" cap="none">
                <a:solidFill>
                  <a:srgbClr val="1B2438">
                    <a:alpha val="100000"/>
                  </a:srgbClr>
                </a:solidFill>
                <a:latin typeface="Calibri"/>
              </a:rPr>
              <a:t><![CDATA[ y en ]]></a:t>
            </a:r>
            <a:r>
              <a:rPr lang="en-US" b="1" strike="noStrike" sz="2100" spc="0" u="none" cap="none">
                <a:solidFill>
                  <a:srgbClr val="1B2438">
                    <a:alpha val="100000"/>
                  </a:srgbClr>
                </a:solidFill>
                <a:latin typeface="Calibri"/>
              </a:rPr>
              <a:t><![CDATA[planta baja]]></a:t>
            </a:r>
            <a:r>
              <a:rPr lang="en-US" strike="noStrike" sz="2100" spc="0" u="none" cap="none">
                <a:solidFill>
                  <a:srgbClr val="1B2438">
                    <a:alpha val="100000"/>
                  </a:srgbClr>
                </a:solidFill>
                <a:latin typeface="Calibri"/>
              </a:rPr>
              <a:t><![CDATA[, y sube desde el zócalo sin llegar al techo: eso descarta condensación, que se dibujaría alrededor de los Marcos y en el encuentro de tres superficies frías. No hay goteras ni aparece después de la lluvia: eso descarta filtración. ]]></a:t>
            </a:r>
            <a:r>
              <a:rPr lang="en-US" b="1" strike="noStrike" sz="2100" spc="0" u="none" cap="none">
                <a:solidFill>
                  <a:srgbClr val="1B2438">
                    <a:alpha val="100000"/>
                  </a:srgbClr>
                </a:solidFill>
                <a:latin typeface="Calibri"/>
              </a:rPr>
              <a:t><![CDATA[La mancha sube del suelo y se queda todo el año]]></a:t>
            </a:r>
            <a:r>
              <a:rPr lang="en-US" strike="noStrike" sz="2100" spc="0" u="none" cap="none">
                <a:solidFill>
                  <a:srgbClr val="1B2438">
                    <a:alpha val="100000"/>
                  </a:srgbClr>
                </a:solidFill>
                <a:latin typeface="Calibri"/>
              </a:rPr>
              <a:t><![CDATA[: es el perfil de la capilaridad.]]></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Segundo ejemplo: la mancha de la esquina del dormitorio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humedades-manchas-e-impermeabilizacion"/>
              </a:rPr>
              <a:t><![CDATA[Humedades, manchas e impermeabiliz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114]]></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spuesta correcta en el mostrador no es un bote. Es la derivación, y el trabajo de pintura, si el cliente quiere, se hace igualmente: preparar el zócalo, tratar el moho que ha aparecido en el borde superior de la mancha y pintar. Pero la humedad de base no se resuelve con esa capa, y la capa no se va a vender como si lo hiciera.]]></a:t>
            </a:r>
          </a:p>
        </p:txBody>
      </p:sp>
      <p:sp>
        <p:nvSpPr>
          <p:cNvPr id="8" name=""/>
          <p:cNvSpPr txBox="1"/>
          <p:nvPr/>
        </p:nvSpPr>
        <p:spPr>
          <a:xfrm>
            <a:off x="514350" y="326707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e caso es un caso didáctico ficticio: sirve para practicar la secuencia de preguntas, no para anticipar un diagnóstico real. En obra, el mismo Encargo lo diagnostica un profesional.]]></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Segundo ejemplo: la mancha de la esquina del dormitorio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humedades-manchas-e-impermeabilizacion"/>
              </a:rPr>
              <a:t><![CDATA[Humedades, manchas e impermeabiliz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114]]></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hay un último apunte de venta que este caso enseña: cuando se deriva, ]]></a:t>
            </a:r>
            <a:r>
              <a:rPr lang="en-US" b="1" strike="noStrike" sz="2100" spc="0" u="none" cap="none">
                <a:solidFill>
                  <a:srgbClr val="1B2438">
                    <a:alpha val="100000"/>
                  </a:srgbClr>
                </a:solidFill>
                <a:latin typeface="Calibri"/>
              </a:rPr>
              <a:t><![CDATA[el cliente no se va con las manos vacías]]></a:t>
            </a:r>
            <a:r>
              <a:rPr lang="en-US" strike="noStrike" sz="2100" spc="0" u="none" cap="none">
                <a:solidFill>
                  <a:srgbClr val="1B2438">
                    <a:alpha val="100000"/>
                  </a:srgbClr>
                </a:solidFill>
                <a:latin typeface="Calibri"/>
              </a:rPr>
              <a:t><![CDATA[. Se va con el trabajo de pintura que sí entra, con lo que va a pasar con la mancha y con el nombre del profesional al que consultar. Eso es una venta de sistema, no una negativa.]]></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Segundo ejemplo: la mancha de la esquina del dormitorio]]></a:t>
            </a:r>
          </a:p>
        </p:txBody>
      </p:sp>
      <p:pic>
        <p:nvPicPr>
          <p:cNvPr id="3" name="" descr="Comparación entre el mismo encargo con las preguntas hechas y sin ellas, con la recomendación y su consecuencia.">
            <a:hlinkClick r:id="rId3" tooltip="Comparación entre el mismo encargo con las preguntas hechas y sin ellas, con la recomendación y su consecuencia."/>
          </p:cNvPr>
          <p:cNvPicPr>
            <a:picLocks noChangeAspect="1"/>
          </p:cNvPicPr>
          <p:nvPr>
            <p:ph type="pic" idx="1"/>
          </p:nvPr>
        </p:nvPicPr>
        <p:blipFill>
          <a:blip r:embed="rId2"/>
          <a:stretch>
            <a:fillRect/>
          </a:stretch>
        </p:blipFill>
        <p:spPr>
          <a:xfrm>
            <a:off x="1562100" y="1257300"/>
            <a:ext cx="6010275"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a misma mancha, dos asesoramientos: uno clasifica y deriva, el otro vende y vuelve.]]></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humedades-manchas-e-impermeabilizacion"/>
              </a:rPr>
              <a:t><![CDATA[Ver imagen original en el OA]]></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humedades-manchas-e-impermeabilizacion"/>
              </a:rPr>
              <a:t><![CDATA[Humedades, manchas e impermeabiliz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11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 Segundo ejemplo: la mancha de la esquina del dormitorio · Ejemplo: mancha en la esquina de un dormitorio en planta baja · Paso 1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a:t>
            </a:r>
          </a:p>
        </p:txBody>
      </p:sp>
      <p:sp>
        <p:nvSpPr>
          <p:cNvPr id="9" name=""/>
          <p:cNvSpPr txBox="1"/>
          <p:nvPr/>
        </p:nvSpPr>
        <p:spPr>
          <a:xfrm>
            <a:off x="514350" y="27908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so 1 · Preguntar: dónde está la mancha, si es interior o exterior, en qué planta y a qué altura, y cuándo aparece.]]></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humedades-manchas-e-impermeabilizacion"/>
              </a:rPr>
              <a:t><![CDATA[Humedades, manchas e impermeabiliz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11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 Segundo ejemplo: la mancha de la esquina del dormitorio · Ejemplo: mancha en la esquina de un dormitorio en planta baja · Paso 2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a:t>
            </a:r>
          </a:p>
        </p:txBody>
      </p:sp>
      <p:sp>
        <p:nvSpPr>
          <p:cNvPr id="9" name=""/>
          <p:cNvSpPr txBox="1"/>
          <p:nvPr/>
        </p:nvSpPr>
        <p:spPr>
          <a:xfrm>
            <a:off x="514350" y="27908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so 2 · Observar: la forma de la mancha, si sube desde el zócalo, si hay eflorescencias y si hay olor a cerrado.]]></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humedades-manchas-e-impermeabilizacion"/>
              </a:rPr>
              <a:t><![CDATA[Humedades, manchas e impermeabiliz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11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 Segundo ejemplo: la mancha de la esquina del dormitorio · Ejemplo: mancha en la esquina de un dormitorio en planta baja · Paso 3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a:t>
            </a:r>
          </a:p>
        </p:txBody>
      </p:sp>
      <p:sp>
        <p:nvSpPr>
          <p:cNvPr id="9" name=""/>
          <p:cNvSpPr txBox="1"/>
          <p:nvPr/>
        </p:nvSpPr>
        <p:spPr>
          <a:xfrm>
            <a:off x="514350" y="27908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so 3 · Clasificar: con esos datos, el perfil del caso apunta a humedad por capilaridad y no a condensación.]]></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humedades-manchas-e-impermeabilizacion"/>
              </a:rPr>
              <a:t><![CDATA[Humedades, manchas e impermeabiliz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11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 Segundo ejemplo: la mancha de la esquina del dormitorio · Ejemplo: mancha en la esquina de un dormitorio en planta baja · Paso 4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a:t>
            </a:r>
          </a:p>
        </p:txBody>
      </p:sp>
      <p:sp>
        <p:nvSpPr>
          <p:cNvPr id="9" name=""/>
          <p:cNvSpPr txBox="1"/>
          <p:nvPr/>
        </p:nvSpPr>
        <p:spPr>
          <a:xfrm>
            <a:off x="514350" y="27908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so 4 · Decidir: derivar la causa a un técnico y explicar por escrito qué parte del encargo sí entra en el trabajo de pintura.]]></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humedades-manchas-e-impermeabilizacion"/>
              </a:rPr>
              <a:t><![CDATA[Humedades, manchas e impermeabiliz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11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 Segundo ejemplo: la mancha de la esquina del dormitorio · Ejemplo: mancha en la esquina de un dormitorio en planta baja · Paso 5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5]]></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so 5 · Ejecutar la parte de pintura: preparar el zócalo, tratar el moho del borde con el tratamiento indicado en la ficha y aplicar el sistema de acabado acordado.]]></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Ordenar la secuenci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humedades-manchas-e-impermeabilizacion"/>
              </a:rPr>
              <a:t><![CDATA[Humedades, manchas e impermeabiliz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11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 Segundo ejemplo: la mancha de la esquina del dormitori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os pasos de la atención de una humedad, de la primera a la última.]]></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reguntar dónde está la mancha, si es interior o exterior, en qué planta y cuándo aparece.]]></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Vender pintura impermeabilizante para tapar la mancha cuanto antes.]]></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lasificar la humedad como condensación, filtración o capilaridad con esos dato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Ordenar la secuenci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humedades-manchas-e-impermeabilizacion"/>
              </a:rPr>
              <a:t><![CDATA[Humedades, manchas e impermeabiliz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114]]></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Derivar a un técnico cuando la humedad no se resuelve con pintura.]]></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Impermeabilización de terrazas y cubiertas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humedades-manchas-e-impermeabilizacion"/>
              </a:rPr>
              <a:t><![CDATA[Humedades, manchas e impermeabiliz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114]]></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impermeabilización de terrazas y cubiertas es uno de los encargos que más se venden mal, porque «impermeabilizante» es una palabra que suena a solución y no lo es: es una palabra que describe un tipo de producto, y hay que aclarar cuál se está vendiendo y para qué uso.]]></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Impermeabilización de terrazas y cubiertas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humedades-manchas-e-impermeabilizacion"/>
              </a:rPr>
              <a:t><![CDATA[Humedades, manchas e impermeabiliz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114]]></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diferencia que hay que establecer en el mostrador es la del ]]></a:t>
            </a:r>
            <a:r>
              <a:rPr lang="en-US" b="1" strike="noStrike" sz="2100" spc="0" u="none" cap="none">
                <a:solidFill>
                  <a:srgbClr val="1B2438">
                    <a:alpha val="100000"/>
                  </a:srgbClr>
                </a:solidFill>
                <a:latin typeface="Calibri"/>
              </a:rPr>
              <a:t><![CDATA[uso]]></a:t>
            </a:r>
            <a:r>
              <a:rPr lang="en-US" strike="noStrike" sz="2100" spc="0" u="none" cap="none">
                <a:solidFill>
                  <a:srgbClr val="1B2438">
                    <a:alpha val="100000"/>
                  </a:srgbClr>
                </a:solidFill>
                <a:latin typeface="Calibri"/>
              </a:rPr>
              <a:t><![CDATA[: una terraza por la que se pasa, una terraza sobre la que se puede estar y una cubierta que no se pisa no se resuelven igual. Por eso el catálogo distingue los impermeabilizantes de transitabilidad limitada, los de tránsito peatonal y los que llevan la transitabilidad en la ficha. El dato sale de la ficha técnica del producto; no se deduce del color ni del nombre comercial.]]></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Impermeabilización de terrazas y cubiertas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humedades-manchas-e-impermeabilizacion"/>
              </a:rPr>
              <a:t><![CDATA[Humedades, manchas e impermeabiliz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114]]></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hay que explicar el orden, porque es donde está la diferencia entre un trabajo que dura y uno que no. En una terraza el agua no se elimina: se evacua. El sistema completo empieza por la superficie —limpia, reparada y con las pendientes comprobadas—, sigue con las impermeabilizaciones de los encuentros y los puntos singulares, y acaba con el acabado y elrodillo. Un impermeabilizante aplicado sobre una superficie con pendiente hacia la casa, o sobre una junta sin tratar, no impermeabiliza: hanya alerta la superficie.]]></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Impermeabilización de terrazas y cubiertas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humedades-manchas-e-impermeabilizacion"/>
              </a:rPr>
              <a:t><![CDATA[Humedades, manchas e impermeabiliz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114]]></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obre lo que no se puede prometer: ]]></a:t>
            </a:r>
            <a:r>
              <a:rPr lang="en-US" b="1" strike="noStrike" sz="2100" spc="0" u="none" cap="none">
                <a:solidFill>
                  <a:srgbClr val="1B2438">
                    <a:alpha val="100000"/>
                  </a:srgbClr>
                </a:solidFill>
                <a:latin typeface="Calibri"/>
              </a:rPr>
              <a:t><![CDATA[la impermeabilización de una terraza no arregla unaGotera de la cubierta ni una filtración en una junta de fachada]]></a:t>
            </a:r>
            <a:r>
              <a:rPr lang="en-US" strike="noStrike" sz="2100" spc="0" u="none" cap="none">
                <a:solidFill>
                  <a:srgbClr val="1B2438">
                    <a:alpha val="100000"/>
                  </a:srgbClr>
                </a:solidFill>
                <a:latin typeface="Calibri"/>
              </a:rPr>
              <a:t><![CDATA[. Si el agua entra por la cubierta y sale por la terraza, el trabajo es de arriba, y el orden de las fases no se invierte.]]></a:t>
            </a:r>
          </a:p>
        </p:txBody>
      </p:sp>
      <p:sp>
        <p:nvSpPr>
          <p:cNvPr id="8" name=""/>
          <p:cNvSpPr txBox="1"/>
          <p:nvPr/>
        </p:nvSpPr>
        <p:spPr>
          <a:xfrm>
            <a:off x="514350" y="29432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odo esto se explica en un lenguaje sencillo, con la ficha técnica delante: manos, rendimiento,condsiciones de aplicación y transitabilidad. Y lo que no está en la ficha no se dice.]]></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Impermeabilización de terrazas y cubiertas]]></a:t>
            </a:r>
          </a:p>
        </p:txBody>
      </p:sp>
      <p:pic>
        <p:nvPicPr>
          <p:cNvPr id="3" name="" descr="Matriz con cuatro situaciones de terraza y cubierta, con su uso, su sistema y su límite.">
            <a:hlinkClick r:id="rId3" tooltip="Matriz con cuatro situaciones de terraza y cubierta, con su uso, su sistema y su límite."/>
          </p:cNvPr>
          <p:cNvPicPr>
            <a:picLocks noChangeAspect="1"/>
          </p:cNvPicPr>
          <p:nvPr>
            <p:ph type="pic" idx="1"/>
          </p:nvPr>
        </p:nvPicPr>
        <p:blipFill>
          <a:blip r:embed="rId2"/>
          <a:stretch>
            <a:fillRect/>
          </a:stretch>
        </p:blipFill>
        <p:spPr>
          <a:xfrm>
            <a:off x="2571750" y="1257300"/>
            <a:ext cx="4000500"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a transitabilidad y el uso son lo que decide el producto, no el color ni el nombre comercial.]]></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humedades-manchas-e-impermeabilizacion"/>
              </a:rPr>
              <a:t><![CDATA[Ver imagen original en el OA]]></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humedades-manchas-e-impermeabilizacion"/>
              </a:rPr>
              <a:t><![CDATA[Humedades, manchas e impermeabiliz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11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 Impermeabilización de terrazas y cubiertas]]></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impermeabilizante de terrazas se elige según el ___ de la terraza y las manos que declara la ficha, y no resuelve una ___ de la cubierta.]]></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Manchas que no son de humedad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humedades-manchas-e-impermeabilizacion"/>
              </a:rPr>
              <a:t><![CDATA[Humedades, manchas e impermeabiliz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114]]></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todas las manchas son de humedad, y confundirlas cuesta dinero en los dos sentidos: se vende un tratamiento que no hace falta, o se deja sin tratar una mancha que sí lo necesitaba.]]></a:t>
            </a:r>
          </a:p>
        </p:txBody>
      </p:sp>
      <p:sp>
        <p:nvSpPr>
          <p:cNvPr id="8" name=""/>
          <p:cNvSpPr txBox="1"/>
          <p:nvPr/>
        </p:nvSpPr>
        <p:spPr>
          <a:xfrm>
            <a:off x="514350" y="22860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cuatro manchas que se parecen a la humedad y conviene reconocer.]]></a:t>
            </a:r>
          </a:p>
        </p:txBody>
      </p:sp>
      <p:sp>
        <p:nvSpPr>
          <p:cNvPr id="9" name=""/>
          <p:cNvSpPr txBox="1"/>
          <p:nvPr/>
        </p:nvSpPr>
        <p:spPr>
          <a:xfrm>
            <a:off x="514350" y="30194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30194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nchas de cal]]></a:t>
            </a:r>
            <a:r>
              <a:rPr lang="en-US" strike="noStrike" sz="2100" spc="0" u="none" cap="none">
                <a:solidFill>
                  <a:srgbClr val="1B2438">
                    <a:alpha val="100000"/>
                  </a:srgbClr>
                </a:solidFill>
                <a:latin typeface="Calibri"/>
              </a:rPr>
              <a:t><![CDATA[: sales de la cal del cemento o del mortero que se depositan en superficie. Son blancas, se Posibles se van con agua y dejan la superficie con una costra que se puede raspar. No son agua: son el rastro de agua que ha pasado.]]></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Manchas que no son de humedad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humedades-manchas-e-impermeabilizacion"/>
              </a:rPr>
              <a:t><![CDATA[Humedades, manchas e impermeabiliz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114]]></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nchas de óxido]]></a:t>
            </a:r>
            <a:r>
              <a:rPr lang="en-US" strike="noStrike" sz="2100" spc="0" u="none" cap="none">
                <a:solidFill>
                  <a:srgbClr val="1B2438">
                    <a:alpha val="100000"/>
                  </a:srgbClr>
                </a:solidFill>
                <a:latin typeface="Calibri"/>
              </a:rPr>
              <a:t><![CDATA[:Slice Door tiene el color rojizo y el olor característicos del hierro de la armadura o de una rejilla que se oxida. Manchas de color óxido en la planta baja, siguiendo la armadura, son un aviso de corrosión y se derivan.]]></a:t>
            </a:r>
          </a:p>
        </p:txBody>
      </p:sp>
      <p:sp>
        <p:nvSpPr>
          <p:cNvPr id="9" name=""/>
          <p:cNvSpPr txBox="1"/>
          <p:nvPr/>
        </p:nvSpPr>
        <p:spPr>
          <a:xfrm>
            <a:off x="514350" y="258127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58127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nchas de humo o de hollín]]></a:t>
            </a:r>
            <a:r>
              <a:rPr lang="en-US" strike="noStrike" sz="2100" spc="0" u="none" cap="none">
                <a:solidFill>
                  <a:srgbClr val="1B2438">
                    <a:alpha val="100000"/>
                  </a:srgbClr>
                </a:solidFill>
                <a:latin typeface="Calibri"/>
              </a:rPr>
              <a:t><![CDATA[: en una cocina o encima de una caldera, son grasa y partículas de combustión. Se limpian con el producto de limpieza adecuado y, si la pared está muy sucia, con una imprimación que selle; no son humedad.]]></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Manchas que no son de humedad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humedades-manchas-e-impermeabilizacion"/>
              </a:rPr>
              <a:t><![CDATA[Humedades, manchas e impermeabiliz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114]]></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nchas de Mora o de fruta]]></a:t>
            </a:r>
            <a:r>
              <a:rPr lang="en-US" strike="noStrike" sz="2100" spc="0" u="none" cap="none">
                <a:solidFill>
                  <a:srgbClr val="1B2438">
                    <a:alpha val="100000"/>
                  </a:srgbClr>
                </a:solidFill>
                <a:latin typeface="Calibri"/>
              </a:rPr>
              <a:t><![CDATA[: en una cocina, son pigmentos que han penetrado en la superficie. Se lavan si están en la pintura y se最难 si están en el yeso.]]></a:t>
            </a:r>
          </a:p>
        </p:txBody>
      </p:sp>
      <p:sp>
        <p:nvSpPr>
          <p:cNvPr id="9" name=""/>
          <p:cNvSpPr txBox="1"/>
          <p:nvPr/>
        </p:nvSpPr>
        <p:spPr>
          <a:xfrm>
            <a:off x="514350" y="22574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riterio para no equivocarse es sencillo y se puede decir al cliente: ]]></a:t>
            </a:r>
            <a:r>
              <a:rPr lang="en-US" b="1" strike="noStrike" sz="2100" spc="0" u="none" cap="none">
                <a:solidFill>
                  <a:srgbClr val="1B2438">
                    <a:alpha val="100000"/>
                  </a:srgbClr>
                </a:solidFill>
                <a:latin typeface="Calibri"/>
              </a:rPr>
              <a:t><![CDATA[la mancha que vuelve con la humedad y va con la humedad es humedad; la que se queda cuando el muro seca es otra cosa]]></a:t>
            </a:r>
            <a:r>
              <a:rPr lang="en-US" strike="noStrike" sz="2100" spc="0" u="none" cap="none">
                <a:solidFill>
                  <a:srgbClr val="1B2438">
                    <a:alpha val="100000"/>
                  </a:srgbClr>
                </a:solidFill>
                <a:latin typeface="Calibri"/>
              </a:rPr>
              <a:t><![CDATA[. Y para eso hay que pedir una foto con la mancha mojada y con la mancha seca, no solo una foto de teléfono.]]></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Manchas que no son de humedad]]></a:t>
            </a:r>
          </a:p>
        </p:txBody>
      </p:sp>
      <p:pic>
        <p:nvPicPr>
          <p:cNvPr id="3" name="" descr="Cuatro tarjetas con manchas que no son de humedad: cal, óxido, humo y pigmentos, con su indicio y su tratamiento.">
            <a:hlinkClick r:id="rId3" tooltip="Cuatro tarjetas con manchas que no son de humedad: cal, óxido, humo y pigmentos, con su indicio y su tratamiento."/>
          </p:cNvPr>
          <p:cNvPicPr>
            <a:picLocks noChangeAspect="1"/>
          </p:cNvPicPr>
          <p:nvPr>
            <p:ph type="pic" idx="1"/>
          </p:nvPr>
        </p:nvPicPr>
        <p:blipFill>
          <a:blip r:embed="rId2"/>
          <a:stretch>
            <a:fillRect/>
          </a:stretch>
        </p:blipFill>
        <p:spPr>
          <a:xfrm>
            <a:off x="1057275" y="1257300"/>
            <a:ext cx="702945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Reconocer la mancha ahorra un tratamiento entero y evita una reclamación.]]></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humedades-manchas-e-impermeabilizacion"/>
              </a:rPr>
              <a:t><![CDATA[Ver imagen original en el OA]]></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humedades-manchas-e-impermeabilizacion"/>
              </a:rPr>
              <a:t><![CDATA[Humedades, manchas e impermeabiliz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11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7 · Manchas que no son de humedad]]></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tipo de mancha con el indicio que la identific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Cal]]></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Óxido]]></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Humo]]></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Pigmentos]]></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Rojiza, con olor a hierro y siguiendo la armadura]]></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Grasa y hollín en cocina o sobre una caldera]]></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humedades-manchas-e-impermeabilizacion"/>
              </a:rPr>
              <a:t><![CDATA[Humedades, manchas e impermeabiliz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114]]></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lor de mora o de fruta que ha penetrado en el yeso]]></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Blanca, se va al secar y deja costra]]></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 La humedad que vuelve: errores y plazos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humedades-manchas-e-impermeabilizacion"/>
              </a:rPr>
              <a:t><![CDATA[Humedades, manchas e impermeabiliz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114]]></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humedad que vuelve es siempre un error de clasificación o de ejecución, y casi nunca un fallo del producto. Por eso conviene reconocer las señales, porque cada una dice dónde se cometió el error.]]></a:t>
            </a:r>
          </a:p>
        </p:txBody>
      </p:sp>
      <p:sp>
        <p:nvSpPr>
          <p:cNvPr id="8" name=""/>
          <p:cNvSpPr txBox="1"/>
          <p:nvPr/>
        </p:nvSpPr>
        <p:spPr>
          <a:xfrm>
            <a:off x="514350" y="260985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260985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mancha vuelve en la misma forma y en el mismo sitio]]></a:t>
            </a:r>
            <a:r>
              <a:rPr lang="en-US" strike="noStrike" sz="2100" spc="0" u="none" cap="none">
                <a:solidFill>
                  <a:srgbClr val="1B2438">
                    <a:alpha val="100000"/>
                  </a:srgbClr>
                </a:solidFill>
                <a:latin typeface="Calibri"/>
              </a:rPr>
              <a:t><![CDATA[: el origen no se ha corregido. Se pintó sobre una humedad que seguía viva.]]></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 La humedad que vuelve: errores y plazos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humedades-manchas-e-impermeabilizacion"/>
              </a:rPr>
              <a:t><![CDATA[Humedades, manchas e impermeabiliz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114]]></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mancha se mantiene pero cambia de color]]></a:t>
            </a:r>
            <a:r>
              <a:rPr lang="en-US" strike="noStrike" sz="2100" spc="0" u="none" cap="none">
                <a:solidFill>
                  <a:srgbClr val="1B2438">
                    <a:alpha val="100000"/>
                  </a:srgbClr>
                </a:solidFill>
                <a:latin typeface="Calibri"/>
              </a:rPr>
              <a:t><![CDATA[: se ha tratado a destiempo, con la imprimación o el acabado aplicados antes de que el soporte estuviera seco.]]></a:t>
            </a:r>
          </a:p>
        </p:txBody>
      </p:sp>
      <p:sp>
        <p:nvSpPr>
          <p:cNvPr id="9" name=""/>
          <p:cNvSpPr txBox="1"/>
          <p:nvPr/>
        </p:nvSpPr>
        <p:spPr>
          <a:xfrm>
            <a:off x="514350" y="22574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574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moho aparece justo en la línea donde se ha pintado]]></a:t>
            </a:r>
            <a:r>
              <a:rPr lang="en-US" strike="noStrike" sz="2100" spc="0" u="none" cap="none">
                <a:solidFill>
                  <a:srgbClr val="1B2438">
                    <a:alpha val="100000"/>
                  </a:srgbClr>
                </a:solidFill>
                <a:latin typeface="Calibri"/>
              </a:rPr>
              <a:t><![CDATA[: la película se ha aplicado sobre una superficie que no secaba, y el moho ha encontrado el punto débil.]]></a:t>
            </a:r>
          </a:p>
        </p:txBody>
      </p:sp>
      <p:sp>
        <p:nvSpPr>
          <p:cNvPr id="11" name=""/>
          <p:cNvSpPr txBox="1"/>
          <p:nvPr/>
        </p:nvSpPr>
        <p:spPr>
          <a:xfrm>
            <a:off x="514350" y="32861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2861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zócalo se despega y sale con el rodillo]]></a:t>
            </a:r>
            <a:r>
              <a:rPr lang="en-US" strike="noStrike" sz="2100" spc="0" u="none" cap="none">
                <a:solidFill>
                  <a:srgbClr val="1B2438">
                    <a:alpha val="100000"/>
                  </a:srgbClr>
                </a:solidFill>
                <a:latin typeface="Calibri"/>
              </a:rPr>
              <a:t><![CDATA[: la humedad del suelo ha saturado la capa, y ya no se puede quitar solo pintando encima.]]></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 La humedad que vuelve: errores y plazos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humedades-manchas-e-impermeabilizacion"/>
              </a:rPr>
              <a:t><![CDATA[Humedades, manchas e impermeabiliz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114]]></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Todo va bien y al año vuelve]]></a:t>
            </a:r>
            <a:r>
              <a:rPr lang="en-US" strike="noStrike" sz="2100" spc="0" u="none" cap="none">
                <a:solidFill>
                  <a:srgbClr val="1B2438">
                    <a:alpha val="100000"/>
                  </a:srgbClr>
                </a:solidFill>
                <a:latin typeface="Calibri"/>
              </a:rPr>
              <a:t><![CDATA[: la causa era estructural y alguien la pintó en lugar de derivarla.]]></a:t>
            </a:r>
          </a:p>
        </p:txBody>
      </p:sp>
      <p:sp>
        <p:nvSpPr>
          <p:cNvPr id="9" name=""/>
          <p:cNvSpPr txBox="1"/>
          <p:nvPr/>
        </p:nvSpPr>
        <p:spPr>
          <a:xfrm>
            <a:off x="514350" y="19240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hay un error de plazo que se repite: ]]></a:t>
            </a:r>
            <a:r>
              <a:rPr lang="en-US" b="1" strike="noStrike" sz="2100" spc="0" u="none" cap="none">
                <a:solidFill>
                  <a:srgbClr val="1B2438">
                    <a:alpha val="100000"/>
                  </a:srgbClr>
                </a:solidFill>
                <a:latin typeface="Calibri"/>
              </a:rPr>
              <a:t><![CDATA[aplicar el acabado sobre un soporte que todavía no está seco]]></a:t>
            </a:r>
            <a:r>
              <a:rPr lang="en-US" strike="noStrike" sz="2100" spc="0" u="none" cap="none">
                <a:solidFill>
                  <a:srgbClr val="1B2438">
                    <a:alpha val="100000"/>
                  </a:srgbClr>
                </a:solidFill>
                <a:latin typeface="Calibri"/>
              </a:rPr>
              <a:t><![CDATA[. La pintura no perdona: si se aplica sobre humedad, la película no cura bien y el resultado se ve a las semanas. El tiempo de secado sale de la ficha técnica del producto y de las condiciones de la obra; no se acorta porque el cliente tenga prisa.]]></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 La humedad que vuelve: errores y plazos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humedades-manchas-e-impermeabilizacion"/>
              </a:rPr>
              <a:t><![CDATA[Humedades, manchas e impermeabiliz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114]]></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onsecuencia práctica es la misma de siempre: ]]></a:t>
            </a:r>
            <a:r>
              <a:rPr lang="en-US" b="1" strike="noStrike" sz="2100" spc="0" u="none" cap="none">
                <a:solidFill>
                  <a:srgbClr val="1B2438">
                    <a:alpha val="100000"/>
                  </a:srgbClr>
                </a:solidFill>
                <a:latin typeface="Calibri"/>
              </a:rPr>
              <a:t><![CDATA[ninguno de estos errores se arregla con una mano más]]></a:t>
            </a:r>
            <a:r>
              <a:rPr lang="en-US" strike="noStrike" sz="2100" spc="0" u="none" cap="none">
                <a:solidFill>
                  <a:srgbClr val="1B2438">
                    <a:alpha val="100000"/>
                  </a:srgbClr>
                </a:solidFill>
                <a:latin typeface="Calibri"/>
              </a:rPr>
              <a:t><![CDATA[. Se arregla retirando lo hecho, y eso es otro trabajo, con otro presupuesto y con otra conversación con el cliente. Por eso el trabajo previo —preguntar, clasificar, respectar el secado— es la parte que sale barato.]]></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 La humedad que vuelve: errores y plazos]]></a:t>
            </a:r>
          </a:p>
        </p:txBody>
      </p:sp>
      <p:pic>
        <p:nvPicPr>
          <p:cNvPr id="3" name="" descr="Cinco señales de humedad que vuelve, con el error que causa cada una y el apartado donde se explica.">
            <a:hlinkClick r:id="rId3" tooltip="Cinco señales de humedad que vuelve, con el error que causa cada una y el apartado donde se explica."/>
          </p:cNvPr>
          <p:cNvPicPr>
            <a:picLocks noChangeAspect="1"/>
          </p:cNvPicPr>
          <p:nvPr>
            <p:ph type="pic" idx="1"/>
          </p:nvPr>
        </p:nvPicPr>
        <p:blipFill>
          <a:blip r:embed="rId2"/>
          <a:stretch>
            <a:fillRect/>
          </a:stretch>
        </p:blipFill>
        <p:spPr>
          <a:xfrm>
            <a:off x="2362200" y="1257300"/>
            <a:ext cx="44100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ada señal apunta a un error distinto, y casi ninguno está en el product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humedades-manchas-e-impermeabilizacion"/>
              </a:rPr>
              <a:t><![CDATA[Ver imagen original en el OA]]></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humedades-manchas-e-impermeabilizacion"/>
              </a:rPr>
              <a:t><![CDATA[Humedades, manchas e impermeabiliz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11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8 · La humedad que vuelve: errores y plazo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acción según si es el trabajo correcto o un error.]]></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rrecto]]></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Incorrecto]]></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Diagnosticar la causa antes de recomendar]]></a:t>
            </a:r>
          </a:p>
        </p:txBody>
      </p:sp>
      <p:sp>
        <p:nvSpPr>
          <p:cNvPr id="13" name=""/>
          <p:cNvSpPr txBox="1"/>
          <p:nvPr/>
        </p:nvSpPr>
        <p:spPr>
          <a:xfrm>
            <a:off x="514350" y="3333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Prometer resolver capilaridad con pintura]]></a:t>
            </a:r>
          </a:p>
        </p:txBody>
      </p:sp>
      <p:sp>
        <p:nvSpPr>
          <p:cNvPr id="14" name=""/>
          <p:cNvSpPr txBox="1"/>
          <p:nvPr/>
        </p:nvSpPr>
        <p:spPr>
          <a:xfrm>
            <a:off x="514350" y="36957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Recomendar anticondensación para baños]]></a:t>
            </a:r>
          </a:p>
        </p:txBody>
      </p:sp>
      <p:sp>
        <p:nvSpPr>
          <p:cNvPr id="15" name=""/>
          <p:cNvSpPr txBox="1"/>
          <p:nvPr/>
        </p:nvSpPr>
        <p:spPr>
          <a:xfrm>
            <a:off x="514350" y="4057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Vender impermeabilizante para moho interior]]></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humedades-manchas-e-impermeabilizacion"/>
              </a:rPr>
              <a:t><![CDATA[Humedades, manchas e impermeabiliz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11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9 · Lo que se puede prometer y lo que n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humedades-manchas-e-impermeabilizacion"/>
              </a:rPr>
              <a:t><![CDATA[Humedades, manchas e impermeabiliz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114]]></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buen sistema de humedades se sostiene porque también se acota. Estas son las promesas que no se hacen, y el motivo de cada una.]]></a:t>
            </a:r>
          </a:p>
        </p:txBody>
      </p:sp>
      <p:sp>
        <p:nvSpPr>
          <p:cNvPr id="8" name=""/>
          <p:cNvSpPr txBox="1"/>
          <p:nvPr/>
        </p:nvSpPr>
        <p:spPr>
          <a:xfrm>
            <a:off x="514350" y="22860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22860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No se promete que la pintura elimine la humedad.]]></a:t>
            </a:r>
            <a:r>
              <a:rPr lang="en-US" strike="noStrike" sz="2100" spc="0" u="none" cap="none">
                <a:solidFill>
                  <a:srgbClr val="1B2438">
                    <a:alpha val="100000"/>
                  </a:srgbClr>
                </a:solidFill>
                <a:latin typeface="Calibri"/>
              </a:rPr>
              <a:t><![CDATA[ Se promete que trata la superficie y que la causa, si es estructural, se deriva.]]></a:t>
            </a:r>
          </a:p>
        </p:txBody>
      </p:sp>
      <p:sp>
        <p:nvSpPr>
          <p:cNvPr id="10" name=""/>
          <p:cNvSpPr txBox="1"/>
          <p:nvPr/>
        </p:nvSpPr>
        <p:spPr>
          <a:xfrm>
            <a:off x="514350" y="33147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1" name=""/>
          <p:cNvSpPr txBox="1"/>
          <p:nvPr/>
        </p:nvSpPr>
        <p:spPr>
          <a:xfrm>
            <a:off x="762000" y="33147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No se promete que una mancha no vuelva.]]></a:t>
            </a:r>
            <a:r>
              <a:rPr lang="en-US" strike="noStrike" sz="2100" spc="0" u="none" cap="none">
                <a:solidFill>
                  <a:srgbClr val="1B2438">
                    <a:alpha val="100000"/>
                  </a:srgbClr>
                </a:solidFill>
                <a:latin typeface="Calibri"/>
              </a:rPr>
              <a:t><![CDATA[ Se promete qué se ha hecho, qué se ha derivado y qué señales hay que vigilar.]]></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9 · Lo que se puede prometer y lo que n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humedades-manchas-e-impermeabilizacion"/>
              </a:rPr>
              <a:t><![CDATA[Humedades, manchas e impermeabiliz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114]]></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No se promete un plazo de secado propio.]]></a:t>
            </a:r>
            <a:r>
              <a:rPr lang="en-US" strike="noStrike" sz="2100" spc="0" u="none" cap="none">
                <a:solidFill>
                  <a:srgbClr val="1B2438">
                    <a:alpha val="100000"/>
                  </a:srgbClr>
                </a:solidFill>
                <a:latin typeface="Calibri"/>
              </a:rPr>
              <a:t><![CDATA[ El tiempo sale de la ficha técnica del producto y se entrega por escrito.]]></a:t>
            </a:r>
          </a:p>
        </p:txBody>
      </p:sp>
      <p:sp>
        <p:nvSpPr>
          <p:cNvPr id="9" name=""/>
          <p:cNvSpPr txBox="1"/>
          <p:nvPr/>
        </p:nvSpPr>
        <p:spPr>
          <a:xfrm>
            <a:off x="514350" y="192405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2405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No se promete que la transitabilidad de una terraza sea la de un suelo habitable.]]></a:t>
            </a:r>
            <a:r>
              <a:rPr lang="en-US" strike="noStrike" sz="2100" spc="0" u="none" cap="none">
                <a:solidFill>
                  <a:srgbClr val="1B2438">
                    <a:alpha val="100000"/>
                  </a:srgbClr>
                </a:solidFill>
                <a:latin typeface="Calibri"/>
              </a:rPr>
              <a:t><![CDATA[ Depende de la ficha de cada producto y del uso previsto.]]></a:t>
            </a:r>
          </a:p>
        </p:txBody>
      </p:sp>
      <p:sp>
        <p:nvSpPr>
          <p:cNvPr id="11" name=""/>
          <p:cNvSpPr txBox="1"/>
          <p:nvPr/>
        </p:nvSpPr>
        <p:spPr>
          <a:xfrm>
            <a:off x="514350" y="296227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s cuatro limitaciones son también un argumento de venta, porque son la diferencia entre una tienda que vende un bote y una tienda que vende un tratamiento. Cuando el consejo está acotado, el cliente sabe a qué atenerse, y el cliente que sabe a qué atenerse vuelve.]]></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9 · Lo que se puede prometer y lo que n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humedades-manchas-e-impermeabilizacion"/>
              </a:rPr>
              <a:t><![CDATA[Humedades, manchas e impermeabiliz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114]]></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hay un último punto que conviene escribir: ]]></a:t>
            </a:r>
            <a:r>
              <a:rPr lang="en-US" b="1" strike="noStrike" sz="2100" spc="0" u="none" cap="none">
                <a:solidFill>
                  <a:srgbClr val="1B2438">
                    <a:alpha val="100000"/>
                  </a:srgbClr>
                </a:solidFill>
                <a:latin typeface="Calibri"/>
              </a:rPr>
              <a:t><![CDATA[el seguimiento]]></a:t>
            </a:r>
            <a:r>
              <a:rPr lang="en-US" strike="noStrike" sz="2100" spc="0" u="none" cap="none">
                <a:solidFill>
                  <a:srgbClr val="1B2438">
                    <a:alpha val="100000"/>
                  </a:srgbClr>
                </a:solidFill>
                <a:latin typeface="Calibri"/>
              </a:rPr>
              <a:t><![CDATA[. Cuando se entrega un tratamiento anticondensación, se le dice al cliente qué señales vigilar y cuándo volver: «si en la esquina sigue apareciendo moho en enero, venga antes de que нужно pintar otra vez». Ese seguimiento es lo que convierte una venta en una relación, y es lo que evita la reclamación por segunda vía.]]></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9 · Lo que se puede prometer y lo que no]]></a:t>
            </a:r>
          </a:p>
        </p:txBody>
      </p:sp>
      <p:pic>
        <p:nvPicPr>
          <p:cNvPr id="3" name="" descr="Cuatro promesas que no se hacen en un encargo de humedades, con la alternativa que sí se puede decir.">
            <a:hlinkClick r:id="rId3" tooltip="Cuatro promesas que no se hacen en un encargo de humedades, con la alternativa que sí se puede decir."/>
          </p:cNvPr>
          <p:cNvPicPr>
            <a:picLocks noChangeAspect="1"/>
          </p:cNvPicPr>
          <p:nvPr>
            <p:ph type="pic" idx="1"/>
          </p:nvPr>
        </p:nvPicPr>
        <p:blipFill>
          <a:blip r:embed="rId2"/>
          <a:stretch>
            <a:fillRect/>
          </a:stretch>
        </p:blipFill>
        <p:spPr>
          <a:xfrm>
            <a:off x="2362200" y="1257300"/>
            <a:ext cx="44196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ada promesa que se acota tiene detrás un consejo que sí se puede dar.]]></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humedades-manchas-e-impermeabilizacion"/>
              </a:rPr>
              <a:t><![CDATA[Ver imagen original en el OA]]></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humedades-manchas-e-impermeabilizacion"/>
              </a:rPr>
              <a:t><![CDATA[Humedades, manchas e impermeabiliz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6 / 11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9 · Lo que se puede prometer y lo que n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cliente pide «una pintura que me quite la humedad de la esquina». ¿Qué respuesta es la correcta?]]></a:t>
            </a:r>
          </a:p>
        </p:txBody>
      </p:sp>
      <p:sp>
        <p:nvSpPr>
          <p:cNvPr id="9" name=""/>
          <p:cNvSpPr txBox="1"/>
          <p:nvPr/>
        </p:nvSpPr>
        <p:spPr>
          <a:xfrm>
            <a:off x="666750" y="23241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Ofrecer la pintura impermeabilizante más potente del catálogo y prometer que no volverá a salir]]></a:t>
            </a:r>
          </a:p>
        </p:txBody>
      </p:sp>
      <p:sp>
        <p:nvSpPr>
          <p:cNvPr id="10" name=""/>
          <p:cNvSpPr txBox="1"/>
          <p:nvPr/>
        </p:nvSpPr>
        <p:spPr>
          <a:xfrm>
            <a:off x="666750" y="30099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xplicar que primero hay que clasificar la humedad, tratar lo que se puede tratar y derivar lo que no, y dejarlo por escrito]]></a:t>
            </a:r>
          </a:p>
        </p:txBody>
      </p:sp>
      <p:sp>
        <p:nvSpPr>
          <p:cNvPr id="11" name=""/>
          <p:cNvSpPr txBox="1"/>
          <p:nvPr/>
        </p:nvSpPr>
        <p:spPr>
          <a:xfrm>
            <a:off x="666750" y="37052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rometer que con dos manos de anticondensación el problema queda resuelto]]></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humedades-manchas-e-impermeabilizacion"/>
              </a:rPr>
              <a:t><![CDATA[Humedades, manchas e impermeabiliz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7 / 114]]></a:t>
            </a:r>
          </a:p>
        </p:txBody>
      </p:sp>
      <p:sp>
        <p:nvSpPr>
          <p:cNvPr id="7" name=""/>
          <p:cNvSpPr txBox="1"/>
          <p:nvPr/>
        </p:nvSpPr>
        <p:spPr>
          <a:xfrm>
            <a:off x="666750" y="12192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Recomendarle que pinte tres veces para que se quede tranquilo]]></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0 · Los cuatro planos de esta lección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humedades-manchas-e-impermeabilizacion"/>
              </a:rPr>
              <a:t><![CDATA[Humedades, manchas e impermeabiliz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8 / 114]]></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separa cuatro planos y los dice, para que nadie confunda un dato con una opinión:]]></a:t>
            </a:r>
          </a:p>
        </p:txBody>
      </p:sp>
      <p:sp>
        <p:nvSpPr>
          <p:cNvPr id="8" name=""/>
          <p:cNvSpPr txBox="1"/>
          <p:nvPr/>
        </p:nvSpPr>
        <p:spPr>
          <a:xfrm>
            <a:off x="514350" y="19526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19526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Hecho verificado]]></a:t>
            </a:r>
            <a:r>
              <a:rPr lang="en-US" strike="noStrike" sz="2100" spc="0" u="none" cap="none">
                <a:solidFill>
                  <a:srgbClr val="1B2438">
                    <a:alpha val="100000"/>
                  </a:srgbClr>
                </a:solidFill>
                <a:latin typeface="Calibri"/>
              </a:rPr>
              <a:t><![CDATA[: lo que consta en la ficha técnica de un producto, en su etiqueta o en la norma citada. Ejemplo: las manos, el rendimiento, los tiempos de secado y las condiciones de aplicación que declara cada ficha.]]></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0 · Los cuatro planos de esta lección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humedades-manchas-e-impermeabilizacion"/>
              </a:rPr>
              <a:t><![CDATA[Humedades, manchas e impermeabiliz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9 / 114]]></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Buena práctica]]></a:t>
            </a:r>
            <a:r>
              <a:rPr lang="en-US" strike="noStrike" sz="2100" spc="0" u="none" cap="none">
                <a:solidFill>
                  <a:srgbClr val="1B2438">
                    <a:alpha val="100000"/>
                  </a:srgbClr>
                </a:solidFill>
                <a:latin typeface="Calibri"/>
              </a:rPr>
              <a:t><![CDATA[: el criterio razonado que se aplica en el mostrador para clasificar una humedad y montar el sistema. Es criterio de venta técnica, no una norma de Pinturas Especializadas.]]></a:t>
            </a:r>
          </a:p>
        </p:txBody>
      </p:sp>
      <p:sp>
        <p:nvSpPr>
          <p:cNvPr id="9" name=""/>
          <p:cNvSpPr txBox="1"/>
          <p:nvPr/>
        </p:nvSpPr>
        <p:spPr>
          <a:xfrm>
            <a:off x="514350" y="25812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5812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endiente de confirmar]]></a:t>
            </a:r>
            <a:r>
              <a:rPr lang="en-US" strike="noStrike" sz="2100" spc="0" u="none" cap="none">
                <a:solidFill>
                  <a:srgbClr val="1B2438">
                    <a:alpha val="100000"/>
                  </a:srgbClr>
                </a:solidFill>
                <a:latin typeface="Calibri"/>
              </a:rPr>
              <a:t><![CDATA[: lo que decide la dirección y que aquí no se inventa: qué producto se autoriza en cada caso, qué límites se ponen y qué derivación se escribe.]]></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0 · Los cuatro planos de esta lección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humedades-manchas-e-impermeabilizacion"/>
              </a:rPr>
              <a:t><![CDATA[Humedades, manchas e impermeabiliz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0 / 114]]></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aso didáctico ficticio]]></a:t>
            </a:r>
            <a:r>
              <a:rPr lang="en-US" strike="noStrike" sz="2100" spc="0" u="none" cap="none">
                <a:solidFill>
                  <a:srgbClr val="1B2438">
                    <a:alpha val="100000"/>
                  </a:srgbClr>
                </a:solidFill>
                <a:latin typeface="Calibri"/>
              </a:rPr>
              <a:t><![CDATA[: el cliente de Son Ferriol, la mancha de la esquina, las cifras del albarán y todos los renders de esta lección. Sirven para practicar; no son datos de la empresa ni del cliente.]]></a:t>
            </a:r>
          </a:p>
        </p:txBody>
      </p:sp>
      <p:sp>
        <p:nvSpPr>
          <p:cNvPr id="9" name=""/>
          <p:cNvSpPr txBox="1"/>
          <p:nvPr/>
        </p:nvSpPr>
        <p:spPr>
          <a:xfrm>
            <a:off x="514350" y="258127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ndo una duda cae en el segundo plano, se entrega como criterio. Cuando cae en el tercero, se escribe como pendiente, con el motivo y con quién puede resolverlo. Y cuando cae en el cuarto, se presenta como lo que es: un ejemplo para practicar.]]></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0 · Los cuatro planos de esta lección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humedades-manchas-e-impermeabilizacion"/>
              </a:rPr>
              <a:t><![CDATA[Humedades, manchas e impermeabiliz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1 / 114]]></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evaluación acredita el conocimiento del método: clasificar una humedad, montar el sistema anticondensación, límites de la impermeabilización y derivación cuando toca. El manejo de máquina, de producto y de seguridad se verifica con supervisión en el puesto, y los datos concretos de cada producto se confirman en su ficha técnica vigente.]]></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0 · Los cuatro planos de esta lección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humedades-manchas-e-impermeabilizacion"/>
              </a:rPr>
              <a:t><![CDATA[Humedades, manchas e impermeabiliz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2 / 114]]></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se escribe una entrega]]></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ada punto de la entrega lleva su plano: el dato verificado con su ficha, el criterio de buena práctica con su motivo, el pendiente con su responsable y el ejemplo con la etiqueta de ficticio. Una entrega sin planos se contradice sola a los tres meses.]]></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humedades-manchas-e-impermeabilizacion"/>
              </a:rPr>
              <a:t><![CDATA[Humedades, manchas e impermeabiliz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3 / 11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10 · Los cuatro planos de esta lección]]></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os tres tipos de humedad son: ___, filtración y ___. La condensación se resuelve con pintura ___.]]></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ficha de diagnóstico de humedad]]></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humedades-manchas-e-impermeabilizacion"/>
              </a:rPr>
              <a:t><![CDATA[Humedades, manchas e impermeabiliz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4 / 114]]></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rellena en el mostrador, antes de recomendar, y se entrega con la recomendación. Si un campo no se puede contestar, se escribe «pendiente» con el motivo y con quién puede darlo: una ficha con huecos declarados es utilizable; una rellena de suposiciones se contradice sola.]]></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ficha de diagnóstico de humedad]]></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humedades-manchas-e-impermeabilizacion"/>
              </a:rPr>
              <a:t><![CDATA[Humedades, manchas e impermeabiliz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5 / 114]]></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icha de diagnóstico de humedad. La columna de ejemplo es ficticia y sirve para ver el nivel de detalle; los productos concretos los confirma el catálogo.]]></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humedades-manchas-e-impermeabilizacion"/>
              </a:rPr>
              <a:t><![CDATA[Humedades, manchas e impermeabiliz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6 / 114]]></a:t>
            </a:r>
          </a:p>
        </p:txBody>
      </p:sp>
      <p:graphicFrame>
        <p:nvGraphicFramePr>
          <p:cNvPr id="7" name="" descr=""/>
          <p:cNvGraphicFramePr>
            <a:graphicFrameLocks noGrp="1"/>
          </p:cNvGraphicFramePr>
          <p:nvPr/>
        </p:nvGraphicFramePr>
        <p:xfrm>
          <a:off x="514350" y="1257300"/>
          <a:ext cx="8115300" cy="3324225"/>
        </p:xfrm>
        <a:graphic>
          <a:graphicData uri="http://schemas.openxmlformats.org/drawingml/2006/table">
            <a:tbl>
              <a:tblPr firstRow="1" bandRow="1"/>
              <a:tblGrid>
                <a:gridCol w="1657350"/>
                <a:gridCol w="2381250"/>
                <a:gridCol w="2266950"/>
                <a:gridCol w="18097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m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ano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jemplo fictic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 fal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ónd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terior o exterior, planta y altura de la man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terior, planta baja, esquina del dormitor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se clasifica sin saber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ándo aparec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spués de la lluvia, en invierno o siemp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 invierno y con la ventana cerr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pregunta antes de recomend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orma y ol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ordes, eflorescencias, olor a cerr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be del zócalo, sin eflorescenci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propone revisar la pare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humedades-manchas-e-impermeabilizacion"/>
              </a:rPr>
              <a:t><![CDATA[Humedades, manchas e impermeabiliz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7 / 114]]></a:t>
            </a:r>
          </a:p>
        </p:txBody>
      </p:sp>
      <p:graphicFrame>
        <p:nvGraphicFramePr>
          <p:cNvPr id="7" name="" descr=""/>
          <p:cNvGraphicFramePr>
            <a:graphicFrameLocks noGrp="1"/>
          </p:cNvGraphicFramePr>
          <p:nvPr/>
        </p:nvGraphicFramePr>
        <p:xfrm>
          <a:off x="514350" y="1257300"/>
          <a:ext cx="8115300" cy="3324225"/>
        </p:xfrm>
        <a:graphic>
          <a:graphicData uri="http://schemas.openxmlformats.org/drawingml/2006/table">
            <a:tbl>
              <a:tblPr firstRow="1" bandRow="1"/>
              <a:tblGrid>
                <a:gridCol w="1657350"/>
                <a:gridCol w="2381250"/>
                <a:gridCol w="2266950"/>
                <a:gridCol w="18097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m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ano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jemplo fictic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 fal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reci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 la mancha crece con los añ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crece, pero no se v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pide una foto mojada y otra se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ipo de hume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densación, filtración o capilar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patible con condens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escribe «pendiente de confirm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stem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pasos entran y en qué orde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iminar moho, imprimir, acabar y ventil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se da producto concre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humedades-manchas-e-impermeabilizacion"/>
              </a:rPr>
              <a:t><![CDATA[Humedades, manchas e impermeabiliz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8 / 114]]></a:t>
            </a:r>
          </a:p>
        </p:txBody>
      </p:sp>
      <p:graphicFrame>
        <p:nvGraphicFramePr>
          <p:cNvPr id="7" name="" descr=""/>
          <p:cNvGraphicFramePr>
            <a:graphicFrameLocks noGrp="1"/>
          </p:cNvGraphicFramePr>
          <p:nvPr/>
        </p:nvGraphicFramePr>
        <p:xfrm>
          <a:off x="514350" y="1257300"/>
          <a:ext cx="8115300" cy="2095500"/>
        </p:xfrm>
        <a:graphic>
          <a:graphicData uri="http://schemas.openxmlformats.org/drawingml/2006/table">
            <a:tbl>
              <a:tblPr firstRow="1" bandRow="1"/>
              <a:tblGrid>
                <a:gridCol w="1657350"/>
                <a:gridCol w="2381250"/>
                <a:gridCol w="2266950"/>
                <a:gridCol w="18097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m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ano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jemplo fictic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 fal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uera de alcanc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no entra: estructuras,覆盖面 y ósmosi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filtración de la cubierta no ent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dice en voz alta y por escri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gui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señales se vigilan y cuándo se vuelv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visar la esquina en ene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anota la fecha del avi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ficha de diagnóstico de humedad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humedades-manchas-e-impermeabilizacion"/>
              </a:rPr>
              <a:t><![CDATA[Humedades, manchas e impermeabiliz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9 / 114]]></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n dónde, cuándo y cómo aparece la mancha no hay clasificación, y sin clasificación no hay producto: se anota «pendiente» y se vuelve al cliente.]]></a:t>
            </a:r>
          </a:p>
        </p:txBody>
      </p:sp>
      <p:sp>
        <p:nvSpPr>
          <p:cNvPr id="9" name=""/>
          <p:cNvSpPr txBox="1"/>
          <p:nvPr/>
        </p:nvSpPr>
        <p:spPr>
          <a:xfrm>
            <a:off x="514350" y="22764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sistema anticondensación incluye ventilación: sin aire, el tratamiento se queda corto.]]></a:t>
            </a:r>
          </a:p>
        </p:txBody>
      </p:sp>
      <p:sp>
        <p:nvSpPr>
          <p:cNvPr id="11" name=""/>
          <p:cNvSpPr txBox="1"/>
          <p:nvPr/>
        </p:nvSpPr>
        <p:spPr>
          <a:xfrm>
            <a:off x="514350" y="30003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0003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tiempos de secado salen de la ficha técnica y se entregan por escrito.]]></a:t>
            </a:r>
          </a:p>
        </p:txBody>
      </p:sp>
      <p:sp>
        <p:nvSpPr>
          <p:cNvPr id="13" name=""/>
          <p:cNvSpPr txBox="1"/>
          <p:nvPr/>
        </p:nvSpPr>
        <p:spPr>
          <a:xfrm>
            <a:off x="514350" y="37242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7242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no entra en el encargo se escribe, para que nadie lo descubra en obra.]]></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ficha de diagnóstico de humedad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humedades-manchas-e-impermeabilizacion"/>
              </a:rPr>
              <a:t><![CDATA[Humedades, manchas e impermeabiliz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0 / 114]]></a:t>
            </a:r>
          </a:p>
        </p:txBody>
      </p:sp>
      <p:sp>
        <p:nvSpPr>
          <p:cNvPr id="7" name="" descr=""/>
          <p:cNvSpPr/>
          <p:nvPr/>
        </p:nvSpPr>
        <p:spPr>
          <a:xfrm>
            <a:off x="514350" y="1219200"/>
            <a:ext cx="8115300" cy="173355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usarla]]></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gla de escritura: si un dato no está confirmado, se escribe «pendiente» con el motivo y con quién puede darlo. Lo que no consta en la ficha técnica del producto no se improvisa en el mostrador.]]></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Memoria: tipos y solucion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humedades-manchas-e-impermeabilizacion"/>
              </a:rPr>
              <a:t><![CDATA[Humedades, manchas e impermeabiliz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1 / 114]]></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dens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nticondens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iltr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mpermeabiliza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pilar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rivar a técni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oho en el bañ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apor de agua interi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nchas tras la lluv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gua de lluvia exteri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ncha que sube del sue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umedad del terre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Memoria: tipos y soluciones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humedades-manchas-e-impermeabilizacion"/>
              </a:rPr>
              <a:t><![CDATA[Humedades, manchas e impermeabiliz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2 / 114]]></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pinturasespecializadas.lumbre.lat/object/humedades-manchas-e-impermeabilizacion"/>
              </a:rPr>
              <a:t><![CDATA[Abrir el juego en el OA]]></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las humedades · Tarjeta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humedades-manchas-e-impermeabilizacion"/>
              </a:rPr>
              <a:t><![CDATA[Humedades, manchas e impermeabiliz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3 / 11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les son los tres tipos de humedad?]]></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las humedades · Tarjeta 1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humedades-manchas-e-impermeabilizacion"/>
              </a:rPr>
              <a:t><![CDATA[Humedades, manchas e impermeabiliz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4 / 11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ndensación, filtración, capilaridad.]]></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las humedades · Tarjeta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humedades-manchas-e-impermeabilizacion"/>
              </a:rPr>
              <a:t><![CDATA[Humedades, manchas e impermeabiliz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5 / 11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ces si hay capilaridad?]]></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las humedades · Tarjeta 2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humedades-manchas-e-impermeabilizacion"/>
              </a:rPr>
              <a:t><![CDATA[Humedades, manchas e impermeabiliz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6 / 11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erivar a un técnico, no prometer resolver con pintura.]]></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las humedades · Tarjeta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humedades-manchas-e-impermeabilizacion"/>
              </a:rPr>
              <a:t><![CDATA[Humedades, manchas e impermeabiliz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7 / 11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recomiendas para moho en baños?]]></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las humedades · Tarjeta 3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humedades-manchas-e-impermeabilizacion"/>
              </a:rPr>
              <a:t><![CDATA[Humedades, manchas e impermeabiliz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8 / 11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istema anticondensación + mejorar ventilación.]]></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las humedades · Tarjeta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humedades-manchas-e-impermeabilizacion"/>
              </a:rPr>
              <a:t><![CDATA[Humedades, manchas e impermeabiliz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9 / 11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pintura usas en terrazas transitables?]]></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las humedades · Tarjeta 4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humedades-manchas-e-impermeabilizacion"/>
              </a:rPr>
              <a:t><![CDATA[Humedades, manchas e impermeabiliz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0 / 11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Impermeabilizante para terrazas, el que declara la transitabilidad en su ficha.]]></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las humedades · Tarjeta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humedades-manchas-e-impermeabilizacion"/>
              </a:rPr>
              <a:t><![CDATA[Humedades, manchas e impermeabiliz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1 / 11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cuatro preguntas preguntas para clasificar una mancha?]]></a:t>
            </a: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las humedades · Tarjeta 5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humedades-manchas-e-impermeabilizacion"/>
              </a:rPr>
              <a:t><![CDATA[Humedades, manchas e impermeabiliz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2 / 11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ónde está, si es interior o exterior, en qué planta y a qué altura, y cuándo aparece.]]></a:t>
            </a: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las humedades · Tarjeta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humedades-manchas-e-impermeabilizacion"/>
              </a:rPr>
              <a:t><![CDATA[Humedades, manchas e impermeabiliz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3 / 11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cuatro planos separa esta lección?]]></a:t>
            </a: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las humedades · Tarjeta 6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humedades-manchas-e-impermeabilizacion"/>
              </a:rPr>
              <a:t><![CDATA[Humedades, manchas e impermeabiliz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4 / 11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Hecho verificado, buena práctica, pendiente de confirmar y caso didáctico ficticio.]]></a:t>
            </a: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un diagnóstico de humedad que se puede defender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humedades-manchas-e-impermeabilizacion"/>
              </a:rPr>
              <a:t><![CDATA[Humedades, manchas e impermeabiliz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5 / 11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act-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act-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act-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act-5]]></a:t>
            </a: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un diagnóstico de humedad que se puede defender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humedades-manchas-e-impermeabilizacion"/>
              </a:rPr>
              <a:t><![CDATA[Humedades, manchas e impermeabiliz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6 / 114]]></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act-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act-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act-8]]></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9]]></a:t>
            </a:r>
          </a:p>
        </p:txBody>
      </p:sp>
      <p:sp>
        <p:nvSpPr>
          <p:cNvPr id="11" name=""/>
          <p:cNvSpPr txBox="1"/>
          <p:nvPr/>
        </p:nvSpPr>
        <p:spPr>
          <a:xfrm>
            <a:off x="628650" y="26289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act-10]]></a:t>
            </a: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un diagnóstico de humedad que se puede defender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humedades-manchas-e-impermeabilizacion"/>
              </a:rPr>
              <a:t><![CDATA[Humedades, manchas e impermeabiliz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7 / 114]]></a:t>
            </a:r>
          </a:p>
        </p:txBody>
      </p:sp>
      <p:sp>
        <p:nvSpPr>
          <p:cNvPr id="7" name=""/>
          <p:cNvSpPr txBox="1"/>
          <p:nvPr/>
        </p:nvSpPr>
        <p:spPr>
          <a:xfrm>
            <a:off x="514350" y="1219200"/>
            <a:ext cx="81153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Has revisado los tres tipos de humedad y sus indicios, la secuencia de cuatro preguntas para clasificarlas, los límites de lo que no se resuelve con pintura, el sistema anticondensación con su paso de ventilación, la impermeabilización de terrazas dentro de sus límites y las cuatro promesas que no se hacen. Sabes distinguir una mancha de humedad de una mancha que no lo es y derivar con la frase de relevo.]]></a:t>
            </a: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un diagnóstico de humedad que se puede defender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humedades-manchas-e-impermeabilizacion"/>
              </a:rPr>
              <a:t><![CDATA[Humedades, manchas e impermeabiliz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8 / 114]]></a:t>
            </a:r>
          </a:p>
        </p:txBody>
      </p:sp>
      <p:sp>
        <p:nvSpPr>
          <p:cNvPr id="7" name=""/>
          <p:cNvSpPr txBox="1"/>
          <p:nvPr/>
        </p:nvSpPr>
        <p:spPr>
          <a:xfrm>
            <a:off x="514350" y="1219200"/>
            <a:ext cx="81153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os apartados 1, 2 y 4. Los fallos más frecuentes son vender impermeabilizante para un moho interior, creer que la condensación se arregla solo con pintura y prometer que la mancha no volverá. Repasa también la ficha de diagnóstico: los huecos se escriben, no se rellenan.]]></a:t>
            </a: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humedades-manchas-e-impermeabilizacion"/>
              </a:rPr>
              <a:t><![CDATA[Humedades, manchas e impermeabiliz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9 / 114]]></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humedades no se resuelven con pintura: se clasifican. Condensación, filtración y capilaridad son tres causas distintas, con indicios distintos y con salidas distintas, y el error más caro de este oficio es tratar una como si fuera otra. Por eso el método empieza siempre igual: ]]></a:t>
            </a:r>
            <a:r>
              <a:rPr lang="en-US" b="1" strike="noStrike" sz="2100" spc="0" u="none" cap="none">
                <a:solidFill>
                  <a:srgbClr val="1B2438">
                    <a:alpha val="100000"/>
                  </a:srgbClr>
                </a:solidFill>
                <a:latin typeface="Calibri"/>
              </a:rPr>
              <a:t><![CDATA[preguntar dónde está la mancha, si es interior o exterior, en qué planta y a qué altura, y cuándo aparece]]></a:t>
            </a:r>
            <a:r>
              <a:rPr lang="en-US" strike="noStrike" sz="2100" spc="0" u="none" cap="none">
                <a:solidFill>
                  <a:srgbClr val="1B2438">
                    <a:alpha val="100000"/>
                  </a:srgbClr>
                </a:solidFill>
                <a:latin typeface="Calibri"/>
              </a:rPr>
              <a:t><![CDATA[, y después observar la forma, las sales y el olor. Con eso se clasifica el caso, y solo entonces se decide si el trabajo es de pintura, si es mixto o si es una derivación.]]></a:t>
            </a: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humedades-manchas-e-impermeabilizacion"/>
              </a:rPr>
              <a:t><![CDATA[Humedades, manchas e impermeabiliz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0 / 114]]></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ndo el trabajo es de pintura, el sistema es el de siempre y tiene su orden: eliminar el moho, dejar secar el soporte, imprimar, acabar y, en el caso de la condensación, ]]></a:t>
            </a:r>
            <a:r>
              <a:rPr lang="en-US" b="1" strike="noStrike" sz="2100" spc="0" u="none" cap="none">
                <a:solidFill>
                  <a:srgbClr val="1B2438">
                    <a:alpha val="100000"/>
                  </a:srgbClr>
                </a:solidFill>
                <a:latin typeface="Calibri"/>
              </a:rPr>
              <a:t><![CDATA[ventilar]]></a:t>
            </a:r>
            <a:r>
              <a:rPr lang="en-US" strike="noStrike" sz="2100" spc="0" u="none" cap="none">
                <a:solidFill>
                  <a:srgbClr val="1B2438">
                    <a:alpha val="100000"/>
                  </a:srgbClr>
                </a:solidFill>
                <a:latin typeface="Calibri"/>
              </a:rPr>
              <a:t><![CDATA[. Ese último paso no es un extra: sin aire, la condensación vuelve aunque la pintura sea la correcta. Y cuando la causa es estructural —capilaridad, filtración estructural, ósmosis—, la respuesta es derivar, decirlo con la frase de relevo y dejarlo por escrito en la ficha, sin vender una capa que tapará el síntoma mientras el agua sigue entrando.]]></a:t>
            </a: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humedades-manchas-e-impermeabilizacion"/>
              </a:rPr>
              <a:t><![CDATA[Humedades, manchas e impermeabiliz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1 / 114]]></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ambién hay que reconocer lo que no es humedad: la cal, el óxido, el humo y los pigmentos de una cocina. Y hay que distinguir las manchas que se van al secar de las que se quedan, porque esa es la diferencia entre un tratamiento y una promesa vacía. Y por último está el límite de lo que se promete: ni que la pintura elimine la humedad, ni que la mancha no vuelva, ni plazos de secado que no salen de la ficha técnica, ni una transitabilidad de terraza que no declare el producto.]]></a:t>
            </a: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humedades-manchas-e-impermeabilizacion"/>
              </a:rPr>
              <a:t><![CDATA[Humedades, manchas e impermeabiliz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2 / 114]]></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separa cuatro planos y los dice: lo verificado en la ficha técnica, la buena práctica de mostrador, lo pendiente de confirmar por dirección y el caso didáctico ficticio. Esta evaluación acredita el conocimiento del método — clasificar, tratar y derivar cuando toca; el manejo de máquina, de producto y de seguridad se verifica con supervisión en el puesto, y los datos concretos de cada producto se confirman en su ficha técnica vigente.]]></a:t>
            </a: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humedades-manchas-e-impermeabilizacion"/>
              </a:rPr>
              <a:t><![CDATA[Humedades, manchas e impermeabiliz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3 / 114]]></a:t>
            </a:r>
          </a:p>
        </p:txBody>
      </p:sp>
      <p:sp>
        <p:nvSpPr>
          <p:cNvPr id="7" name=""/>
          <p:cNvSpPr txBox="1"/>
          <p:nvPr/>
        </p:nvSpPr>
        <p:spPr>
          <a:xfrm>
            <a:off x="514350" y="1219200"/>
            <a:ext cx="24765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E-EN 13300, pinturas y barnices para paredes y techos interiores, y UNE-EN 1062-1, pinturas y barnices para exterior: brillo, poder cubriente, resistencia al frote y clasificación de recubrimientos (AENOR/UNE, consulta 2026-10); esta lección no reproduce sus criterios, los usa solo como referencia de qué propiedades hay que mirar.]]></a:t>
            </a: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humedades-manchas-e-impermeabilizacion"/>
              </a:rPr>
              <a:t><![CDATA[Humedades, manchas e impermeabiliz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4 / 114]]></a:t>
            </a:r>
          </a:p>
        </p:txBody>
      </p:sp>
      <p:sp>
        <p:nvSpPr>
          <p:cNvPr id="7" name=""/>
          <p:cNvSpPr txBox="1"/>
          <p:nvPr/>
        </p:nvSpPr>
        <p:spPr>
          <a:xfrm>
            <a:off x="514350" y="1219200"/>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ichas técnicas de los fabricantes del catálogo de Pinturas Especializadas: preparación del soporte, número de manos, rendimiento, tiempos de secado, transitabilidad y condiciones de aplicación; la ficha vigente prevalece sobre cualquier resumen interno (consulta 2026-10).]]></a:t>
            </a:r>
          </a:p>
        </p:txBody>
      </p:sp>
      <p:sp>
        <p:nvSpPr>
          <p:cNvPr id="9" name=""/>
          <p:cNvSpPr txBox="1"/>
          <p:nvPr/>
        </p:nvSpPr>
        <p:spPr>
          <a:xfrm>
            <a:off x="514350" y="29337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9337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glamento (CE) n.º 1907/2006 sobre fichas de datos de seguridad y Reglamento (UE) 2020/878 (REACH): lo que se declara en la etiqueta y en la ficha de seguridad de un producto (consulta 2026-10); esta lección no reproduce sus textos.]]></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114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2026-10-31T05:01:15Z</dcterms:created>
  <dcterms:modified xsi:type="dcterms:W3CDTF">2026-10-31T05:01:15Z</dcterms:modified>
  <dc:title>Humedades, manchas e impermeabilización</dc:title>
  <dc:description>Presentación editable del OA «Humedades, manchas e impermeabilización». Enlace: https://pinturasespecializadas.lumbre.lat/object/humedades-manchas-e-impermeabilizacion</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