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erramientas-de-campo-ficha-atlas-de-defectos-y-parte-de-visit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s de campo: ficha, atlas de defectos y parte de visita»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s de campo: ficha, atlas de defectos y parte de visita»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s de campo: ficha, atlas de defectos y parte de visita»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herramientas, una sola lógic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herramientas, una sola lógic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incluya escala, fecha, ubicación y una referencia de lo que se quería mo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foto sin escala ni referencia no permite comparar tamaños ni evolución. La evidencia necesita contexto: dónde, cuándo, a qué escala y para qué se tomó. La resolución ayuda, pero no sustituye es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función de la ficha, el atlas y el parte de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erramientas-de-campo-ficha-atlas-de-defectos-y-parte-de-visita]]></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ficha de una página»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ficha de una página»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ficha-una-pagin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los cinco bloques de una ficha de diagnóstico de una página, qué se escribe en cada uno y la regla que lo hace utili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icha no se juzga por lo completa que parece, sino por lo que impide olvi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dentificación → ¿Quién, dónde, cuándo y quién ati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servaciones → ¿Qué se ve y con qué me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robaciones → ¿Qué se probó, con qué instrumento y con qué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ipótesis → ¿Cuál es la causa probable y cuánta evidencia la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stema y verificación → ¿Qué se propone, bajo qué condiciones y cuándo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bloques de la ficha de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erramientas-de-campo-ficha-atlas-de-defectos-y-parte-de-visit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atlas visual de defectos»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atlas visual de defectos»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atlas-seis-senal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seis señales visibles con lo que pueden indicar y la primera comprobación recomen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atlas ordena la mirada y las comprobaciones; no certifica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olvo blanco que reaparece después de secarse la pared. → Humedad y s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cinta arranca pintura en placas enteras. →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a grieta aumenta de anchura con los meses. → Grietas y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ureola oscura que crece desde el rodapié. → Humedad y s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mpollas blandas sobre una capa de pintura anterior. →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Fisura en zigzag en la junta de dos materiales. → Grietas y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familias de señales del at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erramientas-de-campo-ficha-atlas-de-defectos-y-parte-de-visit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Del parecido a la decisión»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Del parecido a la decisión»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del-parecido-a-la-decis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pasos que va de la señal observada a la comprobación, la hipótesis y la decisión regi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importa: primero se mide, después se interpreta y solo entonces se recom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sar el atlas sin saltars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ribe la señal sin adjetivos y localízala en el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sar el atlas sin saltars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la primera comprobación que indica el atlas y anota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sar el atlas sin saltars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rmula al menos una hipótesis y busca evidencia en co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sar el atlas sin saltars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la comprobación siguiente o escala si supera tu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sar el atlas sin saltarse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la decisión, sus condiciones y l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e medido la humedad con el instrumento y anoto el valor y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recido no cierra un diagnóstico; una grieta que puede ser estructural no se tapa sin evaluarla; y una foto sin escala ni referencia no permite comparar. Las frases segunda y cuarta miden, acotan la hipótesis y dejan claro qué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orden de comprobación y límites del aseso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erramientas-de-campo-ficha-atlas-de-defectos-y-parte-de-visit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parte de visita: la evidencia que se puede revisar» (2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parte de visita: la evidencia que se puede revisar» (3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olución no sustituye la escala ni la referencia. Sin una medida conocida no se puede estimar el tamaño ni comparar la evolución; sin ubicación, la foto no se puede relacionar con el punto de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fotografías, medidas y muestras del parte de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erramientas-de-campo-ficha-atlas-de-defectos-y-parte-de-visit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rrores frecuentes con las herramienta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ormular · cerrar · documenta ·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tlas ordena hipótesis, no certifica causas. Las observaciones se documentan con medidas y fechas, y los casos que superan el asesoramiento de producto se esca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3 y 6: uso y límites del at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erramientas-de-campo-ficha-atlas-de-defectos-y-parte-de-visit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errar el parte y dejar rastro»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parte de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que hay una foto general, una de zona y una de detalle con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parte de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que cada cifra tenga unidad, instrument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parte de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lo que no se pudo comprobar y explica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parte de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 el siguiente paso con responsabl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erre del parte de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uarda la evidencia según el procedimiento y entrega una copia al cliente si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otra persona pueda entender qué se observó, qué se comprobó, qué falta y cuál es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ueba del relevo es la misma que en la ficha: si otra persona no puede continuar el caso con lo escrito, faltan datos. El número de fotos o el lenguaje técnico no sustituyen la claridad sobre hechos, límites y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cierre y trazabilidad del parte de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herramientas-de-campo-ficha-atlas-de-defectos-y-parte-de-visit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señal y primer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señal y primer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herramientas forman el equipo de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icha de una página, el atlas de defectos y el parte de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at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ordenar señales, recordar comprobaciones y explicar límites; no para cerrar un diagnóstico por pa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tener una foto para ser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ala, fecha, ubicación y una referencia de lo que se quería mo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un dato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escribe «no comprobado», se explica por qué y se deja com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scala un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señal supera el asesoramiento de producto: grieta estructural, filtración activa, amianto o plomo po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usar las herramientas de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herramientas-de-campo-ficha-atlas-de-defectos-y-parte-de-visita]]></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usar las herramientas de campo?»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03" r:id="rId1"/>
    <p:sldLayoutId id="2482439204" r:id="rId2"/>
    <p:sldLayoutId id="2482439205" r:id="rId3"/>
    <p:sldLayoutId id="248243920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e1aec6a35277577914eca1a52013f12434081e41e87335a1.jpg"/>
  <Relationship Id="rId3" Type="http://schemas.openxmlformats.org/officeDocument/2006/relationships/hyperlink" Target="https://pinturasespecializadas.lumbre.lat/object/herramientas-de-campo-ficha-atlas-de-defectos-y-parte-de-visit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ficha-una-pagina2.jpg"/>
  <Relationship Id="rId3" Type="http://schemas.openxmlformats.org/officeDocument/2006/relationships/hyperlink" Target="https://pinturasespecializadas.lumbre.lat/object/herramientas-de-campo-ficha-atlas-de-defectos-y-parte-de-visita" TargetMode="External"/>
  <Relationship Id="rId4" Type="http://schemas.openxmlformats.org/officeDocument/2006/relationships/hyperlink" Target="https://pinturasespecializadas.lumbre.lat/object/herramientas-de-campo-ficha-atlas-de-defectos-y-parte-de-visit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atlas-seis-senales3.jpg"/>
  <Relationship Id="rId3" Type="http://schemas.openxmlformats.org/officeDocument/2006/relationships/hyperlink" Target="https://pinturasespecializadas.lumbre.lat/object/herramientas-de-campo-ficha-atlas-de-defectos-y-parte-de-visita" TargetMode="External"/>
  <Relationship Id="rId4" Type="http://schemas.openxmlformats.org/officeDocument/2006/relationships/hyperlink" Target="https://pinturasespecializadas.lumbre.lat/object/herramientas-de-campo-ficha-atlas-de-defectos-y-parte-de-visita"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del-parecido-a-la-decision4.jpg"/>
  <Relationship Id="rId3" Type="http://schemas.openxmlformats.org/officeDocument/2006/relationships/hyperlink" Target="https://pinturasespecializadas.lumbre.lat/object/herramientas-de-campo-ficha-atlas-de-defectos-y-parte-de-visita" TargetMode="External"/>
  <Relationship Id="rId4" Type="http://schemas.openxmlformats.org/officeDocument/2006/relationships/hyperlink" Target="https://pinturasespecializadas.lumbre.lat/object/herramientas-de-campo-ficha-atlas-de-defectos-y-parte-de-visita"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hyperlink" Target="https://pinturasespecializadas.lumbre.lat/object/herramientas-de-campo-ficha-atlas-de-defectos-y-parte-de-visita"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herramientas-de-campo-ficha-atlas-de-defectos-y-parte-de-visita"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erramien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m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ch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fec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si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herramientas-de-campo-ficha-atlas-de-defectos-y-parte-de-visit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lenar una ficha de diagnóstico de una página, usar un atlas visual de defectos sin confundir parecido con causa y cerrar un parte de visita con fotografías, medidas y muestras que otra persona pueda revis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del itinerario de diagnóstico. Convierte lo aprendido en tres herramientas de campo: la ficha de una página, el atlas de defectos y el parte de visita con evidenc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icha de diagnóstico · atlas de defectos · parte de visita · inspección visual · evidencia fotográfica · asesoría técnic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s de campo: ficha, atlas de defectos y parte de visi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nueve y media de la mañana y tienes tres avisos en la furgoneta. En el primero, una fachada con una mancha blanca junto al zócalo. En el segundo, un techo de baño con pintura que se levanta. En el tercero, una barandilla con óxido que vuelve cada añ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levas un informe de veinte páginas: llevas una ficha de una página, un atlas de defectos plastificado y el móvil con la cámara. La diferencia entre resolver los tres casos y volver el lunes a empezar de cero está en cómo usas esas tres herramient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s de campo: ficha, atlas de defectos y parte de visi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llenar una ficha de diagnóstico de una página, usar un atlas visual de defectos sin confundir parecido con causa y cerrar un parte de visita con fotografías, medidas y muestras que otra persona pueda revisar.]]></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s de campo: ficha, atlas de defectos y parte de visi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ción de buenas prácticas: método de trabajo razonado; no es, por sí solo, una política de Pinturas Especializad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umbrales, equipos, plazos y responsables que debe confirmar dirección técnic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s de campo: ficha, atlas de defectos y parte de visi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formato oficial de ficha y de parte de visita de Pinturas Especializadas, si existe, y quién los firma. El procedimiento interno para conservar fotografías, muestras y datos de clientes. Los criterios para derivar una grieta estructural, un posible amianto o un recubrimiento con plomo. Los instrumentos disponibles en cada tienda y su calibr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herramientas, una sola lógic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el atlas y el parte de visita no son tres documentos independientes. Son tres formas de responder a la misma pregunta: ]]></a:t>
            </a:r>
            <a:r>
              <a:rPr lang="en-US" b="1" strike="noStrike" sz="2100" spc="0" u="none" cap="none">
                <a:solidFill>
                  <a:srgbClr val="1B2438">
                    <a:alpha val="100000"/>
                  </a:srgbClr>
                </a:solidFill>
                <a:latin typeface="Calibri"/>
              </a:rPr>
              <a:t><![CDATA[¿qué sé, qué supongo y qué voy a hac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herramientas, una sola lógic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ficha de una página]]></a:t>
            </a:r>
            <a:r>
              <a:rPr lang="en-US" strike="noStrike" sz="2100" spc="0" u="none" cap="none">
                <a:solidFill>
                  <a:srgbClr val="1B2438">
                    <a:alpha val="100000"/>
                  </a:srgbClr>
                </a:solidFill>
                <a:latin typeface="Calibri"/>
              </a:rPr>
              <a:t><![CDATA[ obliga a escribir los hechos con fecha y medida, separar las hipótesis y cerrar con un sistema y una verificación. El ]]></a:t>
            </a:r>
            <a:r>
              <a:rPr lang="en-US" b="1" strike="noStrike" sz="2100" spc="0" u="none" cap="none">
                <a:solidFill>
                  <a:srgbClr val="1B2438">
                    <a:alpha val="100000"/>
                  </a:srgbClr>
                </a:solidFill>
                <a:latin typeface="Calibri"/>
              </a:rPr>
              <a:t><![CDATA[atlas de defectos]]></a:t>
            </a:r>
            <a:r>
              <a:rPr lang="en-US" strike="noStrike" sz="2100" spc="0" u="none" cap="none">
                <a:solidFill>
                  <a:srgbClr val="1B2438">
                    <a:alpha val="100000"/>
                  </a:srgbClr>
                </a:solidFill>
                <a:latin typeface="Calibri"/>
              </a:rPr>
              <a:t><![CDATA[ ayuda a ordenar lo que se ve y a proponer comprobaciones, pero no sustituye la comprobación: dos defectos parecidos pueden tener causas distintas. El ]]></a:t>
            </a:r>
            <a:r>
              <a:rPr lang="en-US" b="1" strike="noStrike" sz="2100" spc="0" u="none" cap="none">
                <a:solidFill>
                  <a:srgbClr val="1B2438">
                    <a:alpha val="100000"/>
                  </a:srgbClr>
                </a:solidFill>
                <a:latin typeface="Calibri"/>
              </a:rPr>
              <a:t><![CDATA[parte de visita]]></a:t>
            </a:r>
            <a:r>
              <a:rPr lang="en-US" strike="noStrike" sz="2100" spc="0" u="none" cap="none">
                <a:solidFill>
                  <a:srgbClr val="1B2438">
                    <a:alpha val="100000"/>
                  </a:srgbClr>
                </a:solidFill>
                <a:latin typeface="Calibri"/>
              </a:rPr>
              <a:t><![CDATA[ guarda la evidencia que permite revisar el caso: fotografías con escala, lecturas de instrumentos, muestras y una descripción del lug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herramientas, una sola lógic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se usan en campo, no al volver a la oficina. Si se rellenan de memoria al final del día, se pierden matices que después no se pueden recuperar. La herramienta que no se usa en la obra acaba siendo un adorn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Tres herramientas, una sola lógi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onvierte una fotografía en evidencia útil para revisar un diagnóst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tenga buena resolución y se vea bonit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incluya escala, fecha, ubicación y una referencia de lo que se quería mostra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haga con el móvil más caro disponibl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suba a redes sociales para tener una cop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ficha de una pági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campo cabe en una cara y se lee de arriba abajo. No busca ser exhaustiva, sino impedir que se olvide lo que cambia la decisión.]]></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ción y demanda.]]></a:t>
            </a:r>
            <a:r>
              <a:rPr lang="en-US" strike="noStrike" sz="2100" spc="0" u="none" cap="none">
                <a:solidFill>
                  <a:srgbClr val="1B2438">
                    <a:alpha val="100000"/>
                  </a:srgbClr>
                </a:solidFill>
                <a:latin typeface="Calibri"/>
              </a:rPr>
              <a:t><![CDATA[ Quién, dónde, cuándo, quién atiende y qué pide el cliente, con sus palabras. La queja no es un hecho: es la versión del cliente y se anota como t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ficha de una pági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Qué se ve, en qué zona, con qué dimensiones y en qué condiciones de luz. Se describe sin adjetivos: «pintura levantada en una franja de 40 cm junto al zócalo», no «está fatal».]]></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obaciones.]]></a:t>
            </a:r>
            <a:r>
              <a:rPr lang="en-US" strike="noStrike" sz="2100" spc="0" u="none" cap="none">
                <a:solidFill>
                  <a:srgbClr val="1B2438">
                    <a:alpha val="100000"/>
                  </a:srgbClr>
                </a:solidFill>
                <a:latin typeface="Calibri"/>
              </a:rPr>
              <a:t><![CDATA[ Qué prueba se hizo, con qué instrumento, con qué resultado y con qué límite. Si no se pudo medir, se escribe «no comprobado» y se explica por qué.]]></a:t>
            </a:r>
          </a:p>
        </p:txBody>
      </p:sp>
      <p:sp>
        <p:nvSpPr>
          <p:cNvPr id="9" name=""/>
          <p:cNvSpPr txBox="1"/>
          <p:nvPr/>
        </p:nvSpPr>
        <p:spPr>
          <a:xfrm>
            <a:off x="514350" y="3676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ipótesis.]]></a:t>
            </a:r>
            <a:r>
              <a:rPr lang="en-US" strike="noStrike" sz="2100" spc="0" u="none" cap="none">
                <a:solidFill>
                  <a:srgbClr val="1B2438">
                    <a:alpha val="100000"/>
                  </a:srgbClr>
                </a:solidFill>
                <a:latin typeface="Calibri"/>
              </a:rPr>
              <a:t><![CDATA[ La causa probable, la evidencia a favor, la evidencia en contra y el nivel de confianza. Una hipótesis no es una sentenc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ficha de una pági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stema, condiciones y verificación.]]></a:t>
            </a:r>
            <a:r>
              <a:rPr lang="en-US" strike="noStrike" sz="2100" spc="0" u="none" cap="none">
                <a:solidFill>
                  <a:srgbClr val="1B2438">
                    <a:alpha val="100000"/>
                  </a:srgbClr>
                </a:solidFill>
                <a:latin typeface="Calibri"/>
              </a:rPr>
              <a:t><![CDATA[ Qué se propone, qué debe cumplirse para que sea válido, cuándo se revisa y con qué criterio.]]></a:t>
            </a:r>
          </a:p>
        </p:txBody>
      </p:sp>
      <p:sp>
        <p:nvSpPr>
          <p:cNvPr id="8" name=""/>
          <p:cNvSpPr txBox="1"/>
          <p:nvPr/>
        </p:nvSpPr>
        <p:spPr>
          <a:xfrm>
            <a:off x="514350" y="1952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Qué queda pendiente, quién hace qué y cuándo.]]></a:t>
            </a:r>
          </a:p>
        </p:txBody>
      </p:sp>
      <p:sp>
        <p:nvSpPr>
          <p:cNvPr id="9" name=""/>
          <p:cNvSpPr txBox="1"/>
          <p:nvPr/>
        </p:nvSpPr>
        <p:spPr>
          <a:xfrm>
            <a:off x="514350" y="2362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oro: si un campo no se puede completar, no se rellena con una suposición. Se deja como pendiente y se dice al clie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ficha de una página]]></a:t>
            </a:r>
          </a:p>
        </p:txBody>
      </p:sp>
      <p:pic>
        <p:nvPicPr>
          <p:cNvPr id="3" name="" descr="Matriz con los cinco bloques de una ficha de diagnóstico de una página, qué se escribe en cada uno y la regla que lo hace utilizable.">
            <a:hlinkClick r:id="rId3" tooltip="Matriz con los cinco bloques de una ficha de diagnóstico de una página, qué se escribe en cada uno y la regla que lo hace utilizable."/>
          </p:cNvPr>
          <p:cNvPicPr>
            <a:picLocks noChangeAspect="1"/>
          </p:cNvPicPr>
          <p:nvPr>
            <p:ph type="pic" idx="1"/>
          </p:nvPr>
        </p:nvPicPr>
        <p:blipFill>
          <a:blip r:embed="rId2"/>
          <a:stretch>
            <a:fillRect/>
          </a:stretch>
        </p:blipFill>
        <p:spPr>
          <a:xfrm>
            <a:off x="2362200" y="1257300"/>
            <a:ext cx="44196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icha no se juzga por lo completa que parece, sino por lo que impide olvid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herramientas-de-campo-ficha-atlas-de-defectos-y-parte-de-visit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 ficha de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bloque de la ficha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dentific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bservacion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probacion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ipótesi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stema y verificació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se ve y con qué medid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se probó, con qué instrumento y con qué lími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l es la causa probable y cuánta evidencia la sostien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se propone, bajo qué condiciones y cuándo se revis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ién, dónde, cuándo y quién atien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atlas visual de defec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tlas de defectos es una colección ordenada de señales visibles con su interpretación posible y la primera comprobación que conviene hacer. No es un catálogo de soluciones ni una prueba pericial.]]></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é sirve.]]></a:t>
            </a:r>
            <a:r>
              <a:rPr lang="en-US" strike="noStrike" sz="2100" spc="0" u="none" cap="none">
                <a:solidFill>
                  <a:srgbClr val="1B2438">
                    <a:alpha val="100000"/>
                  </a:srgbClr>
                </a:solidFill>
                <a:latin typeface="Calibri"/>
              </a:rPr>
              <a:t><![CDATA[ Para poner nombre a lo que se ve, para no olvidar comprobaciones habituales y para explicar al cliente por qué no se decide solo con una foto. También para formar a quien empieza: aprende a mirar con un ord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atlas visual de defec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é no sirve.]]></a:t>
            </a:r>
            <a:r>
              <a:rPr lang="en-US" strike="noStrike" sz="2100" spc="0" u="none" cap="none">
                <a:solidFill>
                  <a:srgbClr val="1B2438">
                    <a:alpha val="100000"/>
                  </a:srgbClr>
                </a:solidFill>
                <a:latin typeface="Calibri"/>
              </a:rPr>
              <a:t><![CDATA[ Para cerrar un diagnóstico por parecido. Dos manchas blancas pueden ser eflorescencia, restos de yeso, un producto mal diluido o una pintura que ha perdido adherencia. El aspecto orienta; la comprobación decide.]]></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organiza.]]></a:t>
            </a:r>
            <a:r>
              <a:rPr lang="en-US" strike="noStrike" sz="2100" spc="0" u="none" cap="none">
                <a:solidFill>
                  <a:srgbClr val="1B2438">
                    <a:alpha val="100000"/>
                  </a:srgbClr>
                </a:solidFill>
                <a:latin typeface="Calibri"/>
              </a:rPr>
              <a:t><![CDATA[ Por familias de señal, no por producto: humedad y sales; adherencia y cohesión; grietas y movimiento; manchas y corrosión. Cada ficha del atlas incluye una señal, qué puede indicar, la primera comprobación y cuándo hay que escal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atlas visual de defec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usa en el mostrador.]]></a:t>
            </a:r>
            <a:r>
              <a:rPr lang="en-US" strike="noStrike" sz="2100" spc="0" u="none" cap="none">
                <a:solidFill>
                  <a:srgbClr val="1B2438">
                    <a:alpha val="100000"/>
                  </a:srgbClr>
                </a:solidFill>
                <a:latin typeface="Calibri"/>
              </a:rPr>
              <a:t><![CDATA[ Se muestra al cliente para explicarle qué se va a comprobar, nunca para sentenciar la causa. Si el atlas no cubre la señal, se fotografía y se consulta; no se fuerza la entrada en una categoría que no corresponde.]]></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imágenes del atlas son ]]></a:t>
            </a:r>
            <a:r>
              <a:rPr lang="en-US" b="1" strike="noStrike" sz="2100" spc="0" u="none" cap="none">
                <a:solidFill>
                  <a:srgbClr val="1B2438">
                    <a:alpha val="100000"/>
                  </a:srgbClr>
                </a:solidFill>
                <a:latin typeface="Calibri"/>
              </a:rPr>
              <a:t><![CDATA[ilustrativas]]></a:t>
            </a:r>
            <a:r>
              <a:rPr lang="en-US" strike="noStrike" sz="2100" spc="0" u="none" cap="none">
                <a:solidFill>
                  <a:srgbClr val="1B2438">
                    <a:alpha val="100000"/>
                  </a:srgbClr>
                </a:solidFill>
                <a:latin typeface="Calibri"/>
              </a:rPr>
              <a:t><![CDATA[: ayudan a reconocer una señal, pero no son evidencia de un caso concreto ni sustituyen una fotografía fechada y medida del soporte r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atlas visual de defectos]]></a:t>
            </a:r>
          </a:p>
        </p:txBody>
      </p:sp>
      <p:pic>
        <p:nvPicPr>
          <p:cNvPr id="3" name="" descr="Matriz de seis señales visibles con lo que pueden indicar y la primera comprobación recomendada.">
            <a:hlinkClick r:id="rId3" tooltip="Matriz de seis señales visibles con lo que pueden indicar y la primera comprobación recomendada."/>
          </p:cNvPr>
          <p:cNvPicPr>
            <a:picLocks noChangeAspect="1"/>
          </p:cNvPicPr>
          <p:nvPr>
            <p:ph type="pic" idx="1"/>
          </p:nvPr>
        </p:nvPicPr>
        <p:blipFill>
          <a:blip r:embed="rId2"/>
          <a:stretch>
            <a:fillRect/>
          </a:stretch>
        </p:blipFill>
        <p:spPr>
          <a:xfrm>
            <a:off x="2476500" y="1257300"/>
            <a:ext cx="41814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atlas ordena la mirada y las comprobaciones; no certifica la cau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herramientas-de-campo-ficha-atlas-de-defectos-y-parte-de-visita"/>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El atlas visual de defect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en la familia del atlas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umedad y sale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dherenci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rietas y movimi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olvo blanco que reaparece después de secarse la pared.]]></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inta arranca pintura en placas enter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grieta aumenta de anchura con los me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ureola oscura que crece desde el rodapié.]]></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mpollas blandas sobre una capa de pintura anterio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isura en zigzag en la junta de dos materiale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parecido a la dec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las se usa con un orden fijo para que la intuición no sustituya a la comprobación.]]></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calizar y medir.]]></a:t>
            </a:r>
            <a:r>
              <a:rPr lang="en-US" strike="noStrike" sz="2100" spc="0" u="none" cap="none">
                <a:solidFill>
                  <a:srgbClr val="1B2438">
                    <a:alpha val="100000"/>
                  </a:srgbClr>
                </a:solidFill>
                <a:latin typeface="Calibri"/>
              </a:rPr>
              <a:t><![CDATA[ Dónde está la señal, qué superficie ocupa, desde cuándo se conoce y cómo cambia con el tiempo. Una mancha de 30 cm no se trata igual que una de tres metros.]]></a:t>
            </a:r>
          </a:p>
        </p:txBody>
      </p:sp>
      <p:sp>
        <p:nvSpPr>
          <p:cNvPr id="9" name=""/>
          <p:cNvSpPr txBox="1"/>
          <p:nvPr/>
        </p:nvSpPr>
        <p:spPr>
          <a:xfrm>
            <a:off x="514350" y="3019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obar.]]></a:t>
            </a:r>
            <a:r>
              <a:rPr lang="en-US" strike="noStrike" sz="2100" spc="0" u="none" cap="none">
                <a:solidFill>
                  <a:srgbClr val="1B2438">
                    <a:alpha val="100000"/>
                  </a:srgbClr>
                </a:solidFill>
                <a:latin typeface="Calibri"/>
              </a:rPr>
              <a:t><![CDATA[ Humedad con instrumento y unidades, adherencia con cinta o corte, pH si hay alcalinidad, probeta si hay duda de compatibilidad. Cada prueba tiene un límite y se escri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parecido a la dec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rmular la hipótesis.]]></a:t>
            </a:r>
            <a:r>
              <a:rPr lang="en-US" strike="noStrike" sz="2100" spc="0" u="none" cap="none">
                <a:solidFill>
                  <a:srgbClr val="1B2438">
                    <a:alpha val="100000"/>
                  </a:srgbClr>
                </a:solidFill>
                <a:latin typeface="Calibri"/>
              </a:rPr>
              <a:t><![CDATA[ Qué causa probable explica mejor lo observado, qué evidencia la sostiene y qué evidencia la contradice. Si hay dos hipótesis, se anotan las dos y se dice qué falta para decidir.]]></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dir y registrar.]]></a:t>
            </a:r>
            <a:r>
              <a:rPr lang="en-US" strike="noStrike" sz="2100" spc="0" u="none" cap="none">
                <a:solidFill>
                  <a:srgbClr val="1B2438">
                    <a:alpha val="100000"/>
                  </a:srgbClr>
                </a:solidFill>
                <a:latin typeface="Calibri"/>
              </a:rPr>
              <a:t><![CDATA[ Qué se recomienda, qué condición debe cumplirse, cuándo se revisa y qué se hará si la hipótesis no se confirma. La decisión se registra en la ficha y la evidencia en el parte de visi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parecido a la dec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señal sugiere un problema que supera el alcance del asesoramiento de producto —una grieta estructural, una filtración activa, un posible amianto o una pintura con plomo—, no se improvisa un sistema: se documenta, se acota la zona y se escala al especialista que correspon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parecido a la decisión]]></a:t>
            </a:r>
          </a:p>
        </p:txBody>
      </p:sp>
      <p:pic>
        <p:nvPicPr>
          <p:cNvPr id="3" name="" descr="Flujo de cuatro pasos que va de la señal observada a la comprobación, la hipótesis y la decisión registrada.">
            <a:hlinkClick r:id="rId3" tooltip="Flujo de cuatro pasos que va de la señal observada a la comprobación, la hipótesis y la decisión registrad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importa: primero se mide, después se interpreta y solo entonces se recomien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herramientas-de-campo-ficha-atlas-de-defectos-y-parte-de-visita"/>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parecido a la decisión · Usar el atlas sin saltarse pasos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e la señal sin adjetivos y localízala en el sopor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parecido a la decisión · Usar el atlas sin saltarse pasos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la primera comprobación que indica el atlas y anota el result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parecido a la decisión · Usar el atlas sin saltarse pasos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ula al menos una hipótesis y busca evidencia en cont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parecido a la decisión · Usar el atlas sin saltarse pasos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la comprobación siguiente o escala si supera tu alca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l parecido a la decisión · Usar el atlas sin saltarse pasos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la decisión, sus condiciones y la fecha de revis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Del parecido a la d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visita. Marca las que no se sostiene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parece a la foto del atlas, así que ya sé qué es.»]]></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e medido la humedad con el instrumento y anoto el valor y la fecha.»]]></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grieta es estructural; la tapo con masilla y pintura.»]]></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mancha blanca puede ser eflorescencia, pero falta comprobar si reaparece tras sec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foto no lleva escala ni referencia, pero sirve igual para compar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parte de visita: la evidencia que se puede revis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rte de visita es la parte del trabajo que permite reconstruir el caso sin depender de la memoria. No es un álbum de fotos: es un registro con intención.]]></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tografías.]]></a:t>
            </a:r>
            <a:r>
              <a:rPr lang="en-US" strike="noStrike" sz="2100" spc="0" u="none" cap="none">
                <a:solidFill>
                  <a:srgbClr val="1B2438">
                    <a:alpha val="100000"/>
                  </a:srgbClr>
                </a:solidFill>
                <a:latin typeface="Calibri"/>
              </a:rPr>
              <a:t><![CDATA[ Una general del lugar, una de la zona afectada y una de detalle con escala (una regla, una moneda o una cinta métrica). Se anota fecha, ubicación y qué se quería mostrar. Si hay personas, matrículas o interiores de viviendas, se pide permiso y se evita lo que no sea necesario para el diagnóstic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parte de visita: la evidencia que se puede revis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didas.]]></a:t>
            </a:r>
            <a:r>
              <a:rPr lang="en-US" strike="noStrike" sz="2100" spc="0" u="none" cap="none">
                <a:solidFill>
                  <a:srgbClr val="1B2438">
                    <a:alpha val="100000"/>
                  </a:srgbClr>
                </a:solidFill>
                <a:latin typeface="Calibri"/>
              </a:rPr>
              <a:t><![CDATA[ Humedad, temperatura, pH o dimensiones con su unidad y el instrumento usado. Una cifra sin unidad no es una medida.]]></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uestras.]]></a:t>
            </a:r>
            <a:r>
              <a:rPr lang="en-US" strike="noStrike" sz="2100" spc="0" u="none" cap="none">
                <a:solidFill>
                  <a:srgbClr val="1B2438">
                    <a:alpha val="100000"/>
                  </a:srgbClr>
                </a:solidFill>
                <a:latin typeface="Calibri"/>
              </a:rPr>
              <a:t><![CDATA[ Si se toma una muestra de pintura o de soporte, se identifica con referencia, lugar y fecha, y se conserva según el procedimiento que corresponda. Nunca se arranca una muestra en una zona visible sin explicarlo al cliente.]]></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roquis y observaciones.]]></a:t>
            </a:r>
            <a:r>
              <a:rPr lang="en-US" strike="noStrike" sz="2100" spc="0" u="none" cap="none">
                <a:solidFill>
                  <a:srgbClr val="1B2438">
                    <a:alpha val="100000"/>
                  </a:srgbClr>
                </a:solidFill>
                <a:latin typeface="Calibri"/>
              </a:rPr>
              <a:t><![CDATA[ Un dibujo sencillo con la orientación y los puntos fotografiados evita confusiones cuando el caso se revisa semanas despué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parte de visita: la evidencia que se puede revis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sentimiento y datos.]]></a:t>
            </a:r>
            <a:r>
              <a:rPr lang="en-US" strike="noStrike" sz="2100" spc="0" u="none" cap="none">
                <a:solidFill>
                  <a:srgbClr val="1B2438">
                    <a:alpha val="100000"/>
                  </a:srgbClr>
                </a:solidFill>
                <a:latin typeface="Calibri"/>
              </a:rPr>
              <a:t><![CDATA[ Las fotografías de una propiedad pueden contener datos personales. Se informa al cliente, se limita lo que se captura y se conserva solo lo necesario. El procedimiento concreto debe confirmarlo la empres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l parte de visita: la evidencia que se puede revis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fotografía tiene buena resolución, ya no hace falta anotar la escala ni la ubic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rrores frecuentes con las herramie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herramientas fallan más por cómo se usan que por su diseño:]]></a:t>
            </a:r>
          </a:p>
        </p:txBody>
      </p:sp>
      <p:sp>
        <p:nvSpPr>
          <p:cNvPr id="8" name=""/>
          <p:cNvSpPr txBox="1"/>
          <p:nvPr/>
        </p:nvSpPr>
        <p:spPr>
          <a:xfrm>
            <a:off x="514350" y="1628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628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lenar la ficha al final del día]]></a:t>
            </a:r>
            <a:r>
              <a:rPr lang="en-US" strike="noStrike" sz="2100" spc="0" u="none" cap="none">
                <a:solidFill>
                  <a:srgbClr val="1B2438">
                    <a:alpha val="100000"/>
                  </a:srgbClr>
                </a:solidFill>
                <a:latin typeface="Calibri"/>
              </a:rPr>
              <a:t><![CDATA[, cuando ya no se recuerdan las condiciones de luz ni el orden de las comprobaciones.]]></a:t>
            </a:r>
          </a:p>
        </p:txBody>
      </p:sp>
      <p:sp>
        <p:nvSpPr>
          <p:cNvPr id="10" name=""/>
          <p:cNvSpPr txBox="1"/>
          <p:nvPr/>
        </p:nvSpPr>
        <p:spPr>
          <a:xfrm>
            <a:off x="514350" y="2333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333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piar el atlas en lugar de comprobar]]></a:t>
            </a:r>
            <a:r>
              <a:rPr lang="en-US" strike="noStrike" sz="2100" spc="0" u="none" cap="none">
                <a:solidFill>
                  <a:srgbClr val="1B2438">
                    <a:alpha val="100000"/>
                  </a:srgbClr>
                </a:solidFill>
                <a:latin typeface="Calibri"/>
              </a:rPr>
              <a:t><![CDATA[: elegir la categoría que más se parece y cerrar el diagnóstico.]]></a:t>
            </a:r>
          </a:p>
        </p:txBody>
      </p:sp>
      <p:sp>
        <p:nvSpPr>
          <p:cNvPr id="12" name=""/>
          <p:cNvSpPr txBox="1"/>
          <p:nvPr/>
        </p:nvSpPr>
        <p:spPr>
          <a:xfrm>
            <a:off x="514350" y="3038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038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tografiar sin escala ni referencia]]></a:t>
            </a:r>
            <a:r>
              <a:rPr lang="en-US" strike="noStrike" sz="2100" spc="0" u="none" cap="none">
                <a:solidFill>
                  <a:srgbClr val="1B2438">
                    <a:alpha val="100000"/>
                  </a:srgbClr>
                </a:solidFill>
                <a:latin typeface="Calibri"/>
              </a:rPr>
              <a:t><![CDATA[, de modo que no se puede comparar el tamaño ni la evolución.]]></a:t>
            </a:r>
          </a:p>
        </p:txBody>
      </p:sp>
      <p:sp>
        <p:nvSpPr>
          <p:cNvPr id="14" name=""/>
          <p:cNvSpPr txBox="1"/>
          <p:nvPr/>
        </p:nvSpPr>
        <p:spPr>
          <a:xfrm>
            <a:off x="514350" y="3743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5" name=""/>
          <p:cNvSpPr txBox="1"/>
          <p:nvPr/>
        </p:nvSpPr>
        <p:spPr>
          <a:xfrm>
            <a:off x="762000" y="3743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tar cifras sin unidad ni instrumento]]></a:t>
            </a:r>
            <a:r>
              <a:rPr lang="en-US" strike="noStrike" sz="2100" spc="0" u="none" cap="none">
                <a:solidFill>
                  <a:srgbClr val="1B2438">
                    <a:alpha val="100000"/>
                  </a:srgbClr>
                </a:solidFill>
                <a:latin typeface="Calibri"/>
              </a:rPr>
              <a:t><![CDATA[: «humedad 18» no dice nada si no se sabe qué mide ni con qué.]]></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rrores frecuentes con las herramie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zclar la queja del cliente con la observación]]></a:t>
            </a:r>
            <a:r>
              <a:rPr lang="en-US" strike="noStrike" sz="2100" spc="0" u="none" cap="none">
                <a:solidFill>
                  <a:srgbClr val="1B2438">
                    <a:alpha val="100000"/>
                  </a:srgbClr>
                </a:solidFill>
                <a:latin typeface="Calibri"/>
              </a:rPr>
              <a:t><![CDATA[, y convertir una impresión en un hech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registrar lo que no se pudo comprobar]]></a:t>
            </a:r>
            <a:r>
              <a:rPr lang="en-US" strike="noStrike" sz="2100" spc="0" u="none" cap="none">
                <a:solidFill>
                  <a:srgbClr val="1B2438">
                    <a:alpha val="100000"/>
                  </a:srgbClr>
                </a:solidFill>
                <a:latin typeface="Calibri"/>
              </a:rPr>
              <a:t><![CDATA[, dejando un hueco que después se interpreta como ausencia de problema.]]></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sar el atlas como promesa]]></a:t>
            </a:r>
            <a:r>
              <a:rPr lang="en-US" strike="noStrike" sz="2100" spc="0" u="none" cap="none">
                <a:solidFill>
                  <a:srgbClr val="1B2438">
                    <a:alpha val="100000"/>
                  </a:srgbClr>
                </a:solidFill>
                <a:latin typeface="Calibri"/>
              </a:rPr>
              <a:t><![CDATA[: «esto es exactamente lo que tiene» en lugar de «esto es lo que hay que comprobar».]]></a:t>
            </a:r>
          </a:p>
        </p:txBody>
      </p:sp>
      <p:sp>
        <p:nvSpPr>
          <p:cNvPr id="13" name=""/>
          <p:cNvSpPr txBox="1"/>
          <p:nvPr/>
        </p:nvSpPr>
        <p:spPr>
          <a:xfrm>
            <a:off x="514350" y="33337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rrección es siempre la misma: escribir lo que se sabe, lo que se supone y lo que falta, con fecha y con una comprobación asocia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rrores frecuentes con las herramient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tlas ayuda a ___ una hipótesis, no a ___ un diagnóstico. Toda observación se fecha y se ___ con una medida; si la grieta puede ser estructural, se ___ a un especialis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el parte y dejar ra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rte se cierra cuando otra persona puede entender qué se hizo y qué falta sin llamarte. Eso exige tres comprobaciones rápidas antes de salir de la obra.]]></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á identificado el lugar?]]></a:t>
            </a:r>
            <a:r>
              <a:rPr lang="en-US" strike="noStrike" sz="2100" spc="0" u="none" cap="none">
                <a:solidFill>
                  <a:srgbClr val="1B2438">
                    <a:alpha val="100000"/>
                  </a:srgbClr>
                </a:solidFill>
                <a:latin typeface="Calibri"/>
              </a:rPr>
              <a:t><![CDATA[ Una foto general, una referencia de la zona y la dirección o el nombre del cliente. Sin eso, la evidencia no se puede relacionar con el caso.]]></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á cada afirmación sostenida por algo?]]></a:t>
            </a:r>
            <a:r>
              <a:rPr lang="en-US" strike="noStrike" sz="2100" spc="0" u="none" cap="none">
                <a:solidFill>
                  <a:srgbClr val="1B2438">
                    <a:alpha val="100000"/>
                  </a:srgbClr>
                </a:solidFill>
                <a:latin typeface="Calibri"/>
              </a:rPr>
              <a:t><![CDATA[ Una medición, una fotografía con escala, una prueba de adherencia o una nota de «no comprobado». Lo que no tiene evidencia se marca como pendien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el parte y dejar ra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á claro el siguiente paso?]]></a:t>
            </a:r>
            <a:r>
              <a:rPr lang="en-US" strike="noStrike" sz="2100" spc="0" u="none" cap="none">
                <a:solidFill>
                  <a:srgbClr val="1B2438">
                    <a:alpha val="100000"/>
                  </a:srgbClr>
                </a:solidFill>
                <a:latin typeface="Calibri"/>
              </a:rPr>
              <a:t><![CDATA[ Quién hace qué, cuándo y con qué criterio se revisa. Si el cliente tiene que corregir una filtración antes de pintar, se escribe con fecha y se le explic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arte bien cerrado no convierte una hipótesis en certeza. Convierte una visita en un caso trazable: se puede revisar, se puede explicar y se puede mejorar. Esa es la diferencia entre una opinión y un trabajo profesion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el parte y dejar rastro · Cierre del parte de visita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que hay una foto general, una de zona y una de detalle con escal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el parte y dejar rastro · Cierre del parte de visita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que cada cifra tenga unidad, instrumento y fech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el parte y dejar rastro · Cierre del parte de visita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lo que no se pudo comprobar y explica por qué.]]></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el parte y dejar rastro · Cierre del parte de visita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el siguiente paso con responsable y fech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el parte y dejar rastro · Cierre del parte de visita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la evidencia según el procedimiento y entrega una copia al cliente si correspond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errar el parte y dejar ras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s de salir de la obra, ¿cuál es la comprobación más útil para saber si el parte se puede revisar despué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tenga muchas fotos, aunque no estén ordenada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otra persona pueda entender qué se observó, qué se comprobó, qué falta y cuál es el siguiente paso.]]></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sté escrito con lenguaje muy técnico para parecer profesional.]]></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haya enviado al cliente antes de terminar la visi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ampo de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para usar durante la visita. Se adapta al formato interno cuando exista. Si un dato no se ha comprobado, se escribe «no comprobado» y se explica qué falta; no se rellena con una suposi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ampo de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El formato oficial, la conservación de muestras y las firmas deben confirmarse con direc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3152775"/>
                <a:gridCol w="2962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 de u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dirección, fecha, hora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fecha ni responsable no hay traz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ide el cliente, co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ja se cita; no se convierte en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ve, dónde, tamaño y condiciones de lu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djetivos; con me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graf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eral, zona y detalle con 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ubicación y qué se quería mo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3152775"/>
                <a:gridCol w="2962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 de u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instrumento, resultado y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 con unidad; si no se midió, se di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óte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probable, evidencia a favor y en co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vel de confianza y qué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imprimación, acabado y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ciones, no una lista de produ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be cumplirse y qué hacer si f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falla, se detiene y se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000250"/>
                <a:gridCol w="3152775"/>
                <a:gridCol w="2962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 de u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cómo y quién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acordado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responsable y 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fecha; el cliente sale info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ampo de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se rellena durante la visita y se completa al final, no al revés. Si una fila queda vacía, se marca «pendiente» y se explica al cliente qué falta y cuándo se sabrá.]]></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eñal y primera 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543300"/>
                <a:gridCol w="4572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vo blanco que reapa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e saliendo tras se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que se levanta en pla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ta y corte en rej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o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ir una y ver el sust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ieta que aum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r apertura y ev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co osc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r humedad y buscar ori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Óxido o tinte marr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 metal y origen del ti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eñal y primera comprob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herramientas-de-campo-ficha-atlas-de-defectos-y-parte-de-visita"/>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herramientas forman el equipo de camp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cha de una página, el atlas de defectos y el parte de visi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atl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ordenar señales, recordar comprobaciones y explicar límites; no para cerrar un diagnóstico por pareci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tener una foto para ser evidenc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ala, fecha, ubicación y una referencia de lo que se quería mostr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un dato no se puede comprob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escribe «no comprobado», se explica por qué y se deja como pendient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scala un cas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señal supera el asesoramiento de producto: grieta estructural, filtración activa, amianto o plomo posib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usar las herramientas de cam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usar las herramientas de cam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7]]></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rellenar una ficha, usar el atlas para formular hipótesis y cerrar un parte de visita con evidencia.]]></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3 y 5. Los fallos más frecuentes son rellenar de memoria, diagnosticar por parecido y fotografiar sin escal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herramientas de campo no sustituyen el criterio: lo ordenan. La ficha impide olvidar lo que cambia la decisión; el atlas ayuda a mirar con un orden y a recordar comprobaciones; el parte de visita conserva la evidencia para que el caso se pueda revisar.]]></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e documenta lo que se sabe, se acota lo que se supone y se dice lo que falta]]></a:t>
            </a:r>
            <a:r>
              <a:rPr lang="en-US" strike="noStrike" sz="2100" spc="0" u="none" cap="none">
                <a:solidFill>
                  <a:srgbClr val="1B2438">
                    <a:alpha val="100000"/>
                  </a:srgbClr>
                </a:solidFill>
                <a:latin typeface="Calibri"/>
              </a:rPr>
              <a:t><![CDATA[. Un atlas que se usa para sentenciar es peor que no tenerlo; una ficha rellenada de memoria es una ficción con formato. La herramienta vale cuando otra persona puede continuar el caso sin preguntar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TE, Documento Básico HS 1 «Protección frente a la humedad»: https://www.codigotecnico.org/pdf/Documentos/HS/DccHS.pdf (consulta 2026-10-24).]]></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1:2005, clasificación de recubrimientos para albañilería exterior y hormigón: https://www.une.org/encuentra-tu-norma/busca-tu-norma/norma?c=N0033309 (consulta 2026-10-2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herramientas-de-campo-ficha-atlas-de-defectos-y-parte-de-visita"/>
              </a:rPr>
              <a:t><![CDATA[Herramientas de campo: ficha, atlas de defectos y parte de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4628, evaluación de la degradación de recubrimientos: https://www.iso.org/committee/47698/x/catalogue/ (consulta 2026-10-24).]]></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l fabricante: fuente operativa para producto, dilución, rendimiento, tiempos y condicione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oficial de ficha y parte de visita, la conservación de muestras y el tratamiento de fotografías son procedimientos internos pendientes de confirm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2026-10-31T05:02:10Z</dcterms:created>
  <dcterms:modified xsi:type="dcterms:W3CDTF">2026-10-31T05:02:10Z</dcterms:modified>
  <dc:title>Herramientas de campo: ficha, atlas de defectos y parte de visita</dc:title>
  <dc:description>Presentación editable del OA «Herramientas de campo: ficha, atlas de defectos y parte de visita». Enlace: https://pinturasespecializadas.lumbre.lat/object/herramientas-de-campo-ficha-atlas-de-defectos-y-parte-de-visita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