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ar-reclamaciones-complej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onar reclamaciones compleja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onar reclamaciones compleja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onar reclamaciones compleja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onar reclamaciones compleja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onar reclamaciones compleja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convierte una reclamación en complej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convierte una reclamación en compleja»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simple-complej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reclamación simple y reclamación compleja con sus rasgos, quién interviene y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palabra designa dos trabajos distintos. Confundirlos hace que una reparación de 1.200 euros se trate como un cambio de b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simple: una parte, producto sin aplicar, documento que permite verificar y decisión dentro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ducto está sin abrir, hay un solo interlocutor y el albarán permite comprobar la compra y la referencia. Es un caso de mostrador: se verifica, se aplica la política de cambios o reposición y se registra. El importe o la procedencia del cliente no añaden complejidad por sí solos. La complejidad aparece cuando hay producto aplicado, daño, varias partes o versiones contradicto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de reclamación simple y compleja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ar-reclamaciones-complej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scuchar, registrar y verificar: la primera hor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scuchar, registrar y verificar: la primera hor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verific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pasos de verificación: documento, historial, producto, condiciones de uso y partes implic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verificación avanza de lo documentado a lo declarado. Cada paso puede cerrar el caso o abrir una pregunt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tiqueta identifica un producto, no una compra. El envase puede haberse reutilizado, la compra puede haberla hecho otra persona de la comunidad o la fecha puede ser distinta. Lo que prueba la compra es el documento o el historial, y lo que prueba el producto es la etiqueta junto con el lote. Mezclar las dos pruebas es lo que convierte una verificación en un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sos de verificación del apartado 2 y registro de siete campos del OA 2846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ar-reclamaciones-complej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Hechos contradictorios: cómo se verifica antes de decidir»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Hechos contradictorios: cómo se verifica antes de decidir»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tres versiones y un albarán que no coin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Recibir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ncargado escucha primero a la presidenta y después al pintor, sin ponerlos frente a frente. Anota sus palabras y no las corrige en voz alta: cada corrección pública endurece l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tres versiones y un albarán que no coin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Fijar qué está 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á probado que hay un desconchado y una fecha de obra. No está probado que el producto sea de esa tienda ni que el lote tenga un defecto. La diferencia entre ambas cosas se escribe e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tres versiones y un albarán que no coin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Cruzar documento, historial y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lbarán corresponde a otra fecha y a otra referencia. El historial de la Tienda Polígono no muestra esa compra a nombre de la comunidad. La etiqueta del envase conservado sí coincide con una referencia que la tienda prepara. El hecho se estrecha, pero no s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tres versiones y un albarán que no coin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reguntar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ncargado pide al pintor el albarán o el ticket de su compra y a la comunidad la fecha exacta de aplicación. Sin esos dos datos, cualquier opción sería una apuesta. Se fija por escrito qué se ha pedido y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tres versiones y un albarán que no coin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ecidir solo lo que se pu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y se puede conservar el envase, fotografiar el desconchado y comunicar a las partes que el caso está registrado y en verificación. No se puede afirmar quién responde del coste. Esa parte se eleva a dirección con los hechos y las hipótesis sepa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tres versiones y un albarán que no coin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Dejar el caso en condiciones de decid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gistro contiene documentos, fechas, fotografías, versiones y la lista de lo que falta. Quien decida mañana no tendrá que reconstruir la historia ni volver a llamar a nadie para preguntar lo bá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á claro que el pintor diluyó mal; se le nota que no quiere dar ex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convierten una sospecha en conclusión: atribuyen una causa —dilución incorrecta o lote defectuoso— que todavía no se ha comprobado, y lo hacen con un juicio sobre la actitud del pintor. Las otras tres describen documentos, comprobaciones y datos que faltan, que es exactamente lo que necesita quien decide. Una hipótesis puede figurar, pero etiquetada como hipótesis y con la comprobación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de verificación y regla de no convertir declaraciones en hechos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ar-reclamaciones-complej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Hechos, hipótesis y expectativas: tres columnas que no se mezclan»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Hechos, hipótesis y expectativas: tres columnas que no se mezclan»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tres-column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que explican hecho, hipótesis, expectativa y decisión, con el destino de cada una e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material tiene su sitio. La expectativa no se concede en el mostrador y la hipótesis no se escribe como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envase conservado lleva la referencia E-000 y el lote que consta en la etiqueta.»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desconchado ocupa unos dos metros cuadrados del tramo entre la planta baja y el primer piso.»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uede que el soporte tuviera humedad cuando se aplicó.» →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comunidad pide que se repare la escalera antes de las fiestas.» →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lote salió defectuoso de fábrica.» →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pintor solicita que se le abone el material perdido.» →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ción entre hecho, hipótesis y expectativa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ar-reclamaciones-complej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Información del producto y de su uso: qué preguntar y qué no concluir»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Información del producto y de su uso: qué preguntar y qué no concluir»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ferencia exacta del producto aplicado → Leer la etiqueta del envase conser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úmero de manos aplicadas → Preguntar al aplicador y anotar su decl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echa de la aplicación → Parte de obra o testimonio fechado de la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atibilidad con el soporte → Consultar la ficha y, si no basta, a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cance del desconchado → Medir y fotografiar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atos del producto y límites del diagnóstico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ar-reclamaciones-complej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Opciones sujetas a políticas aprobadas» (2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Opciones sujetas a políticas aprobadas» (3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op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opciones posibles ante una reclamación con la columna de quién decide y qué no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opciones se eligen de una lista aprobada. Las casillas de límite y de responsable son campos que debe completar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ensación · expectativa ·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ensación no se concede ni se rechaza en el mostrador porque todavía no hay causa confirmada ni facultad para decidirla. Lo que sí se hace es recoger la expectativa con las palabras del cliente y escalarla a quien tiene la política y el límite. Prometer o negar de entrada sustituye la investigación por una pos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opciones aprobadas y límites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ar-reclamaciones-complej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eguimiento hasta el cierre: hitos, comunicación y constancia» (2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eguimiento hasta el cierre: hitos, comunicación y constancia»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errar el caso de la esca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Fijar los hitos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epción el jueves 3; documentación del aplicador solicitada para el lunes 7; consulta al fabricante el martes 8; decisión de dirección antes del viernes 11. Cada hito tiene un responsable co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errar el caso de la esca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municar sin nove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unes 7 el encargado escribe a la presidenta: se ha recibido el ticket del pintor, falta la respuesta del fabricante y el caso sigue abierto. No promete una solución: promete la fecha del siguiente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errar el caso de la esca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Recibir la respuest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fabricante responde que la ficha exige una preparación concreta y que el envase conservado pertenece a un lote sin incidencias registradas. Es un dato, no una sentencia: dirección decide cómo se aplica a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errar el caso de la esca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roponer opciones aprob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rección autoriza una visita técnica y, si se confirma la causa, la reparación del tramo afectado. El encargado transmite las dos opciones con su condición y su plazo, sin adelantar el resultado de l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errar el caso de la esca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jecutar y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visita confirma el alcance. Se ejecuta la reparación acordada y se comprueba con la comunidad antes de dar el caso por resuelto. La conformidad se registr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ficticio): cerrar el caso de la esca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errar y apr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gistro se cierra con decisión, ejecución y conformidad. En la reunión de equipo se revisa qué se pudo haber evitado en la venta: si faltó una advertencia de preparación o una muestra, se corrige el guion de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5 %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4 dividido entre 32 es 0,75, es decir, el 75 %. El indicador mide cumplimiento de plazo, no calidad de la solución: un caso puede cerrarse a tiempo y mal. Por eso se lee junto con el número de casos reabiertos y con la causa que los orig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itos y seguimiento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ar-reclamaciones-compleja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ada material en su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ada material en su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compleja una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arias partes, producto aplicado, daño y plazo; también versiones contradictorias o decisión fuera de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dos versiones que no coinc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uzarlas con documento, historial y etiqueta; lo no comprobado queda como decl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is datos se recogen de un producto a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erencia y lote, base y acabado, soporte, preparación, condiciones declaradas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prometer una reparación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olo se ofrecen opciones aprobadas con límite y responsable; si no consta,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ierra un caso compl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decisión ejecutada, conformidad registrada y aprendizaje para e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unica mientras se inves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está comprobando, qué falta y cuándo será el siguiente contacto, aunque no haya nov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reclamaciones con pruebas, no con prome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ar-reclamaciones-compleja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clamaciones con pruebas, no con promesas»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357" r:id="rId1"/>
    <p:sldLayoutId id="2482439358" r:id="rId2"/>
    <p:sldLayoutId id="2482439359" r:id="rId3"/>
    <p:sldLayoutId id="24824393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5aaf77eef347895dd4b912e8e0b693211a5546493dddf2f1.jpg"/>
  <Relationship Id="rId3" Type="http://schemas.openxmlformats.org/officeDocument/2006/relationships/hyperlink" Target="https://pinturasespecializadas.lumbre.lat/object/gestionar-reclamaciones-complej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simple-compleja2.jpg"/>
  <Relationship Id="rId3" Type="http://schemas.openxmlformats.org/officeDocument/2006/relationships/hyperlink" Target="https://pinturasespecializadas.lumbre.lat/object/gestionar-reclamaciones-complejas" TargetMode="External"/>
  <Relationship Id="rId4" Type="http://schemas.openxmlformats.org/officeDocument/2006/relationships/hyperlink" Target="https://pinturasespecializadas.lumbre.lat/object/gestionar-reclamaciones-complejas"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verificacion3.jpg"/>
  <Relationship Id="rId3" Type="http://schemas.openxmlformats.org/officeDocument/2006/relationships/hyperlink" Target="https://pinturasespecializadas.lumbre.lat/object/gestionar-reclamaciones-complejas" TargetMode="External"/>
  <Relationship Id="rId4" Type="http://schemas.openxmlformats.org/officeDocument/2006/relationships/hyperlink" Target="https://pinturasespecializadas.lumbre.lat/object/gestionar-reclamaciones-compleja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tres-columnas6.jpg"/>
  <Relationship Id="rId3" Type="http://schemas.openxmlformats.org/officeDocument/2006/relationships/hyperlink" Target="https://pinturasespecializadas.lumbre.lat/object/gestionar-reclamaciones-complejas" TargetMode="External"/>
  <Relationship Id="rId4" Type="http://schemas.openxmlformats.org/officeDocument/2006/relationships/hyperlink" Target="https://pinturasespecializadas.lumbre.lat/object/gestionar-reclamaciones-complejas"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opciones9.jpg"/>
  <Relationship Id="rId3" Type="http://schemas.openxmlformats.org/officeDocument/2006/relationships/hyperlink" Target="https://pinturasespecializadas.lumbre.lat/object/gestionar-reclamaciones-complejas" TargetMode="External"/>
  <Relationship Id="rId4" Type="http://schemas.openxmlformats.org/officeDocument/2006/relationships/hyperlink" Target="https://pinturasespecializadas.lumbre.lat/object/gestionar-reclamaciones-complejas" TargetMode="External"/>
  <Relationship Id="rId5"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hyperlink" Target="https://pinturasespecializadas.lumbre.lat/object/gestionar-reclamaciones-complejas"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ar-reclamaciones-complejas" TargetMode="External"/>
  <Relationship Id="rId3"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on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lamacion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lej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ar-reclamaciones-complej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a reclamación simple de una compleja, verificar hechos contradictorios antes de decidir, separar hechos, hipótesis y expectativas, recoger información del producto y de su uso, ofrecer solo opciones aprobadas y hacer seguimiento hasta el cierre sin prometer garantías ni compensaciones inventad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reclamaciones para el encargado de tienda. Parte de la reclamación simple ya trabajada en el curso de atención y añade el caso con varias partes, producto aplicado, daño y plazo: verificación de versiones, registro de incidencias, opciones sujetas a política aprobada y cierre con constanci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lamaciones · incidencias · verificación · seguimiento · garantía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ar reclamaciones compleja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eves, 12:10, tienda de la Tienda Polígono. Tienes delante a tres personas y tres versiones. La presidenta de una comunidad dice que el esmalte comprado en la Tienda Centro «salió ráncido» y que la escalera se está desconchando. El pintor que aplicó el producto asegura que compró en la Tienda Polígono, que dio dos manos y que diluyó «como siempre». El albarán que trae la presidenta es de la Tienda Centro, de otra fecha y de otra refere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ar reclamaciones compleja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paración de la escalera ya tiene un presupuesto de 1.200 euros (ficticio) y alguien tendrá que decidir quién lo paga. Tú no puedes decidirlo hoy ni prometerlo: puedes ordenar los hechos, verificar lo que cada uno afirma y dejar el caso en condiciones de que se decida con prueb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ar reclamaciones compleja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a reclamación simple de una compleja, verificar hechos contradictorios antes de decidir, separar hechos, hipótesis y expectativas, recoger información del producto y de su uso, ofrecer solo opciones aprobadas y hacer seguimiento hasta el cierre sin prometer garantías ni compensaciones inventadas.]]></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ar reclamaciones compleja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ar reclamaciones compleja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 política de reclamaciones: quién las gestiona, con qué plazo y qué se puede ofrecer en ti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onar reclamaciones compleja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límites de compensación, reposición o reparación que puede autorizar el encargado. El procedimiento de conservación de muestras, envases y documentos, y su plazo de archivo. Quién actúa como interlocutor con el fabricante y con qué servicio técnico.]]></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ircuito de decisión cuando la reclamación afecta a un trabajo ya aplicado en una comun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onvierte una reclamación en comple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clamación ]]></a:t>
            </a:r>
            <a:r>
              <a:rPr lang="en-US" b="1"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se resuelve en el mostrador con lo que hay delante: un bote sin abrir con la referencia equivocada, un pedido al que le falta una caja, un color que no coincide y se puede volver a preparar. Interviene una persona, el producto no se ha aplicado o se puede comprobar en el momento, y la decisión cabe en la política conocida. Es lo que se trabaja en el curso de atención y en los OA 28466 y 2850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onvierte una reclamación en comple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clamación ]]></a:t>
            </a:r>
            <a:r>
              <a:rPr lang="en-US" b="1" strike="noStrike" sz="2100" spc="0" u="none" cap="none">
                <a:solidFill>
                  <a:srgbClr val="1B2438">
                    <a:alpha val="100000"/>
                  </a:srgbClr>
                </a:solidFill>
                <a:latin typeface="Calibri"/>
              </a:rPr>
              <a:t><![CDATA[compleja]]></a:t>
            </a:r>
            <a:r>
              <a:rPr lang="en-US" strike="noStrike" sz="2100" spc="0" u="none" cap="none">
                <a:solidFill>
                  <a:srgbClr val="1B2438">
                    <a:alpha val="100000"/>
                  </a:srgbClr>
                </a:solidFill>
                <a:latin typeface="Calibri"/>
              </a:rPr>
              <a:t><![CDATA[ añade al menos tres de estas condiciones: ]]></a:t>
            </a:r>
            <a:r>
              <a:rPr lang="en-US" b="1" strike="noStrike" sz="2100" spc="0" u="none" cap="none">
                <a:solidFill>
                  <a:srgbClr val="1B2438">
                    <a:alpha val="100000"/>
                  </a:srgbClr>
                </a:solidFill>
                <a:latin typeface="Calibri"/>
              </a:rPr>
              <a:t><![CDATA[varias partes]]></a:t>
            </a:r>
            <a:r>
              <a:rPr lang="en-US" strike="noStrike" sz="2100" spc="0" u="none" cap="none">
                <a:solidFill>
                  <a:srgbClr val="1B2438">
                    <a:alpha val="100000"/>
                  </a:srgbClr>
                </a:solidFill>
                <a:latin typeface="Calibri"/>
              </a:rPr>
              <a:t><![CDATA[ con intereses distintos (particular, aplicador, administrador de finca, comunidad), ]]></a:t>
            </a:r>
            <a:r>
              <a:rPr lang="en-US" b="1" strike="noStrike" sz="2100" spc="0" u="none" cap="none">
                <a:solidFill>
                  <a:srgbClr val="1B2438">
                    <a:alpha val="100000"/>
                  </a:srgbClr>
                </a:solidFill>
                <a:latin typeface="Calibri"/>
              </a:rPr>
              <a:t><![CDATA[producto ya aplicado]]></a:t>
            </a:r>
            <a:r>
              <a:rPr lang="en-US" strike="noStrike" sz="2100" spc="0" u="none" cap="none">
                <a:solidFill>
                  <a:srgbClr val="1B2438">
                    <a:alpha val="100000"/>
                  </a:srgbClr>
                </a:solidFill>
                <a:latin typeface="Calibri"/>
              </a:rPr>
              <a:t><![CDATA[ sobre un soporte que no controlas, un ]]></a:t>
            </a:r>
            <a:r>
              <a:rPr lang="en-US" b="1" strike="noStrike" sz="2100" spc="0" u="none" cap="none">
                <a:solidFill>
                  <a:srgbClr val="1B2438">
                    <a:alpha val="100000"/>
                  </a:srgbClr>
                </a:solidFill>
                <a:latin typeface="Calibri"/>
              </a:rPr>
              <a:t><![CDATA[daño]]></a:t>
            </a:r>
            <a:r>
              <a:rPr lang="en-US" strike="noStrike" sz="2100" spc="0" u="none" cap="none">
                <a:solidFill>
                  <a:srgbClr val="1B2438">
                    <a:alpha val="100000"/>
                  </a:srgbClr>
                </a:solidFill>
                <a:latin typeface="Calibri"/>
              </a:rPr>
              <a:t><![CDATA[ que cuesta dinero o reputación, y un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largo entre la compra, la aplicación y la queja. También es compleja cuando los hechos se contradicen o cuando la decisión supera lo que el encargado puede autoriz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onvierte una reclamación en comple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 el tono del cliente: es el número de incógnitas. En una simple, la incógnita es qué pasó con un artículo. En una compleja, hay que reconstruir qué se compró, quién lo aplicó, cómo y cuándo, y qué se puede ofrecer sin inventar una garantía.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el caso se queda en mostrador o pasa a registro e investig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onvierte una reclamación en compleja]]></a:t>
            </a:r>
          </a:p>
        </p:txBody>
      </p:sp>
      <p:pic>
        <p:nvPicPr>
          <p:cNvPr id="3" name="" descr="Comparación entre reclamación simple y reclamación compleja con sus rasgos, quién interviene y qué se decide.">
            <a:hlinkClick r:id="rId3" tooltip="Comparación entre reclamación simple y reclamación compleja con sus rasgos, quién interviene y qué se decide."/>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palabra designa dos trabajos distintos. Confundirlos hace que una reparación de 1.200 euros se trate como un cambio de bo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ar-reclamaciones-complejas"/>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convierte una reclamación en comple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complejo no se arregla con buena voluntad]]></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frecer «lo que haga falta» para calmar a una comunidad compromete a la tienda con una reparación que nadie ha autorizado. La amabilidad se demuestra escuchando y verificando; la solución se demuestra ofreciendo solo lo que la política permite y explicando cuándo habrá respues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Qué convierte una reclamación en complej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rae un cubo de 15 litros sin abrir y el albarán de otra tienda; el color no es el que pidió. ¿Qué hace complejo o simple este cas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complejo por el importe del cubo.]]></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simple: una parte, producto sin aplicar, documento que permite verificar y decisión dentro del mostrador.]]></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complejo porque el cliente viene de otra tien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complejo porque no se puede saber qué pasó hasta que lo apliq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scuchar, registrar y verificar: la primera ho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caso complejo, la primera hora decide la calidad de todo lo que venga después. Se hace en tres movimientos que no se pueden saltar. ]]></a:t>
            </a:r>
            <a:r>
              <a:rPr lang="en-US" b="1"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a cada parte por separado, sin confrontarlas en el mostrador: si la presidenta y el pintor discuten delante de ti, cada uno endurece su versión. ]]></a:t>
            </a:r>
            <a:r>
              <a:rPr lang="en-US" b="1" strike="noStrike" sz="2100" spc="0" u="none" cap="none">
                <a:solidFill>
                  <a:srgbClr val="1B2438">
                    <a:alpha val="100000"/>
                  </a:srgbClr>
                </a:solidFill>
                <a:latin typeface="Calibri"/>
              </a:rPr>
              <a:t><![CDATA[Registrar]]></a:t>
            </a:r>
            <a:r>
              <a:rPr lang="en-US" strike="noStrike" sz="2100" spc="0" u="none" cap="none">
                <a:solidFill>
                  <a:srgbClr val="1B2438">
                    <a:alpha val="100000"/>
                  </a:srgbClr>
                </a:solidFill>
                <a:latin typeface="Calibri"/>
              </a:rPr>
              <a:t><![CDATA[ con los siete campos del curso de atención, añadiendo documento, lote y condiciones de aplicación. ]]></a:t>
            </a:r>
            <a:r>
              <a:rPr lang="en-US" b="1" strike="noStrike" sz="2100" spc="0" u="none" cap="none">
                <a:solidFill>
                  <a:srgbClr val="1B2438">
                    <a:alpha val="100000"/>
                  </a:srgbClr>
                </a:solidFill>
                <a:latin typeface="Calibri"/>
              </a:rPr>
              <a:t><![CDATA[Verificar]]></a:t>
            </a:r>
            <a:r>
              <a:rPr lang="en-US" strike="noStrike" sz="2100" spc="0" u="none" cap="none">
                <a:solidFill>
                  <a:srgbClr val="1B2438">
                    <a:alpha val="100000"/>
                  </a:srgbClr>
                </a:solidFill>
                <a:latin typeface="Calibri"/>
              </a:rPr>
              <a:t><![CDATA[ cada afirmación contra el papel o el sistema antes de darla por bue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scuchar, registrar y verificar: la primera ho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no es desconfiar: es lo que permite responder sin acusar a nadie. El albarán dice una tienda y una fecha; el historial del cliente dice otra; la etiqueta del envase dice una referencia. Cuando los tres no coinciden, el problema no es quién miente, sino que falta un dato que los una. Puede ser un envase reutilizado, una compra hecha por otra persona de la comunidad o un error de ano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scuchar, registrar y verificar: la primera ho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eguntar:]]></a:t>
            </a:r>
            <a:r>
              <a:rPr lang="en-US" strike="noStrike" sz="2100" spc="0" u="none" cap="none">
                <a:solidFill>
                  <a:srgbClr val="1B2438">
                    <a:alpha val="100000"/>
                  </a:srgbClr>
                </a:solidFill>
                <a:latin typeface="Calibri"/>
              </a:rPr>
              <a:t><![CDATA[ ¿quién compró, con qué documento, en qué fecha y en qué tienda?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la respuesta y la fuente, no la conclusión.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se puede seguir con el caso en tienda o hay que pedir documentación antes de mover una sola op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scuchar, registrar y verificar: la primera hora]]></a:t>
            </a:r>
          </a:p>
        </p:txBody>
      </p:sp>
      <p:pic>
        <p:nvPicPr>
          <p:cNvPr id="3" name="" descr="Flujo de cinco pasos de verificación: documento, historial, producto, condiciones de uso y partes implicadas.">
            <a:hlinkClick r:id="rId3" tooltip="Flujo de cinco pasos de verificación: documento, historial, producto, condiciones de uso y partes implicadas."/>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verificación avanza de lo documentado a lo declarado. Cada paso puede cerrar el caso o abrir una pregunta nuev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ar-reclamaciones-compleja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scuchar, registrar y verificar: la primera ho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trae un envase con la etiqueta de la tienda, queda probado que ese producto se compró allí y en la fecha que dic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Hechos contradictorios: cómo se verifica antes de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 la escalera tiene tres versiones y ninguna es falsa por sí sola: la presidenta cree que el producto se compró en la Tienda Centro, el pintor recuerda haberlo comprado en la Tienda Polígono y el albarán que se conserva es de otra fecha. Antes de decidir nada hay que construir una tabla de afirmaciones con su fuente y su comprobación. La regla es sencilla: ]]></a:t>
            </a:r>
            <a:r>
              <a:rPr lang="en-US" b="1" strike="noStrike" sz="2100" spc="0" u="none" cap="none">
                <a:solidFill>
                  <a:srgbClr val="1B2438">
                    <a:alpha val="100000"/>
                  </a:srgbClr>
                </a:solidFill>
                <a:latin typeface="Calibri"/>
              </a:rPr>
              <a:t><![CDATA[lo que no se puede comprobar se queda como declaración]]></a:t>
            </a:r>
            <a:r>
              <a:rPr lang="en-US" strike="noStrike" sz="2100" spc="0" u="none" cap="none">
                <a:solidFill>
                  <a:srgbClr val="1B2438">
                    <a:alpha val="100000"/>
                  </a:srgbClr>
                </a:solidFill>
                <a:latin typeface="Calibri"/>
              </a:rPr>
              <a:t><![CDATA[, y una decisión no se apoya en declaraciones cuando hay documentos disponib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Hechos contradictorios: cómo se verifica antes de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comprobaciones que resuelven la mayoría de estas contradicciones: el ]]></a:t>
            </a:r>
            <a:r>
              <a:rPr lang="en-US" b="1"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quién compró, dónde y cuándo), el ]]></a:t>
            </a:r>
            <a:r>
              <a:rPr lang="en-US" b="1" strike="noStrike" sz="2100" spc="0" u="none" cap="none">
                <a:solidFill>
                  <a:srgbClr val="1B2438">
                    <a:alpha val="100000"/>
                  </a:srgbClr>
                </a:solidFill>
                <a:latin typeface="Calibri"/>
              </a:rPr>
              <a:t><![CDATA[historial]]></a:t>
            </a:r>
            <a:r>
              <a:rPr lang="en-US" strike="noStrike" sz="2100" spc="0" u="none" cap="none">
                <a:solidFill>
                  <a:srgbClr val="1B2438">
                    <a:alpha val="100000"/>
                  </a:srgbClr>
                </a:solidFill>
                <a:latin typeface="Calibri"/>
              </a:rPr>
              <a:t><![CDATA[ del cliente o de la comunidad, la ]]></a:t>
            </a:r>
            <a:r>
              <a:rPr lang="en-US" b="1" strike="noStrike" sz="2100" spc="0" u="none" cap="none">
                <a:solidFill>
                  <a:srgbClr val="1B2438">
                    <a:alpha val="100000"/>
                  </a:srgbClr>
                </a:solidFill>
                <a:latin typeface="Calibri"/>
              </a:rPr>
              <a:t><![CDATA[etiqueta y el lote]]></a:t>
            </a:r>
            <a:r>
              <a:rPr lang="en-US" strike="noStrike" sz="2100" spc="0" u="none" cap="none">
                <a:solidFill>
                  <a:srgbClr val="1B2438">
                    <a:alpha val="100000"/>
                  </a:srgbClr>
                </a:solidFill>
                <a:latin typeface="Calibri"/>
              </a:rPr>
              <a:t><![CDATA[ del envase conservado, y la ]]></a:t>
            </a:r>
            <a:r>
              <a:rPr lang="en-US" b="1" strike="noStrike" sz="2100" spc="0" u="none" cap="none">
                <a:solidFill>
                  <a:srgbClr val="1B2438">
                    <a:alpha val="100000"/>
                  </a:srgbClr>
                </a:solidFill>
                <a:latin typeface="Calibri"/>
              </a:rPr>
              <a:t><![CDATA[coincidencia entre lo que dice el aplicador y lo que permite la ficha]]></a:t>
            </a:r>
            <a:r>
              <a:rPr lang="en-US" strike="noStrike" sz="2100" spc="0" u="none" cap="none">
                <a:solidFill>
                  <a:srgbClr val="1B2438">
                    <a:alpha val="100000"/>
                  </a:srgbClr>
                </a:solidFill>
                <a:latin typeface="Calibri"/>
              </a:rPr>
              <a:t><![CDATA[. Si las cuatro apuntan en el mismo sentido, el hecho está establecido. Si dos se contradicen, el caso no está listo para decidir: falta un dato y hay que pedirlo por escri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Hechos contradictorios: cómo se verifica antes de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también las hipótesis descartadas y por qué.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qué se le dice a cada parte mientras se verifica. ]]></a:t>
            </a: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cuando la contradicción afecta a la responsabilidad de la tienda o al coste de la repar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Hechos contradictorios: cómo se verifica antes de decid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a de verificación de un caso ficticio con tres versiones. La columna de resultado no decide la culpa: decide si el hecho está prob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733675"/>
                <a:gridCol w="1609725"/>
                <a:gridCol w="2247900"/>
                <a:gridCol w="152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se compró en la Tienda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denta de la com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de otra fecha y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o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mpré en la Tienda Polígono el 12 de septie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l del cliente en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de loca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 dos manos y diluí como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l producto y envase con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contra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9]]></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733675"/>
                <a:gridCol w="1609725"/>
                <a:gridCol w="2247900"/>
                <a:gridCol w="152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rob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calera se desconcha desde oct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denta y f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pección del soporte y fecha de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ote estaba defectu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d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ste con otras quejas del mismo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 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chos contradictorios: cómo se verifica antes de decidir · Ejemplo resuelto (ficticio): tres versiones y un albarán que no coincide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cibir por separ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escucha primero a la presidenta y después al pintor, sin ponerlos frente a frente. Anota sus palabras y no las corrige en voz alta: cada corrección pública endurece la vers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chos contradictorios: cómo se verifica antes de decidir · Ejemplo resuelto (ficticio): tres versiones y un albarán que no coincide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Fijar qué está prob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probado que hay un desconchado y una fecha de obra. No está probado que el producto sea de esa tienda ni que el lote tenga un defecto. La diferencia entre ambas cosas se escribe en el registr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chos contradictorios: cómo se verifica antes de decidir · Ejemplo resuelto (ficticio): tres versiones y un albarán que no coincide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ruzar documento, historial y etique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barán corresponde a otra fecha y a otra referencia. El historial de la Tienda Polígono no muestra esa compra a nombre de la comunidad. La etiqueta del envase conservado sí coincide con una referencia que la tienda prepara. El hecho se estrecha, pero no se cie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chos contradictorios: cómo se verifica antes de decidir · Ejemplo resuelto (ficticio): tres versiones y un albarán que no coincide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eguntar lo que fal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pide al pintor el albarán o el ticket de su compra y a la comunidad la fecha exacta de aplicación. Sin esos dos datos, cualquier opción sería una apuesta. Se fija por escrito qué se ha pedido y para cuán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chos contradictorios: cómo se verifica antes de decidir · Ejemplo resuelto (ficticio): tres versiones y un albarán que no coincide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solo lo que se pued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se puede conservar el envase, fotografiar el desconchado y comunicar a las partes que el caso está registrado y en verificación. No se puede afirmar quién responde del coste. Esa parte se eleva a dirección con los hechos y las hipótesis separad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chos contradictorios: cómo se verifica antes de decidir · Ejemplo resuelto (ficticio): tres versiones y un albarán que no coincide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ejar el caso en condiciones de decidirs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contiene documentos, fechas, fotografías, versiones y la lista de lo que falta. Quien decida mañana no tendrá que reconstruir la historia ni volver a llamar a nadie para preguntar lo básic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Hechos contradictorios: cómo se verifica antes de decid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resume el caso de la escalera para pasarlo a dirección. Marca las frases que no deberían estar en ese resum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munidad presentó el jueves dos fotos del desconchado y el albarán de otra tiend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á claro que el pintor diluyó mal; se le nota que no quiere dar explicacion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envase conservado lleva una etiqueta cuya referencia no coincide con la del albarán presenta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oducto salió malo del fabricante; habría que devolverle todo el lo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alta el ticket de compra del aplicador y la fecha exacta de aplicación; se han pedido por escri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Hechos, hipótesis y expectativas: tres columnas que no se mezcl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reclamación compleja conviven tres materiales distintos y cada uno tiene un destino distinto. Un ]]></a:t>
            </a:r>
            <a:r>
              <a:rPr lang="en-US" b="1"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es lo que se puede comprobar: la fecha de la obra, la referencia de la etiqueta, el número de manos declarado, la existencia de un desconchado. Una ]]></a:t>
            </a:r>
            <a:r>
              <a:rPr lang="en-US" b="1"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es una explicación posible que todavía no está probada: el lote venía defectuoso, el soporte estaba húmedo, la dilución fue excesiva. Una ]]></a:t>
            </a:r>
            <a:r>
              <a:rPr lang="en-US" b="1" strike="noStrike" sz="2100" spc="0" u="none" cap="none">
                <a:solidFill>
                  <a:srgbClr val="1B2438">
                    <a:alpha val="100000"/>
                  </a:srgbClr>
                </a:solidFill>
                <a:latin typeface="Calibri"/>
              </a:rPr>
              <a:t><![CDATA[expectativa]]></a:t>
            </a:r>
            <a:r>
              <a:rPr lang="en-US" strike="noStrike" sz="2100" spc="0" u="none" cap="none">
                <a:solidFill>
                  <a:srgbClr val="1B2438">
                    <a:alpha val="100000"/>
                  </a:srgbClr>
                </a:solidFill>
                <a:latin typeface="Calibri"/>
              </a:rPr>
              <a:t><![CDATA[ es lo que el cliente pide: que se le repare la escalera, que se le devuelva el importe, que se le explique qué pasó.]]></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Hechos, hipótesis y expectativas: tres columnas que no se mezcl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lásico es tratar la hipótesis como hecho cuando conviene y como excusa cuando no. Si el encargado escribe «el soporte estaba húmedo» sin haberlo comprobado, ya ha decidido que la culpa es del aplicador. Si escribe «lote defectuoso» porque el cliente lo dice, ya ha decidido que la culpa es del fabricante. En los dos casos el registro deja de servir para investigar y se convierte en una versión má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Hechos, hipótesis y expectativas: tres columnas que no se mezcl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las tres columnas separadas, con la fuente de cada hecho y el estado de cada hipótesis. ]]></a:t>
            </a:r>
            <a:r>
              <a:rPr lang="en-US" b="1" strike="noStrike" sz="2100" spc="0" u="none" cap="none">
                <a:solidFill>
                  <a:srgbClr val="1B2438">
                    <a:alpha val="100000"/>
                  </a:srgbClr>
                </a:solidFill>
                <a:latin typeface="Calibri"/>
              </a:rPr>
              <a:t><![CDATA[Qué preguntar:]]></a:t>
            </a:r>
            <a:r>
              <a:rPr lang="en-US" strike="noStrike" sz="2100" spc="0" u="none" cap="none">
                <a:solidFill>
                  <a:srgbClr val="1B2438">
                    <a:alpha val="100000"/>
                  </a:srgbClr>
                </a:solidFill>
                <a:latin typeface="Calibri"/>
              </a:rPr>
              <a:t><![CDATA[ ¿esto lo hemos visto o nos lo han contado? ]]></a:t>
            </a: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qué hipótesis merece una comprobación y cuál se descarta con una razón escri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Hechos, hipótesis y expectativas: tres columnas que no se mezclan]]></a:t>
            </a:r>
          </a:p>
        </p:txBody>
      </p:sp>
      <p:pic>
        <p:nvPicPr>
          <p:cNvPr id="3" name="" descr="Cuatro tarjetas que explican hecho, hipótesis, expectativa y decisión, con el destino de cada una en el registro.">
            <a:hlinkClick r:id="rId3" tooltip="Cuatro tarjetas que explican hecho, hipótesis, expectativa y decisión, con el destino de cada una en el registr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material tiene su sitio. La expectativa no se concede en el mostrador y la hipótesis no se escribe como conclu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ar-reclamaciones-complejas"/>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Hechos, hipótesis y expectativas: tres columnas que no se mezcla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del caso (ficticio) según lo que es dentro del registr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ch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ipótesi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pectativa]]></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nvase conservado lleva la referencia E-000 y el lote que consta en la etique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desconchado ocupa unos dos metros cuadrados del tramo entre la planta baja y el primer pis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uede que el soporte tuviera humedad cuando se aplicó.»]]></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omunidad pide que se repare la escalera antes de las fiestas.»]]></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lote salió defectuoso de fábrica.»]]></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pintor solicita que se le abone el material perdido.»]]></a:t>
            </a:r>
          </a:p>
        </p:txBody>
      </p:sp>
      <p:sp>
        <p:nvSpPr>
          <p:cNvPr id="12"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Información del producto y de su uso: qué preguntar y qué no conclu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investigar un producto aplicado no hace falta ser químico, pero sí recoger los datos que el fabricante pedirá. Son seis: ]]></a:t>
            </a:r>
            <a:r>
              <a:rPr lang="en-US" b="1" strike="noStrike" sz="2100" spc="0" u="none" cap="none">
                <a:solidFill>
                  <a:srgbClr val="1B2438">
                    <a:alpha val="100000"/>
                  </a:srgbClr>
                </a:solidFill>
                <a:latin typeface="Calibri"/>
              </a:rPr>
              <a:t><![CDATA[referencia y lo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e y acab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sobre el que se aplicó, ]]></a:t>
            </a:r>
            <a:r>
              <a:rPr lang="en-US" b="1" strike="noStrike" sz="2100" spc="0" u="none" cap="none">
                <a:solidFill>
                  <a:srgbClr val="1B2438">
                    <a:alpha val="100000"/>
                  </a:srgbClr>
                </a:solidFill>
                <a:latin typeface="Calibri"/>
              </a:rPr>
              <a:t><![CDATA[preparación prev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iciones de aplicación]]></a:t>
            </a:r>
            <a:r>
              <a:rPr lang="en-US" strike="noStrike" sz="2100" spc="0" u="none" cap="none">
                <a:solidFill>
                  <a:srgbClr val="1B2438">
                    <a:alpha val="100000"/>
                  </a:srgbClr>
                </a:solidFill>
                <a:latin typeface="Calibri"/>
              </a:rPr>
              <a:t><![CDATA[ declaradas (número de manos, dilución, tiempo entre manos, temperatura o humedad si el aplicador las recuerda) y ]]></a:t>
            </a:r>
            <a:r>
              <a:rPr lang="en-US" b="1" strike="noStrike" sz="2100" spc="0" u="none" cap="none">
                <a:solidFill>
                  <a:srgbClr val="1B2438">
                    <a:alpha val="100000"/>
                  </a:srgbClr>
                </a:solidFill>
                <a:latin typeface="Calibri"/>
              </a:rPr>
              <a:t><![CDATA[fecha de aplicación]]></a:t>
            </a:r>
            <a:r>
              <a:rPr lang="en-US" strike="noStrike" sz="2100" spc="0" u="none" cap="none">
                <a:solidFill>
                  <a:srgbClr val="1B2438">
                    <a:alpha val="100000"/>
                  </a:srgbClr>
                </a:solidFill>
                <a:latin typeface="Calibri"/>
              </a:rPr>
              <a:t><![CDATA[. La ficha del producto dirá qué es exigible y qué no; el encargado solo recoge lo que se hiz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Información del producto y de su uso: qué preguntar y qué no conclu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frontera que conviene respetar: recoger datos no es diagnosticar. «Se aplicó sobre yeso nuevo sin imprimación» es un dato. «El problema es que no usó imprimación» es una conclusión que corresponde a quien investiga con la ficha y, si hace falta, al fabricante. Cruzar esa frontera en el mostrador cierra la conversación con el cliente y deja el caso sin arreglo posib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Información del producto y de su uso: qué preguntar y qué no conclu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reguntar:]]></a:t>
            </a:r>
            <a:r>
              <a:rPr lang="en-US" strike="noStrike" sz="2100" spc="0" u="none" cap="none">
                <a:solidFill>
                  <a:srgbClr val="1B2438">
                    <a:alpha val="100000"/>
                  </a:srgbClr>
                </a:solidFill>
                <a:latin typeface="Calibri"/>
              </a:rPr>
              <a:t><![CDATA[ con hechos y sin «¿por qué?», que suena a acusación.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lo que el aplicador declara y lo que se observa, por separado. ]]></a:t>
            </a:r>
            <a:r>
              <a:rPr lang="en-US" b="1" strike="noStrike" sz="2100" spc="0" u="none" cap="none">
                <a:solidFill>
                  <a:srgbClr val="1B2438">
                    <a:alpha val="100000"/>
                  </a:srgbClr>
                </a:solidFill>
                <a:latin typeface="Calibri"/>
              </a:rPr>
              <a:t><![CDATA[Qué delegar:]]></a:t>
            </a:r>
            <a:r>
              <a:rPr lang="en-US" strike="noStrike" sz="2100" spc="0" u="none" cap="none">
                <a:solidFill>
                  <a:srgbClr val="1B2438">
                    <a:alpha val="100000"/>
                  </a:srgbClr>
                </a:solidFill>
                <a:latin typeface="Calibri"/>
              </a:rPr>
              <a:t><![CDATA[ la conclusión técnica, al especialista. ]]></a:t>
            </a:r>
            <a:r>
              <a:rPr lang="en-US" b="1" strike="noStrike" sz="2100" spc="0" u="none" cap="none">
                <a:solidFill>
                  <a:srgbClr val="1B2438">
                    <a:alpha val="100000"/>
                  </a:srgbClr>
                </a:solidFill>
                <a:latin typeface="Calibri"/>
              </a:rPr>
              <a:t><![CDATA[Qué documentar:]]></a:t>
            </a:r>
            <a:r>
              <a:rPr lang="en-US" strike="noStrike" sz="2100" spc="0" u="none" cap="none">
                <a:solidFill>
                  <a:srgbClr val="1B2438">
                    <a:alpha val="100000"/>
                  </a:srgbClr>
                </a:solidFill>
                <a:latin typeface="Calibri"/>
              </a:rPr>
              <a:t><![CDATA[ fotos fechadas, envase conservado, muestra del soporte si se puede obte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Información del producto y de su uso: qué preguntar y qué no conclu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 que se recogen de un producto aplicado. La última columna separa el dato de la conclusión que no corresponde al mostrado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9]]></a:t>
            </a:r>
          </a:p>
        </p:txBody>
      </p:sp>
      <p:graphicFrame>
        <p:nvGraphicFramePr>
          <p:cNvPr id="7" name="" descr=""/>
          <p:cNvGraphicFramePr>
            <a:graphicFrameLocks noGrp="1"/>
          </p:cNvGraphicFramePr>
          <p:nvPr/>
        </p:nvGraphicFramePr>
        <p:xfrm>
          <a:off x="514350" y="1257300"/>
          <a:ext cx="8115300" cy="3209925"/>
        </p:xfrm>
        <a:graphic>
          <a:graphicData uri="http://schemas.openxmlformats.org/drawingml/2006/table">
            <a:tbl>
              <a:tblPr firstRow="1" bandRow="1"/>
              <a:tblGrid>
                <a:gridCol w="1981200"/>
                <a:gridCol w="3162300"/>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concluye en tien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del envase conservado y albar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lote sea defectu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y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roducto no sirva para es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y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 del aplicador y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fallo sea de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 y di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 del apl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dilución sea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9]]></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1981200"/>
                <a:gridCol w="3162300"/>
                <a:gridCol w="29718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concluye en tien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y f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 y partes de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temperatura explique el d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nsión del d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ión y fotos fech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toda la superficie esté afec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Información del producto y de su uso: qué preguntar y qué no conclu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ato que falta (caso ficticio) con la forma correcta de obtenerl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ferencia exacta del producto aplicad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úmero de manos aplicada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echa de la aplic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patibilidad con el soporte]]></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cance del desconcha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al aplicador y anotar su declaración]]></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te de obra o testimonio fechado de la comunidad]]></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ltar la ficha y, si no basta, al fabricante]]></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dir y fotografiar con fech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er la etiqueta del envase conserv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Opciones sujetas a políticas aproba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caso ya está verificado, llega la pregunta que más compromete: ¿qué se le ofrece? La respuesta no la inventa el encargado. Existe un conjunto cerrado de opciones que la empresa aprueba —reposición, cambio, análisis del fabricante, visita técnica, reparación, abono o descuento— y cada una tiene un responsable y un límite. Lo que no está aprobado no se ofrece, aunque el cliente insista y aunque parezca jus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Opciones sujetas a políticas aproba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errores simétricos. ]]></a:t>
            </a:r>
            <a:r>
              <a:rPr lang="en-US" b="1" strike="noStrike" sz="2100" spc="0" u="none" cap="none">
                <a:solidFill>
                  <a:srgbClr val="1B2438">
                    <a:alpha val="100000"/>
                  </a:srgbClr>
                </a:solidFill>
                <a:latin typeface="Calibri"/>
              </a:rPr>
              <a:t><![CDATA[Prometer de más]]></a:t>
            </a:r>
            <a:r>
              <a:rPr lang="en-US" strike="noStrike" sz="2100" spc="0" u="none" cap="none">
                <a:solidFill>
                  <a:srgbClr val="1B2438">
                    <a:alpha val="100000"/>
                  </a:srgbClr>
                </a:solidFill>
                <a:latin typeface="Calibri"/>
              </a:rPr>
              <a:t><![CDATA[ («se lo arreglamos nosotros») crea una obligación que la tienda no ha aceptado y que después alguien tendrá que desdecir. ]]></a:t>
            </a:r>
            <a:r>
              <a:rPr lang="en-US" b="1" strike="noStrike" sz="2100" spc="0" u="none" cap="none">
                <a:solidFill>
                  <a:srgbClr val="1B2438">
                    <a:alpha val="100000"/>
                  </a:srgbClr>
                </a:solidFill>
                <a:latin typeface="Calibri"/>
              </a:rPr>
              <a:t><![CDATA[Negar de plano]]></a:t>
            </a:r>
            <a:r>
              <a:rPr lang="en-US" strike="noStrike" sz="2100" spc="0" u="none" cap="none">
                <a:solidFill>
                  <a:srgbClr val="1B2438">
                    <a:alpha val="100000"/>
                  </a:srgbClr>
                </a:solidFill>
                <a:latin typeface="Calibri"/>
              </a:rPr>
              <a:t><![CDATA[ («no nos hacemos cargo») cierra la puerta antes de que la investigación termine y suele convertir una reclamación en una queja pública. Entre los dos hay una respuesta profesional: explicar qué se está verificando, qué opciones existen si se confirma la causa y cuándo se sabrá.]]></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Opciones sujetas a políticas aproba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ir:]]></a:t>
            </a:r>
            <a:r>
              <a:rPr lang="en-US" strike="noStrike" sz="2100" spc="0" u="none" cap="none">
                <a:solidFill>
                  <a:srgbClr val="1B2438">
                    <a:alpha val="100000"/>
                  </a:srgbClr>
                </a:solidFill>
                <a:latin typeface="Calibri"/>
              </a:rPr>
              <a:t><![CDATA[ si la opción propuesta está dentro de la política y de la facultad del encargado.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la opción ofrecida, quién la autorizó y con qué condiciones. ]]></a:t>
            </a: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siempre que la opción afecte a un trabajo aplicado, a un tercero o a un importe que supere el límite escri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Opciones sujetas a políticas aprobadas]]></a:t>
            </a:r>
          </a:p>
        </p:txBody>
      </p:sp>
      <p:pic>
        <p:nvPicPr>
          <p:cNvPr id="3" name="" descr="Matriz de opciones posibles ante una reclamación con la columna de quién decide y qué no se promete.">
            <a:hlinkClick r:id="rId3" tooltip="Matriz de opciones posibles ante una reclamación con la columna de quién decide y qué no se promet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opciones se eligen de una lista aprobada. Las casillas de límite y de responsable son campos que debe completar direc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ar-reclamaciones-complejas"/>
              </a:rPr>
              <a:t><![CDATA[Ver imagen original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Opciones sujetas a políticas aprobad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mostrador no se promete ni se niega una ____: se registra la ____ del cliente y se traslada a quien ____. Lo que sí se puede afirmar es qué se está comprobando y cuándo habrá respues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guimiento hasta el cierre: hitos, comunicación y consta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clamación compleja no se cierra cuando el cliente se va del mostrador: se cierra cuando hay una decisión comunicada, ejecutada y registrada. Entre una cosa y otra hay hitos que deben tener fecha: recepción y registro, verificación documental, consulta al fabricante o visita técnica, propuesta de opciones, decisión y ejecución. Sin hitos, el caso avanza por impulso y se queda dormido en cuanto deja de dol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guimiento hasta el cierre: hitos, comunicación y consta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unicación con el cliente también se planifica. Es mejor un mensaje corto en la fecha prometida —aunque no haya novedad— que el silencio hasta tener la solución. Si el plazo se va a incumplir, se avisa antes de que venza y se explica qué lo ha retrasado, sin culpar a otras partes. Y cuando se cierra, se cierra por escrito: qué se decidió, qué se ejecutó, quién lo autorizó y qué queda pendiente si algo que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guimiento hasta el cierre: hitos, comunicación y consta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revisar:]]></a:t>
            </a:r>
            <a:r>
              <a:rPr lang="en-US" strike="noStrike" sz="2100" spc="0" u="none" cap="none">
                <a:solidFill>
                  <a:srgbClr val="1B2438">
                    <a:alpha val="100000"/>
                  </a:srgbClr>
                </a:solidFill>
                <a:latin typeface="Calibri"/>
              </a:rPr>
              <a:t><![CDATA[ los casos abiertos al final de cada semana y su siguiente hito. ]]></a:t>
            </a:r>
            <a:r>
              <a:rPr lang="en-US" b="1" strike="noStrike" sz="2100" spc="0" u="none" cap="none">
                <a:solidFill>
                  <a:srgbClr val="1B2438">
                    <a:alpha val="100000"/>
                  </a:srgbClr>
                </a:solidFill>
                <a:latin typeface="Calibri"/>
              </a:rPr>
              <a:t><![CDATA[Qué registrar:]]></a:t>
            </a:r>
            <a:r>
              <a:rPr lang="en-US" strike="noStrike" sz="2100" spc="0" u="none" cap="none">
                <a:solidFill>
                  <a:srgbClr val="1B2438">
                    <a:alpha val="100000"/>
                  </a:srgbClr>
                </a:solidFill>
                <a:latin typeface="Calibri"/>
              </a:rPr>
              <a:t><![CDATA[ cada comunicación y cada cambio de estado. ]]></a:t>
            </a:r>
            <a:r>
              <a:rPr lang="en-US" b="1" strike="noStrike" sz="2100" spc="0" u="none" cap="none">
                <a:solidFill>
                  <a:srgbClr val="1B2438">
                    <a:alpha val="100000"/>
                  </a:srgbClr>
                </a:solidFill>
                <a:latin typeface="Calibri"/>
              </a:rPr>
              <a:t><![CDATA[Qué aprender:]]></a:t>
            </a:r>
            <a:r>
              <a:rPr lang="en-US" strike="noStrike" sz="2100" spc="0" u="none" cap="none">
                <a:solidFill>
                  <a:srgbClr val="1B2438">
                    <a:alpha val="100000"/>
                  </a:srgbClr>
                </a:solidFill>
                <a:latin typeface="Calibri"/>
              </a:rPr>
              <a:t><![CDATA[ si el mismo tipo de reclamación se repite, el problema no es el caso, es el proceso de venta o de asesoramie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imiento hasta el cierre: hitos, comunicación y constancia · Ejemplo resuelto (ficticio): cerrar el caso de la escaler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Fijar los hitos con fech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epción el jueves 3; documentación del aplicador solicitada para el lunes 7; consulta al fabricante el martes 8; decisión de dirección antes del viernes 11. Cada hito tiene un responsable con nomb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imiento hasta el cierre: hitos, comunicación y constancia · Ejemplo resuelto (ficticio): cerrar el caso de la escaler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unicar sin novedad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7 el encargado escribe a la presidenta: se ha recibido el ticket del pintor, falta la respuesta del fabricante y el caso sigue abierto. No promete una solución: promete la fecha del siguiente contac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imiento hasta el cierre: hitos, comunicación y constancia · Ejemplo resuelto (ficticio): cerrar el caso de la escaler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cibir la respuesta técnic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abricante responde que la ficha exige una preparación concreta y que el envase conservado pertenece a un lote sin incidencias registradas. Es un dato, no una sentencia: dirección decide cómo se aplica al ca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imiento hasta el cierre: hitos, comunicación y constancia · Ejemplo resuelto (ficticio): cerrar el caso de la escaler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oponer opciones aprobad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ección autoriza una visita técnica y, si se confirma la causa, la reparación del tramo afectado. El encargado transmite las dos opciones con su condición y su plazo, sin adelantar el resultado de la visi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imiento hasta el cierre: hitos, comunicación y constancia · Ejemplo resuelto (ficticio): cerrar el caso de la escaler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cutar y comprob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sita confirma el alcance. Se ejecuta la reparación acordada y se comprueba con la comunidad antes de dar el caso por resuelto. La conformidad se registra con fech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imiento hasta el cierre: hitos, comunicación y constancia · Ejemplo resuelto (ficticio): cerrar el caso de la escaler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errar y aprende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se cierra con decisión, ejecución y conformidad. En la reunión de equipo se revisa qué se pudo haber evitado en la venta: si faltó una advertencia de preparación o una muestra, se corrige el guion de mostrado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Seguimiento hasta el cierre: hitos, comunicación y constanci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en el trimestre se registran 32 reclamaciones complejas y 24 se cierran dentro del plazo comprometido con el cliente. ¿Qué porcentaje se cerró a tiempo? Responde solo con el núm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incidencias y reclam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olo registro por caso, aunque haya tres canales y cuatro interlocutores. Se abre en la primera conversación y no se cierra hasta que hay decisión ejecutada y conformidad. Las filas son el modelo y la última columna trae un ejemplo ficticio cumplimenta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incidencias y reclam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registro para reclamaciones complejas. Ejemplo ficticio y anonimiza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5052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interno, fecha y hora de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 000, jueves 3, 12: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clama, quién aplicó y quién representa a la com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denta, aplicador y admini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lote, formato y estado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malte E-000, lote conservado,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obser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mprobable, con foto o medición fe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onchado de unos 2 m² en el tramo 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5052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ticket, presupuesto y qué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de otra fecha; falta ticket del aplic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decl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preparación, manos, dilución y f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eso pintado, dos manos, dilución decl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ciones posibles y su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del soporte: pendiente de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ide el cliente,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ción antes de las fie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9]]></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657350"/>
                <a:gridCol w="35052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ción aprobada, quién la autoriza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técnica autorizada por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ción, conformidad y aprendiz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do el tramo; conforme el 30; guion revi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incidencias y reclam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se queda vacía, el caso no está listo para decidir. Y si el registro se llena solo al final, ya no es un registro: es un resumen de lo que alguien recuerd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ada material en su colum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81350"/>
                <a:gridCol w="4933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con su fuente y se puede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tiqueta y se le asigna una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ect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 con las palabra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la compra, la fecha y la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te contrastar con otras que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ción a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 solo con límite y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ada material en su colum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ar-reclamaciones-complejas"/>
              </a:rPr>
              <a:t><![CDATA[Abrir el juego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compleja una reclam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arias partes, producto aplicado, daño y plazo; también versiones contradictorias o decisión fuera de faculta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dos versiones que no coincide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uzarlas con documento, historial y etiqueta; lo no comprobado queda como declar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is datos se recogen de un producto aplicad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erencia y lote, base y acabado, soporte, preparación, condiciones declaradas y fech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prometer una reparación en el mostrado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olo se ofrecen opciones aprobadas con límite y responsable; si no consta, se consult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ierra un caso complej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decisión ejecutada, conformidad registrada y aprendizaje para el equip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unica mientras se investig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está comprobando, qué falta y cuándo será el siguiente contacto, aunque no haya novedad.]]></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clamaciones con pruebas, no con promes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clamaciones con pruebas, no con promes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7]]></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separar un caso simple de uno complejo, verificar versiones, distinguir hecho de hipótesis y cerrar con opciones aprobadas. Siguiente paso: controlar la calidad del color y de la preparación.]]></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3 y 4 y a la tabla de opciones. Los errores más caros son dar una hipótesis por hecho y ofrecer una solución que nadie ha autorizad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clamación compleja se gana o se pierde en la primera hora, cuando todavía se puede separar lo que ha pasado de lo que cada parte cree que ha pasado. El encargado que registra, verifica y distingue hecho de hipótesis deja de discutir versiones y empieza a construir una decisión posibl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primero se comprueba, después se decide y solo se ofrece lo aprobado]]></a:t>
            </a:r>
            <a:r>
              <a:rPr lang="en-US" strike="noStrike" sz="2100" spc="0" u="none" cap="none">
                <a:solidFill>
                  <a:srgbClr val="1B2438">
                    <a:alpha val="100000"/>
                  </a:srgbClr>
                </a:solidFill>
                <a:latin typeface="Calibri"/>
              </a:rPr>
              <a:t><![CDATA[. Ni una reparación prometida para calmar el momento ni un «no nos hacemos cargo» dicho antes de investigar. Si el caso supera tu facultad, tu trabajo no termina al escalarlo: termina cuando el cliente tiene una respuesta con fecha y el registro permite entender por qué.]]></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Escuchar y registrar una reclamación» (OA 28466), para los siete campos y el registro neutral.]]></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ar-reclamaciones-complejas"/>
              </a:rPr>
              <a:t><![CDATA[Gestionar reclamaciones compl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Investigar la causa antes de prometer» (28502) y «Resolver y registrar para que no se repita» (28503), para el orden investigación-decis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Interpretar y confirmar el encargo de color» (28460), para la información de producto, lote y muestr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Seguimiento y relevo de conversaciones» (28473), para los datos del pendiente y el cierr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ombres, importe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2026-10-31T05:04:44Z</dcterms:created>
  <dcterms:modified xsi:type="dcterms:W3CDTF">2026-10-31T05:04:44Z</dcterms:modified>
  <dc:title>Gestionar reclamaciones complejas</dc:title>
  <dc:description>Presentación editable del OA «Gestionar reclamaciones complejas». Enlace: https://pinturasespecializadas.lumbre.lat/object/gestionar-reclamaciones-complejas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