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residuos y responsabilidad ambiental»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residuos y responsabilidad ambient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lasificación de residuo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lasifi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lasificació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bla de clasificación de residuos: especial, reciclable y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residuo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contenedor específico de residu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estos de pintura son residuos especiales y van a contenedor específico. No se mezclan con otros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lasificació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Almacenamiento segur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lmacena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lmacenamient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utas de almacenamiento: zona, contenedores, separación y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utas de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adecuada: lugar ventilado, seco y lejos de fuentes de calor. Temperatura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utas de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nedores: etiquetados con el tipo de residuo. Cerrados hermétic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utas de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ción: nunca mezclar residuos incompatibles (pinturas con disolventes, ácidos con b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utas de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ención: bandeja de retención debajo de los contenedores líquidos para evitar derra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Nunca se mezclan residuos incompatibles. La mezcla puede generar reacciones peligr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almacenamient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Gestión final»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gestion-fin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estión final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de la gestión final: registro, entrega, documento y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so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o: anotar cantidad y tipo de residuo generado en el libro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so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contactar con gestor autorizado de residuos. Nunca entregar a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so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umento: conservar el documento de entrega (DAR) durante al menos 5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so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ción: comprobar que el gestor tiene autorizac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cumento de entrega (DAR) se conserva durante al menos 5 años como comprobante legal de la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gest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Normativa aplicab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tos de pintura → Contenedor especial → Residu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pel de envolver → Contenedor azul → Residuo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solvente usado → Contenedor especial → Residu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vases vacíos limpios → Reciclar → Residuo recicl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rap os con producto → Contenedor especial → Residu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rtón → Contenedor azul → Residuo ordi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residuos se clasifican según su peligrosidad: especial (pinturas, disolventes, trap os), reciclable (envases limpios) u ordinario (papel, car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ntura → Residu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pel → Recicl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AR → Documento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ndeja de retención → Evitar derra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lementos tienen funciones o clasificaciones específicas: pintura (especial), papel (reciclable), DAR (documento), bandeja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contamina el agua, se incumple la normativa y se puede sancionar 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ter disolvente al fregadero contamina el agua, incumple la normativa y puede acarrear sanciones de hasta 300.000 euros. Se deposita en contenedor espec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2: clasificació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siduos-y-responsabilidad-ambient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tiempo se conservan los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5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puede recoger residuos espe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lo gestores autor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bandeja de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emento para evitar derra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vierten los disolv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al fregadero, siempre en contenedor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sanción máxima por gestión in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sta 300.000 euros según normativa ambi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n mezclar pinturas con disolv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on residuos incompatibles y pueden generar reacciones peligr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siduos-y-responsabilidad-ambient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21" r:id="rId1"/>
    <p:sldLayoutId id="2482435622" r:id="rId2"/>
    <p:sldLayoutId id="2482435623" r:id="rId3"/>
    <p:sldLayoutId id="248243562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dc7f170a41f5791978c23c608520f7b4541fb82dd32bc8b1.jpg"/>
  <Relationship Id="rId3" Type="http://schemas.openxmlformats.org/officeDocument/2006/relationships/hyperlink" Target="https://pinturasespecializadas.lumbre.lat/object/gestion-de-residuos-y-responsabilidad-ambient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lasificacion2.jpg"/>
  <Relationship Id="rId3" Type="http://schemas.openxmlformats.org/officeDocument/2006/relationships/hyperlink" Target="https://pinturasespecializadas.lumbre.lat/object/gestion-de-residuos-y-responsabilidad-ambiental" TargetMode="External"/>
  <Relationship Id="rId4" Type="http://schemas.openxmlformats.org/officeDocument/2006/relationships/hyperlink" Target="https://pinturasespecializadas.lumbre.lat/object/gestion-de-residuos-y-responsabilidad-ambiental"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lmacenamiento4.jpg"/>
  <Relationship Id="rId3" Type="http://schemas.openxmlformats.org/officeDocument/2006/relationships/hyperlink" Target="https://pinturasespecializadas.lumbre.lat/object/gestion-de-residuos-y-responsabilidad-ambiental" TargetMode="External"/>
  <Relationship Id="rId4" Type="http://schemas.openxmlformats.org/officeDocument/2006/relationships/hyperlink" Target="https://pinturasespecializadas.lumbre.lat/object/gestion-de-residuos-y-responsabilidad-ambiental"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gestion-final5.jpg"/>
  <Relationship Id="rId3" Type="http://schemas.openxmlformats.org/officeDocument/2006/relationships/hyperlink" Target="https://pinturasespecializadas.lumbre.lat/object/gestion-de-residuos-y-responsabilidad-ambiental" TargetMode="External"/>
  <Relationship Id="rId4" Type="http://schemas.openxmlformats.org/officeDocument/2006/relationships/hyperlink" Target="https://pinturasespecializadas.lumbre.lat/object/gestion-de-residuos-y-responsabilidad-ambiental"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hyperlink" Target="https://pinturasespecializadas.lumbre.lat/object/gestion-de-residuos-y-responsabilidad-ambiental" TargetMode="External"/>
  <Relationship Id="rId4"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siduos-y-responsabilidad-ambiental"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idu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sabi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mbient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residuos-y-responsabilidad-ambiental"/>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correctamente los residuos generados en la tienda y aplicar las pautas de almacenamiento seguro hasta su entrega a gestor autoriza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ción, almacenamiento y gestión de residuos de pinturas, disolventes y envases conforme a la normativa vigente.]]></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iduos · medio-ambiente · seguridad · normativa · responsab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residuos y responsabilidad ambien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gestiona los residuos generados en la tienda y necesita cumplir con la normativa ambiental. También al empleado que participa en la clasificación y almacenamiento de residuo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asificar correctamente los residuos generados en la tienda y aplicar las pautas de almacenamiento seguro hasta su entrega a gestor autorizado.]]></a:t>
            </a:r>
          </a:p>
        </p:txBody>
      </p:sp>
      <p:sp>
        <p:nvSpPr>
          <p:cNvPr id="12" name=""/>
          <p:cNvSpPr txBox="1"/>
          <p:nvPr/>
        </p:nvSpPr>
        <p:spPr>
          <a:xfrm>
            <a:off x="514350" y="4029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29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la normativa ambiental vig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residuos y responsabilidad ambien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residuos y responsabilidad ambien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Confirmar el gestor autorizado de residuos con contrato vigente. Definir la frecuencia de recogida de residuos (mensual, trimestral). Establecer quién firma los documentos de entrega (DAR). Validar el protocolo de actuación ante derrames accident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la gestión de residu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iduos de pinturas y disolventes son residuos especiales. No se pueden verter al alcantarillado ni mezclar con basura ordinaria. Su gestión incorrecta tiene consecuencias ambientales y legale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tro de disolvente puede contaminar hasta 1.000 litros de agua. Por eso la gestión correcta no es solo legal, es ética. La responsabilidad ambiental es de todos: del que genera el residuo, del que lo almacena y del que lo entrega al ges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sificación de residu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iduos se clasifican en tres categorías según su peligrosidad y gestión. Cada categoría tiene su contenedor específico.]]></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 especiales.]]></a:t>
            </a:r>
            <a:r>
              <a:rPr lang="en-US" strike="noStrike" sz="2100" spc="0" u="none" cap="none">
                <a:solidFill>
                  <a:srgbClr val="1B2438">
                    <a:alpha val="100000"/>
                  </a:srgbClr>
                </a:solidFill>
                <a:latin typeface="Calibri"/>
              </a:rPr>
              <a:t><![CDATA[ Restos de pintura, disolventes usados, trapos con producto. Van a contenedor específico. No se mezclan con otros residuos.]]></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 reciclables.]]></a:t>
            </a:r>
            <a:r>
              <a:rPr lang="en-US" strike="noStrike" sz="2100" spc="0" u="none" cap="none">
                <a:solidFill>
                  <a:srgbClr val="1B2438">
                    <a:alpha val="100000"/>
                  </a:srgbClr>
                </a:solidFill>
                <a:latin typeface="Calibri"/>
              </a:rPr>
              <a:t><![CDATA[ Envases vacíos limpios. Se limpian y se reciclan. No se mezclan con residuos suc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sificación de residu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 ordinarios.]]></a:t>
            </a:r>
            <a:r>
              <a:rPr lang="en-US" strike="noStrike" sz="2100" spc="0" u="none" cap="none">
                <a:solidFill>
                  <a:srgbClr val="1B2438">
                    <a:alpha val="100000"/>
                  </a:srgbClr>
                </a:solidFill>
                <a:latin typeface="Calibri"/>
              </a:rPr>
              <a:t><![CDATA[ Papel, cartón, plásticos limpios. Van al contenedor azul o al contenedor de reciclaj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lasificación de residuos]]></a:t>
            </a:r>
          </a:p>
        </p:txBody>
      </p:sp>
      <p:pic>
        <p:nvPicPr>
          <p:cNvPr id="3" name="" descr="Clasificación de residuos">
            <a:hlinkClick r:id="rId3" tooltip="Clasificación de residuos"/>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bla de clasificación de residuos: especial, reciclable y ordina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siduos-y-responsabilidad-ambiental"/>
              </a:rPr>
              <a:t><![CDATA[Ver imagen original en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residuos en tienda de pintu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2733675"/>
                <a:gridCol w="2562225"/>
                <a:gridCol w="2819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las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os de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s vací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recicl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y recic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 y cart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ordin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azu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p os co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lasificación de residu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se depositan los restos de pint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contenedor azu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contenedor específico de residuos especial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contenedor de reciclaj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cualquier contene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acenamiento de residuos sigue cuatro pautas para evitar riesgos y derrames.]]></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Zona adecuada.]]></a:t>
            </a:r>
            <a:r>
              <a:rPr lang="en-US" strike="noStrike" sz="2100" spc="0" u="none" cap="none">
                <a:solidFill>
                  <a:srgbClr val="1B2438">
                    <a:alpha val="100000"/>
                  </a:srgbClr>
                </a:solidFill>
                <a:latin typeface="Calibri"/>
              </a:rPr>
              <a:t><![CDATA[ Lugar ventilado, seco y lejos de fuentes de calor. Temperatura estable. No se almacena en zonas de paso.]]></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enedores.]]></a:t>
            </a:r>
            <a:r>
              <a:rPr lang="en-US" strike="noStrike" sz="2100" spc="0" u="none" cap="none">
                <a:solidFill>
                  <a:srgbClr val="1B2438">
                    <a:alpha val="100000"/>
                  </a:srgbClr>
                </a:solidFill>
                <a:latin typeface="Calibri"/>
              </a:rPr>
              <a:t><![CDATA[ Etiquetados con el tipo de residuo. Cerrados herméticamente. Sin etiqueta, no se identifica el contenido.]]></a:t>
            </a:r>
          </a:p>
        </p:txBody>
      </p:sp>
      <p:sp>
        <p:nvSpPr>
          <p:cNvPr id="12" name=""/>
          <p:cNvSpPr txBox="1"/>
          <p:nvPr/>
        </p:nvSpPr>
        <p:spPr>
          <a:xfrm>
            <a:off x="514350" y="3362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ción.]]></a:t>
            </a:r>
            <a:r>
              <a:rPr lang="en-US" strike="noStrike" sz="2100" spc="0" u="none" cap="none">
                <a:solidFill>
                  <a:srgbClr val="1B2438">
                    <a:alpha val="100000"/>
                  </a:srgbClr>
                </a:solidFill>
                <a:latin typeface="Calibri"/>
              </a:rPr>
              <a:t><![CDATA[ Nunca mezclar residuos incompatibles (pinturas con disolventes, ácidos con bases). La mezcla puede generar reacciones peligros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ención.]]></a:t>
            </a:r>
            <a:r>
              <a:rPr lang="en-US" strike="noStrike" sz="2100" spc="0" u="none" cap="none">
                <a:solidFill>
                  <a:srgbClr val="1B2438">
                    <a:alpha val="100000"/>
                  </a:srgbClr>
                </a:solidFill>
                <a:latin typeface="Calibri"/>
              </a:rPr>
              <a:t><![CDATA[ Bandeja de retención debajo de los contenedores líquidos para evitar derrames. Si hay derrame, la bandeja lo contie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a:t>
            </a:r>
          </a:p>
        </p:txBody>
      </p:sp>
      <p:pic>
        <p:nvPicPr>
          <p:cNvPr id="3" name="" descr="Almacenamiento seguro">
            <a:hlinkClick r:id="rId3" tooltip="Almacenamiento seguro"/>
          </p:cNvPr>
          <p:cNvPicPr>
            <a:picLocks noChangeAspect="1"/>
          </p:cNvPicPr>
          <p:nvPr>
            <p:ph type="pic" idx="1"/>
          </p:nvPr>
        </p:nvPicPr>
        <p:blipFill>
          <a:blip r:embed="rId2"/>
          <a:stretch>
            <a:fillRect/>
          </a:stretch>
        </p:blipFill>
        <p:spPr>
          <a:xfrm>
            <a:off x="1981200" y="1257300"/>
            <a:ext cx="5181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utas de almacenamiento: zona, contenedores, separación y reten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siduos-y-responsabilidad-ambiental"/>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Pautas de almacenamient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adecuada: lugar ventilado, seco y lejos de fuentes de calor. Temperatura es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Pautas de almacenamient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edores: etiquetados con el tipo de residuo. Cerrados herméticam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Pautas de almacenamient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ción: nunca mezclar residuos incompatibles (pinturas con disolventes, ácidos con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lmacenamiento seguro · Pautas de almacenamient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ención: bandeja de retención debajo de los contenedores líquidos para evitar derr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Almacenamiento segu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Se pueden mezclar pinturas con disolventes en el mismo contened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os contenedores están llenos o periódicamente, se gestiona la entrega al gestor autorizado. Se siguen cuatro pasos.]]></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notar cantidad y tipo de residuo generado en el libro de registro. Sin registro, no hay trazabilidad.]]></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Contactar con gestor autorizado de residuos. Nunca entregar a particulares. Solo gestores con autorización vigente.]]></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Conservar el documento de entrega (DAR) durante al menos 5 años. Es el comprobante legal de la gest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Comprobar que el gestor tiene autorización vigente. Si no la tiene, no se le entreg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a:t>
            </a:r>
          </a:p>
        </p:txBody>
      </p:sp>
      <p:pic>
        <p:nvPicPr>
          <p:cNvPr id="3" name="" descr="Gestión final de residuos">
            <a:hlinkClick r:id="rId3" tooltip="Gestión final de residuos"/>
          </p:cNvPr>
          <p:cNvPicPr>
            <a:picLocks noChangeAspect="1"/>
          </p:cNvPicPr>
          <p:nvPr>
            <p:ph type="pic" idx="1"/>
          </p:nvPr>
        </p:nvPicPr>
        <p:blipFill>
          <a:blip r:embed="rId2"/>
          <a:stretch>
            <a:fillRect/>
          </a:stretch>
        </p:blipFill>
        <p:spPr>
          <a:xfrm>
            <a:off x="1981200" y="1257300"/>
            <a:ext cx="5181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de la gestión final: registro, entrega, documento y verif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siduos-y-responsabilidad-ambiental"/>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Proceso de gestión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anotar cantidad y tipo de residuo generado en el libro de regist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Proceso de gestión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contactar con gestor autorizado de residuos. Nunca entregar a particula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Proceso de gestión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conservar el documento de entrega (DAR) durante al menos 5 añ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ón final · Proceso de gestión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ción: comprobar que el gestor tiene autorización vig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Gestión final]]></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ocumento de entrega de residuos (DAR) se conserva durante al menos ____ añ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rmativa aplica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incorrecta de residuos especiales puede acarrear sanciones de hasta 300.000 euros según la normativa ambiental. El responsable legal es el titular de la actividad, no solo quien vierte.]]></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tiva ambiental es clara: los residuos especiales se gestionan con gestores autorizados, se registran y se conservan los documentos. No hay excepc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rmativa aplica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sabilidad legal]]></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gestión incorrecta de residuos especiales puede acarrear sanciones de hasta 300.000 euros según la normativa ambiental. El responsable legal es el titular de la actividad, no solo quien vier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Normativa aplicabl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os residuos según su categorí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iduo especi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iduo recicl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iduo ordinar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tos de pintura → Contenedor especi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pel de envolver → Contenedor azu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solvente usado → Contenedor especi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vases vacíos limpios → Recicl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ap os con producto → Contenedor especi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rtón → Contenedor azu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clasificación, almacenamiento y gestión de residu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elemento con su función o clasific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nt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pe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andeja de reten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icl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cumento de entreg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r derram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iduo especi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mpleado vierte restos de disolvente al fregadero. ¿Qué h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Verter disolvente al fregadero porque es más cómo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contamina el agua, se incumple la normativa y se puede sancionar a la tiend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residu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cl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ndeja de re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derra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ción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residu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residuos-y-responsabilidad-ambiental"/>
              </a:rPr>
              <a:t><![CDATA[Abrir el juego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tiempo se conservan los D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5 añ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puede recoger residuos especia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lo gestores autorizad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bandeja de reten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emento para evitar derram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vierten los disolven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al fregadero, siempre en contenedor espec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sanción máxima por gestión incorrec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sta 300.000 euros según normativa ambient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n mezclar pinturas con disolven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on residuos incompatibles y pueden generar reacciones peligros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clasificación, almacenamiento y gestión de residuos.]]></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tres categorías de residuos, las cuatro pautas de almacenamiento y los cuatro pasos de gestión final. La responsabilidad ambiental es de to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tiva ambiental vigente: Obligaciones legales en materia de gestión de residuos especiale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bro de registro de residuos: Registro de cantidades y tipos de residuos generados.]]></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o con gestor autorizado: Acuerdo con gestor autorizado para recogida y tratami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siduos-y-responsabilidad-ambiental"/>
              </a:rPr>
              <a:t><![CDATA[Gestión de residuos y responsabilidad ambi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s de entrega (DAR): Comprobantes legales de la entrega de residuos al gesto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2026-10-31T04:02:28Z</dcterms:created>
  <dcterms:modified xsi:type="dcterms:W3CDTF">2026-10-31T04:02:28Z</dcterms:modified>
  <dc:title>Gestión de residuos y responsabilidad ambiental</dc:title>
  <dc:description>Presentación editable del OA «Gestión de residuos y responsabilidad ambiental». Enlace: https://pinturasespecializadas.lumbre.lat/object/gestion-de-residuos-y-responsabilidad-ambiental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