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quejas-y-reclamaci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categorías de quejas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roducto defectu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ntura grumosa, color diferente al especificado, envase en mal estado, rendimiento inferior al indicado. Es la queja más frecuente y la más fácil de docume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categorías de quejas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tención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to inadecuado, falta de información, tiempos de espera excesivos, personal poco conocedor. Este tipo de queja indica problemas de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categorías de quejas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oblemas d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rasos en la entrega, daños durante el transporte, producto equivocado. Especialmente crítico en pedidos de obra donde los plazos son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categorías de quejas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ecio y fact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bros incorrectos, descuentos no aplicados, diferencia entre precio anunciado y precio real. La transparencia evita este tipo de que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categorías de quejas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Servicio post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arantía no resuelta en plazo, falta de seguimiento, ausencia de respuesta. El cliente siente que la tienda se desentiende después de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categorías de quejas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sultado de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intura no cubre como esperaba, el color cambió al secar, aparecieron manchas. A veces es defecto del producto, otras es mala aplicación o falta de asesor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tipos-quej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ipos de quejas más frec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ategorías de quejas: producto defectuoso, atención al cliente, problemas de entrega, precio y facturación, servicio postventa y resultado de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pasos para resolver cualquier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uchar activ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r hablar al cliente sin interrumpir. Mostrar atención con contacto visual y asentimientos. No preparar la respuesta mientras el cliente habla: escuchar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pasos para resolver cualquier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isculparse y mostrar empa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s admitir culpa, es validar el malestar del cliente. Frases como "Entiendo su enfado" o "Lamento que haya tenido esta experiencia" bajan la tensión inmediat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pasos para resolver cualquier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Identificar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cer preguntas concretas: qué producto, cuándo lo compró, qué ocurrió exactamente. Anotar datos: número de ticket, lote, fecha. Separar hechos de interpre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pasos para resolver cualquier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Ofrecer solu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r opciones reales y viables, no promesas vacías. Si puedes cambiar el producto, decirlo. Si necesitas consultar al responsable, dar un plazo concreto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pasos para resolver cualquier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solver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jecutar la solución elegida lo antes posible. Cada día que pasa sin resolver, el enfado del cliente crece. La velocidad de resolución es tan importante como la solución mis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Seis pasos para resolver cualquier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actar al cliente después para confirmar que quedó satisfecho. Una llamada o mensaje de seguimiento transforma una mala experiencia en una muestra de profesion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roceso-resolu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oceso de resolución de que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asos del proceso: escuchar activamente, disculparse con empatía, identificar el problema, ofrecer soluciones, resolver rápido y hacer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ocumentos según el tipo de rec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ocumentos según el tipo de recla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documentacion-reclama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ocumentación de recla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ocumentos clave: hoja de reclamaciones oficial, datos del cliente, descripción detallada, pruebas fotográficas, registro interno y copia par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Técnicas de comunicación efectiv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on a prueba lo apren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cuchar activamente sin interrump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paso siempre es escuchar activamente. Antes de ofrecer soluciones, pedir documentos o explicar políticas, hay que dejar que el cliente se exprese y sentirse escuch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gún el proceso de resolución de quejas del tema, escuchar activamente es el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quejas-y-reclamacion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sculparse no es admitir culpa, es validar el malestar del cliente. Frases como "Entiendo su enfado" muestran empatía sin aceptar responsabilidad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gún el paso 2 del proceso de resolución: "Disculparse y mostrar empatía: no es admitir culpa, es validar el ma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quejas-y-reclamacion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ducto defectuoso → Ticket + fotos + nº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blema de entrega → Albarán + fotos del d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lamación formal → Hoja oficial + DN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ja verbal leve → Registro interno del emple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laciones según tabla de documentación del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quejas-y-reclamacio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uchar al cliente sin interrumpir → Fase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ostrar empatía y disculparse → Fase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Identificar el problema con preguntas → Fase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Ofrecer soluciones viables → Fase de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jecutar la solución elegida → Fase de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tactar al cliente para seguimiento → Fase de re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lasificación según las 6 fases del proceso de resolución del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quejas-y-reclamacion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gla de los 30 segundos establece que los primeros 30 segundos son cruciales para demostrar escucha activa y empa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gún la callout "La regla de los 30 segundos" del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quejas-y-reclamacion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egar la queja sin documentar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mpleado cometió cuatro errores: culpó al cliente sin investigar, negó la queja sin documentar, usó tono confrontativo y no pidió documentación. Lo correcto era escuchar, mostrar empatía, pedir ticket y nº de lote, documentar con fotos y ofrecer una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gún el proceso de resolución y las técnicas de comunicación efectiva del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quejas-y-reclamacion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cliente llama enfadado porque la pintura que compró hace 3 días tiene grumos al aplicarla. Dice que es un producto defectuoso y quiere su dinero de vuelta. Describe paso a paso cómo gestionarías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Un cliente compró 2 botes de pintura de 15L a 42€ cada uno, 1 bote de 4L a 18€ y una bandeja con rodillo a 12€. Todo con ticket. Devuelve los 2 botes de 15L y la bandeja. ¿Cuánto dinero se le debe dev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gestión de que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gestión de que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queja más frecuente en tienda de pint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oducto defectuoso: pintura grumosa, color incorrecto, envase en ma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disculparse ante un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alidar el malestar del cliente, NO admitir culpa. Empatía sin responsabilidad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cumentación necesitas para una queja por producto defectu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cket de compra, fotos del defecto, número de lote y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regla de los 30 segun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enes 30 segundos para demostrar al cliente que le escuchas. Si no, la tensión sube y resolverlo será mucho más difíc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gestión de quejas y recla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quejas-y-reclamacion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gestión de quejas y reclamaciones»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466" r:id="rId1"/>
    <p:sldLayoutId id="2482439467" r:id="rId2"/>
    <p:sldLayoutId id="2482439468" r:id="rId3"/>
    <p:sldLayoutId id="248243946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05b74dd61174345041571ecfd8acc16973f21861283aa271.jpg"/>
  <Relationship Id="rId3" Type="http://schemas.openxmlformats.org/officeDocument/2006/relationships/hyperlink" Target="https://pinturasespecializadas.lumbre.lat/object/gestion-de-quejas-y-reclamacio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tipos-quejas2.jpg"/>
  <Relationship Id="rId3" Type="http://schemas.openxmlformats.org/officeDocument/2006/relationships/hyperlink" Target="https://pinturasespecializadas.lumbre.lat/object/gestion-de-quejas-y-reclamaciones" TargetMode="External"/>
  <Relationship Id="rId4" Type="http://schemas.openxmlformats.org/officeDocument/2006/relationships/hyperlink" Target="https://pinturasespecializadas.lumbre.lat/object/gestion-de-quejas-y-reclamaciones"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roceso-resolucion3.jpg"/>
  <Relationship Id="rId3" Type="http://schemas.openxmlformats.org/officeDocument/2006/relationships/hyperlink" Target="https://pinturasespecializadas.lumbre.lat/object/gestion-de-quejas-y-reclamaciones" TargetMode="External"/>
  <Relationship Id="rId4" Type="http://schemas.openxmlformats.org/officeDocument/2006/relationships/hyperlink" Target="https://pinturasespecializadas.lumbre.lat/object/gestion-de-quejas-y-reclamacione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documentacion-reclamaciones6.jpg"/>
  <Relationship Id="rId3" Type="http://schemas.openxmlformats.org/officeDocument/2006/relationships/hyperlink" Target="https://pinturasespecializadas.lumbre.lat/object/gestion-de-quejas-y-reclamaciones" TargetMode="External"/>
  <Relationship Id="rId4" Type="http://schemas.openxmlformats.org/officeDocument/2006/relationships/hyperlink" Target="https://pinturasespecializadas.lumbre.lat/object/gestion-de-quejas-y-reclamaciones"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hyperlink" Target="https://pinturasespecializadas.lumbre.lat/object/gestion-de-quejas-y-reclamaciones" TargetMode="External"/>
  <Relationship Id="rId4"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quejas-y-reclamaciones" TargetMode="External"/>
  <Relationship Id="rId3" Type="http://schemas.openxmlformats.org/officeDocument/2006/relationships/notesSlide" Target="../notesSlides/notesSlide4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j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clamac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gestion-de-quejas-y-reclamacion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stionar correctamente quejas y reclamaciones de clientes, aplicando técnicas de escucha activa, resolución rápida y documentación adecuada para proteger al cliente y a la tiend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atender quejas de clientes sobre productos, servicios y entregas. Proceso de resolución, documentación necesaria y técnicas de comunicación efectiva.]]></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quejas · reclamaciones · atencion-cliente · resolucion-conflictos · documentacion · postven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quejas y reclamaciones son inevitables en cualquier negocio. La diferencia entre una tienda buena y una mala no es si tiene quejas, sino cómo las gestiona. Una queja bien resuelta convierte un cliente enfadado en un cliente fiel. Una queja mal gestionada convierte un cliente enfadado en un cliente perdido que además habla mal de la tien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Tipos de quejas más frecuentes · Seis categorías de quejas en tienda de pintura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ducto defectuo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ura grumosa, color diferente al especificado, envase en mal estado, rendimiento inferior al indicado. Es la queja más frecuente y la más fácil de documen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Tipos de quejas más frecuentes · Seis categorías de quejas en tienda de pintura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tención al cli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o inadecuado, falta de información, tiempos de espera excesivos, personal poco conocedor. Este tipo de queja indica problemas de formación inter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Tipos de quejas más frecuentes · Seis categorías de quejas en tienda de pintura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blemas de entreg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rasos en la entrega, daños durante el transporte, producto equivocado. Especialmente crítico en pedidos de obra donde los plazos son cla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Tipos de quejas más frecuentes · Seis categorías de quejas en tienda de pintura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 y factur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bros incorrectos, descuentos no aplicados, diferencia entre precio anunciado y precio real. La transparencia evita este tipo de quej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Tipos de quejas más frecuentes · Seis categorías de quejas en tienda de pintura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rvicio postve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rantía no resuelta en plazo, falta de seguimiento, ausencia de respuesta. El cliente siente que la tienda se desentiende después de cobr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Tipos de quejas más frecuentes · Seis categorías de quejas en tienda de pintura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ultado de aplic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intura no cubre como esperaba, el color cambió al secar, aparecieron manchas. A veces es defecto del producto, otras es mala aplicación o falta de asesorami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ipos de quejas más frecuentes]]></a:t>
            </a:r>
          </a:p>
        </p:txBody>
      </p:sp>
      <p:pic>
        <p:nvPicPr>
          <p:cNvPr id="3" name="" descr="Tipos de quejas más frecuentes">
            <a:hlinkClick r:id="rId3" tooltip="Tipos de quejas más frecuente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ategorías de quejas: producto defectuoso, atención al cliente, problemas de entrega, precio y facturación, servicio postventa y resultado de aplic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quejas-y-reclamaciones"/>
              </a:rPr>
              <a:t><![CDATA[Ver imagen original en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oceso de resolución de quejas · Seis pasos para resolver cualquier quej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uchar activam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hablar al cliente sin interrumpir. Mostrar atención con contacto visual y asentimientos. No preparar la respuesta mientras el cliente habla: escuchar de ver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oceso de resolución de quejas · Seis pasos para resolver cualquier quej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culparse y mostrar empatí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admitir culpa, es validar el malestar del cliente. Frases como "Entiendo su enfado" o "Lamento que haya tenido esta experiencia" bajan la tensión inmediatam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oceso de resolución de quejas · Seis pasos para resolver cualquier quej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r el proble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r preguntas concretas: qué producto, cuándo lo compró, qué ocurrió exactamente. Anotar datos: número de ticket, lote, fecha. Separar hechos de interpretaci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oceso de resolución de quejas · Seis pasos para resolver cualquier quej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frecer solucion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r opciones reales y viables, no promesas vacías. Si puedes cambiar el producto, decirlo. Si necesitas consultar al responsable, dar un plazo concreto de respues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oceso de resolución de quejas · Seis pasos para resolver cualquier quej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olver rápi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cutar la solución elegida lo antes posible. Cada día que pasa sin resolver, el enfado del cliente crece. La velocidad de resolución es tan importante como la solución mis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4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oceso de resolución de quejas · Seis pasos para resolver cualquier quej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guimi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ctar al cliente después para confirmar que quedó satisfecho. Una llamada o mensaje de seguimiento transforma una mala experiencia en una muestra de profesionali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Proceso de resolución de quejas]]></a:t>
            </a:r>
          </a:p>
        </p:txBody>
      </p:sp>
      <p:pic>
        <p:nvPicPr>
          <p:cNvPr id="3" name="" descr="Proceso de resolución de quejas">
            <a:hlinkClick r:id="rId3" tooltip="Proceso de resolución de queja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asos del proceso: escuchar activamente, disculparse con empatía, identificar el problema, ofrecer soluciones, resolver rápido y hacer seguimi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quejas-y-reclamacione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cumentos según el tipo de reclam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8]]></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19375"/>
                <a:gridCol w="3267075"/>
                <a:gridCol w="2228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recla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ación necesar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tram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ja verbal l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interno del emple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leado que a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ja por producto defectu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 fotos + nº lote +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leado +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ación formal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oficial + DNI + toda docu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 de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ación por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 fotos del daño + tick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ortista +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cumentos según el tipo de reclam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8]]></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619375"/>
                <a:gridCol w="3267075"/>
                <a:gridCol w="2228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recla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ocumentación necesar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a tram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lamación post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 fotos del defecto + nº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bricante (ví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ocumentación de reclamaciones]]></a:t>
            </a:r>
          </a:p>
        </p:txBody>
      </p:sp>
      <p:pic>
        <p:nvPicPr>
          <p:cNvPr id="3" name="" descr="Documentación de reclamaciones">
            <a:hlinkClick r:id="rId3" tooltip="Documentación de reclamaciones"/>
          </p:cNvPr>
          <p:cNvPicPr>
            <a:picLocks noChangeAspect="1"/>
          </p:cNvPicPr>
          <p:nvPr>
            <p:ph type="pic" idx="1"/>
          </p:nvPr>
        </p:nvPicPr>
        <p:blipFill>
          <a:blip r:embed="rId2"/>
          <a:stretch>
            <a:fillRect/>
          </a:stretch>
        </p:blipFill>
        <p:spPr>
          <a:xfrm>
            <a:off x="2314575" y="1257300"/>
            <a:ext cx="45053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ocumentos clave: hoja de reclamaciones oficial, datos del cliente, descripción detallada, pruebas fotográficas, registro interno y copia para el cl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quejas-y-reclamaciones"/>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Técnicas de comunicación efecti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8]]></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UNCA debes hac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unca discutir con un cliente enfadado. Nunca decir "eso no es problema nuestro". Nunca prometer lo que no puedes cumplir. Nunca ignorar una queja esperando que se olvide. Nunca culpar al cliente. Una queja ignorada no desaparece: se convierte en una reseña negativa o una reclamación form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Técnicas de comunicación efecti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8]]></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os 30 segund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un cliente empieza a quejarse, tienes 30 segundos para demostrar que le estás escuchando. Si en 30 segundos el cliente siente que le ignoras o le contradices, la tensión sube y resolverlo será mucho más difícil. Los 30 segundos primeros son de escucha activa, empatía y valid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on a prueba lo aprendi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primer paso cuando un cliente presenta una quej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ar la política de la tiend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uchar activamente sin interrumpi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frecer un descuento inmediatament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el ticket de comp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isculparse ante una queja del cliente significa admitir que la tienda tiene la culp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ipos de quejas y su documentación cla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ducto defectuos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blema de entreg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clamación form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ja verbal lev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barán + fotos del dañ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oja oficial + D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gistro interno del emple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icket + fotos + nº lo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acciones según el momento del proce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inici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se de resolu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uchar al cliente sin interrumpi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ostrar empatía y disculparse]]></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dentificar el problema con pregunta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Ofrecer soluciones viab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jecutar la solución elegid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tactar al cliente para seguimient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un cliente empieza a quejarse, tienes ___ segundos para demostrar que le estás escuchando antes de que la tensión sub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rae un bote de pintura abierto diciendo que "no cubre bien" y exige la devolución inmediata. El empleado le dice: "Eso es porque usted no preparó bien la pared, no es problema nuestro". Identifica los errores en esta respuesta.]]></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lpar al cliente sin investigar]]></a:t>
            </a:r>
          </a:p>
        </p:txBody>
      </p:sp>
      <p:sp>
        <p:nvSpPr>
          <p:cNvPr id="10" name=""/>
          <p:cNvSpPr txBox="1"/>
          <p:nvPr/>
        </p:nvSpPr>
        <p:spPr>
          <a:xfrm>
            <a:off x="628650" y="3343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egar la queja sin documentar el problema]]></a:t>
            </a:r>
          </a:p>
        </p:txBody>
      </p:sp>
      <p:sp>
        <p:nvSpPr>
          <p:cNvPr id="11"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sar un tono confrontativo en lugar de empático]]></a:t>
            </a:r>
          </a:p>
        </p:txBody>
      </p:sp>
      <p:sp>
        <p:nvSpPr>
          <p:cNvPr id="12" name=""/>
          <p:cNvSpPr txBox="1"/>
          <p:nvPr/>
        </p:nvSpPr>
        <p:spPr>
          <a:xfrm>
            <a:off x="628650" y="40576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pedir ticket de compra ni datos del produc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llama enfadado porque la pintura que compró hace 3 días tiene grumos al aplicarla. Dice que es un producto defectuoso y quiere su dinero de vuelta. Describe paso a paso cómo gestionarías la situación.]]></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compró 2 botes de pintura de 15L a 42€ cada uno, 1 bote de 4L a 18€ y una bandeja con rodillo a 12€. Todo con ticket. Devuelve los 2 botes de 15L y la bandeja. ¿Cuánto dinero se le debe devolve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gestión de quej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8]]></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 activ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paso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a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idar sin admitir cul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 segun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oro in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satisf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gestión de quej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gestion-de-quejas-y-reclamaciones"/>
              </a:rPr>
              <a:t><![CDATA[Abrir el juego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quejas y reclamacione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queja más frecuente en tienda de pintur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quejas y reclamacione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fectuoso: pintura grumosa, color incorrecto, envase en mal est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quejas y reclamacione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disculparse ante una que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quejas y reclamacione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alidar el malestar del cliente, NO admitir culpa. Empatía sin responsabilidad leg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quejas y reclamacione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cumentación necesitas para una queja por producto defectuo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quejas y reclamacione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cket de compra, fotos del defecto, número de lote y el produc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quejas y reclamacione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regla de los 30 segund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quejas y reclamacione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enes 30 segundos para demostrar al cliente que le escuchas. Si no, la tensión sube y resolverlo será mucho más difíci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4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quejas bien gestionadas convierten clientes enfadados en clientes fiel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6 pasos: escuchar, disculpar, identificar, ofrecer soluciones, resolver rápido, seguimien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los 30 segundos: demuestra que escuchas antes de que suba la tensión.]]></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unca discutir, nunca culpar al cliente, nunca ignorar la queja.]]></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queja se documenta: ticket, fotos, nº lote y registro intern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4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queja ignorada no desaparece: se convierte en reseña negativ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gestión de quejas y reclam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4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x-o21-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x-o21-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x-o21-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x-o21-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ex-o21-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gestión de quejas y reclam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quejas-y-reclamaciones"/>
              </a:rPr>
              <a:t><![CDATA[Gestión de quejas y reclama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4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x-o21-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21-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x-o21-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dominas el proceso de resolución de quejas, la documentación necesaria y las técnicas de comunicación. Practica con un caso real bajo supervisión.]]></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6 pasos del proceso de resolución, la regla de los 30 segundos y la documentación necesaria para cada tipo de reclam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2026-10-31T05:06:33Z</dcterms:created>
  <dcterms:modified xsi:type="dcterms:W3CDTF">2026-10-31T05:06:33Z</dcterms:modified>
  <dc:title>Gestión de quejas y reclamaciones</dc:title>
  <dc:description>Presentación editable del OA «Gestión de quejas y reclamaciones». Enlace: https://pinturasespecializadas.lumbre.lat/object/gestion-de-quejas-y-reclamaciones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