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programas de fidelización avanzados»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inco decisiones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quiere conseguir: que el cliente vuelva, que concentre la compra, que recomiende o que compre más margen? Un programa no puede perseguir todo a la vez. Se elige un objetivo principal y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inco decisiones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irige a particulares, a profesionales o a ambos? ¿Hay clientes que quedan fuera? Un programa para profesionales recurrentes no se diseña igual que uno para un particular que compra una vez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inco decisiones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o, producto, servicio o acceso? La recompensa debe ser valiosa para el cliente y costeable para la tienda. Antes de elegirla, calcula su coste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inco decisiones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ay que hacer exactamente para obtenerla? ¿Hay límites por cliente o por periodo? La regla debe caber en una frase y publicarse con un ejempl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inco decisiones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indicador demostrará si funciona? Se fija antes de lanzar, no después. Sin línea de partida no se puede saber si el programa ha cambiado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itar que el programa se convierta en una sub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alcula el coste antes del bene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la recompensa media por el número de clientes que previsiblemente la obtendrán. Compáralo con el margen adicional que esperas. Si el escenario conservador no cuadra, el programa no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itar que el programa se convierta en una sub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Define un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grama sin límite por cliente o por periodo puede crecer más rápido que el margen. El techo se decide con dirección y se explic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itar que el programa se convierta en una sub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Mide también a quien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olo miras a los clientes que participan, el programa siempre parece un éxito. Compara con un grupo similar que no partici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itar que el programa se convierta en una sub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Revisa y retira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grama se revisa con datos y se puede simplificar o retirar. Mantener una recompensa que ya no cambia el comportamiento solo cuesta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itar que el programa se convierta en una sub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xplícalo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puedes explicar el programa en una frase y con un ejemplo, el cliente no lo entenderá y el equipo tampoco lo aplicará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grama-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quema de cinco pasos: objetivo, público, recompensa, regla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quema didáctico: las cinco decisiones que se toman antes de lanzar un programa. No reproduce ninguna condición comercial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grama-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compra, experiencia, seguimiento, repetición y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quema didáctico: el ciclo de compra que un programa de fidelización intenta influir y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grama-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indicadores: repetición, ticket medio, canje, coste de recompensa y margen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quema didáctico: indicadores que se leen juntos para saber si el programa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cisiones de diseño y preguntas que hay qu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cisiones de diseño y preguntas que hay qu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objetivo y el comportamiento que se quiere prem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objetivo no se puede elegir recompensa ni medir nada: el diseño empieza por decidir qué comportamiento se quier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ijar un máximo de recompensas por cliente y periodo → Controla el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las condiciones en una frase con un ejemplo → Controla l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gistrar los canjes por cliente → Controla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coste unitario de la recompensa antes de lanzar → Controla el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blicar un ejemplo resuelto de cómo se obtiene el beneficio → Controla l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arar altas, bajas y repetición antes y después → Controla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cisión reduce un riesgo distinto: el coste se controla con límites y simulación; la comprensión, con reglas breves y ejemplos; la medición, con registro y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asa de repetición → Clientes que vuelven a comprar en un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cket medio → Valor medio de cad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sa de canje → Recompensas usadas sobre recompensas gene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e de recompensa → Coste por cliente y por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por cliente → Margen que queda después de la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indicadores se leen juntos: repetición sin margen o canje sin coste controlado no demuestran que el programa funci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hay una forma única. Un programa puede premiar la repetición con un servicio, con acceso anticipado o con una recompensa simple; los niveles son una opción, no un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un programa de fidelización para una tienda de pinturas que compite con una gran superficie. Define el objetivo, el público, la recompensa, la regla y el indicador. No inventes porcentajes ni condiciones de Pinturas Especializadas: usa variables y explica cómo calcularías el coste antes de propo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lcular el coste de la recompensa antes de lanzar 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líneas 0, 2 y 4 son errores: copiar sin contexto, añadir complejidad sin objetivo y medir solo lo favorable. Las líneas 1, 3 y 5 son práctic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rogramas-de-fidelizacion-avanza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datos mínimos que registrarías de cada cliente para poder medir un programa de fidelización. Para cada dato, indica a qué indicador sirve y qué límite pondrías a su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Gestión de programas de fidelización avanzados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Gestión de programas de fidelización avanzados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dónde empieza un programa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objetivo: qué comportamiento se quiere premiar y cómo se va 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L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alor de vida del cliente: lo que se espera que aporte durante su relación co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la tasa de can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oporción de las recompensas generadas se usa. Si es muy baja, la recompensa no se percibe como val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hay que calcular el coste antes de l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recompensa generosa sin límite puede crecer más rápido que el margen que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programa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lo con datos, simplificarlo o retirarlo. Mantenerlo sin evidencia solo cuesta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rogramas-de-fidelizacion-avanza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84" r:id="rId1"/>
    <p:sldLayoutId id="2482435585" r:id="rId2"/>
    <p:sldLayoutId id="2482435586" r:id="rId3"/>
    <p:sldLayoutId id="24824355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a3dd9680b672628e792e310b6b268479b5aec0df0ea6c131.jpg"/>
  <Relationship Id="rId3" Type="http://schemas.openxmlformats.org/officeDocument/2006/relationships/hyperlink" Target="https://pinturasespecializadas.lumbre.lat/object/gestion-de-programas-de-fidelizacion-avanz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grama-12.jpg"/>
  <Relationship Id="rId3" Type="http://schemas.openxmlformats.org/officeDocument/2006/relationships/hyperlink" Target="https://pinturasespecializadas.lumbre.lat/object/gestion-de-programas-de-fidelizacion-avanzados" TargetMode="External"/>
  <Relationship Id="rId4" Type="http://schemas.openxmlformats.org/officeDocument/2006/relationships/hyperlink" Target="https://pinturasespecializadas.lumbre.lat/object/gestion-de-programas-de-fidelizacion-avanzad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grama-23.jpg"/>
  <Relationship Id="rId3" Type="http://schemas.openxmlformats.org/officeDocument/2006/relationships/hyperlink" Target="https://pinturasespecializadas.lumbre.lat/object/gestion-de-programas-de-fidelizacion-avanzados" TargetMode="External"/>
  <Relationship Id="rId4" Type="http://schemas.openxmlformats.org/officeDocument/2006/relationships/hyperlink" Target="https://pinturasespecializadas.lumbre.lat/object/gestion-de-programas-de-fidelizacion-avanzad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grama-34.jpg"/>
  <Relationship Id="rId3" Type="http://schemas.openxmlformats.org/officeDocument/2006/relationships/hyperlink" Target="https://pinturasespecializadas.lumbre.lat/object/gestion-de-programas-de-fidelizacion-avanzados" TargetMode="External"/>
  <Relationship Id="rId4" Type="http://schemas.openxmlformats.org/officeDocument/2006/relationships/hyperlink" Target="https://pinturasespecializadas.lumbre.lat/object/gestion-de-programas-de-fidelizacion-avanzad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hyperlink" Target="https://pinturasespecializadas.lumbre.lat/object/gestion-de-programas-de-fidelizacion-avanzados" TargetMode="External"/>
  <Relationship Id="rId4"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rogramas-de-fidelizacion-avanzado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gram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deliz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vanza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programas-de-fidelizacion-avanzad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diseñar y gestionar programas de fidelización avanzados para clientes de pinturas y decoración: sistemas de puntos y recompensas, descuentos por volumen, clubes VIP, programas de referidos y análisis de datos de clientes para maximizar la retención y el valor de vida del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diseñar y gestionar programas de fidelización avanzados para clientes de pinturas y decoración: sistemas de puntos y recompensas, descuentos por volumen, clubes VIP, programas de referidos y análisis de datos de clientes para maximizar la retención y el valor de vida del client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delización · programa de fidelización · margen · indicadores · retención · clientes · comercial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grama de fidelización no empieza con una tarjeta ni con una lista de niveles: empieza con una decisión sobre qué comportamiento quiere premiar la tienda y cuánto puede costar. Si esa decisión no está tomada, el programa se convierte en un descuento permanente con un nombre nuev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diseñar, explicar y revisar un programa de fidelización. ]]></a:t>
            </a:r>
            <a:r>
              <a:rPr lang="en-US" b="1" strike="noStrike" sz="2100" spc="0" u="none" cap="none">
                <a:solidFill>
                  <a:srgbClr val="1B2438">
                    <a:alpha val="100000"/>
                  </a:srgbClr>
                </a:solidFill>
                <a:latin typeface="Calibri"/>
              </a:rPr>
              <a:t><![CDATA[No describe el programa comercial de Pinturas Especializadas]]></a:t>
            </a:r>
            <a:r>
              <a:rPr lang="en-US" strike="noStrike" sz="2100" spc="0" u="none" cap="none">
                <a:solidFill>
                  <a:srgbClr val="1B2438">
                    <a:alpha val="100000"/>
                  </a:srgbClr>
                </a:solidFill>
                <a:latin typeface="Calibri"/>
              </a:rPr>
              <a:t><![CDATA[: sus condiciones concretas —si existen, a quién aplican y con qué límites— debe aprobarlas dirección y comunicarse por los canales oficiales. Aquí se aprende el método para construir uno y para detectar cuándo un programa no se sost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Las cinco decisiones de diseñ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Objetiv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quiere conseguir: que el cliente vuelva, que concentre la compra, que recomiende o que compre más margen? Un programa no puede perseguir todo a la vez. Se elige un objetivo principal y se escri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Las cinco decisiones de diseñ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úbl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irige a particulares, a profesionales o a ambos? ¿Hay clientes que quedan fuera? Un programa para profesionales recurrentes no se diseña igual que uno para un particular que compra una vez al añ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Las cinco decisiones de diseñ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compen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producto, servicio o acceso? La recompensa debe ser valiosa para el cliente y costeable para la tienda. Antes de elegirla, calcula su coste unita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Las cinco decisiones de diseñ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y que hacer exactamente para obtenerla? ¿Hay límites por cliente o por periodo? La regla debe caber en una frase y publicarse con un ejemplo resuel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Las cinco decisiones de diseñ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ed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dicador demostrará si funciona? Se fija antes de lanzar, no después. Sin línea de partida no se puede saber si el programa ha cambiado al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Cómo evitar que el programa se convierta en una subvenció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coste antes del benefi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la recompensa media por el número de clientes que previsiblemente la obtendrán. Compáralo con el margen adicional que esperas. Si el escenario conservador no cuadra, el programa no está lis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Cómo evitar que el programa se convierta en una subvenció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un t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grama sin límite por cliente o por periodo puede crecer más rápido que el margen. El techo se decide con dirección y se explica al cl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Cómo evitar que el programa se convierta en una subvenció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también a quien no ent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lo miras a los clientes que participan, el programa siempre parece un éxito. Compara con un grupo similar que no partici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Cómo evitar que el programa se convierta en una subvenció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retira a tiem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grama se revisa con datos y se puede simplificar o retirar. Mantener una recompensa que ya no cambia el comportamiento solo cuesta dine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Cómo evitar que el programa se convierta en una subvenció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ícalo en un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explicar el programa en una frase y con un ejemplo, el cliente no lo entenderá y el equipo tampoco lo aplicará igu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a:t>
            </a:r>
          </a:p>
        </p:txBody>
      </p:sp>
      <p:pic>
        <p:nvPicPr>
          <p:cNvPr id="3" name="" descr="Esquema de cinco pasos: objetivo, público, recompensa, regla y medición.">
            <a:hlinkClick r:id="rId3" tooltip="Esquema de cinco pasos: objetivo, público, recompensa, regla y medició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quema didáctico: las cinco decisiones que se toman antes de lanzar un programa. No reproduce ninguna condición comercial de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rogramas-de-fidelizacion-avanzad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a:t>
            </a:r>
          </a:p>
        </p:txBody>
      </p:sp>
      <p:pic>
        <p:nvPicPr>
          <p:cNvPr id="3" name="" descr="Flujo de cinco etapas: compra, experiencia, seguimiento, repetición y recomendación.">
            <a:hlinkClick r:id="rId3" tooltip="Flujo de cinco etapas: compra, experiencia, seguimiento, repetición y recomendació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quema didáctico: el ciclo de compra que un programa de fidelización intenta influir y me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rogramas-de-fidelizacion-avanzad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a:t>
            </a:r>
          </a:p>
        </p:txBody>
      </p:sp>
      <p:pic>
        <p:nvPicPr>
          <p:cNvPr id="3" name="" descr="Cinco indicadores: repetición, ticket medio, canje, coste de recompensa y margen por cliente.">
            <a:hlinkClick r:id="rId3" tooltip="Cinco indicadores: repetición, ticket medio, canje, coste de recompensa y margen por client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quema didáctico: indicadores que se leen juntos para saber si el programa se sost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rogramas-de-fidelizacion-avanzad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siones de diseño y preguntas que hay que respo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5]]></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590675"/>
                <a:gridCol w="45243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y que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queda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mportamiento se premia: repetición, volumen, margen o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es, profesionales o ambos? ¿Se excluye a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ofrece y cuánto cuesta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ulación de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siones de diseño y preguntas que hay que respo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590675"/>
                <a:gridCol w="45243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y que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queda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ob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y que hacer para obtenerla y con qué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pub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cómo y por qué canal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dicador demuestra que funciona y con qué línea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dro de m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j-mcq-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j-sort-01]]></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j-match-01]]></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j-tf-01]]></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ref-0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j-err-0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list-0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definir puntos, niveles o descuentos, ¿qué hay que fijar primero en un programa de fideliz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comercial del program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bjetivo y el comportamiento que se quiere premi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número de nivel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lor de la tarje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el riesgo que ayuda a control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a el cos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a la compren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a la med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jar un máximo de recompensas por cliente y perio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las condiciones en una frase con un ejempl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strar los canjes por cl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coste unitario de la recompensa antes de lanz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blicar un ejemplo resuelto de cómo se obtiene el benefi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arar altas, bajas y repetición antes y despué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indicador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asa de repet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cket med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asa de canj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ste de recompens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gen por clie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or medio de cada comp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mpensas usadas sobre recompensas genera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e por cliente y por perio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gen que queda después de la recompens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lientes que vuelven a comprar en un perio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grama de fidelización necesita niveles y descuentos progresivos para funcion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un programa de fidelización para una tienda de pinturas que compite con una gran superficie. Define el objetivo, el público, la recompensa, la regla y el indicador. No inventes porcentajes ni condiciones de Pinturas Especializadas: usa variables y explica cómo calcularías el coste antes de proponerl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actuaciones que son un error al diseñar un programa de fideliza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el programa de una cadena sin adaptarlo a los clientes de la tiend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el coste de la recompensa antes de lanzar el program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ñadir niveles porque suenan bien, sin saber qué comportamiento prem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las condiciones y un ejemplo de cómo se obtiene el benefici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dir solo las altas y no las bajas ni la repetición.]]></a:t>
            </a:r>
          </a:p>
        </p:txBody>
      </p:sp>
      <p:sp>
        <p:nvSpPr>
          <p:cNvPr id="9" name=""/>
          <p:cNvSpPr txBox="1"/>
          <p:nvPr/>
        </p:nvSpPr>
        <p:spPr>
          <a:xfrm>
            <a:off x="628650" y="2257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visar el programa con datos cada trimest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Gestión de programas de fidelización avanzad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datos mínimos que registrarías de cada cliente para poder medir un programa de fidelización. Para cada dato, indica a qué indicador sirve y qué límite pondrías a su us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vida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can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ensas usadas sobre gene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recomp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por cliente y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que vuelven a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upar clientes por compor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rogramas de fidelización avanzados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programas-de-fidelizacion-avanzados"/>
              </a:rPr>
              <a:t><![CDATA[Abrir el juego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dónde empieza un programa de fideliz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objetivo: qué comportamiento se quiere premiar y cómo se va a med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L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lor de vida del cliente: lo que se espera que aporte durante su relación con la tien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la tasa de canj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oporción de las recompensas generadas se usa. Si es muy baja, la recompensa no se percibe como valio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hay que calcular el coste antes de lanz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recompensa generosa sin límite puede crecer más rápido que el margen que apor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programa no funcio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estión de programas de fidelización avanzados · Repasa los conceptos clave de la fidelización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lo con datos, simplificarlo o retirarlo. Mantenerlo sin evidencia solo cuesta dine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rogramas-de-fidelizacion-avanzados"/>
              </a:rPr>
              <a:t><![CDATA[Gestión de Programas de Fidelización Avan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grama de fidelización avanzado no es el que tiene más niveles, sino el que cambia un comportamiento concreto sin destruir el margen. Decide el objetivo, calcula el coste, escribe la regla, mide antes y después y revisa con datos. Y recuerda: las condiciones reales de Pinturas Especializadas no se inventan; se consultan y se aplica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2026-10-31T04:01:51Z</dcterms:created>
  <dcterms:modified xsi:type="dcterms:W3CDTF">2026-10-31T04:01:51Z</dcterms:modified>
  <dc:title>Gestión de Programas de Fidelización Avanzados</dc:title>
  <dc:description>Presentación editable del OA «Gestión de Programas de Fidelización Avanzados». Enlace: https://pinturasespecializadas.lumbre.lat/object/gestion-de-programas-de-fidelizacion-avanzados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