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presupuestos-y-cotizaciones-profesionale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Medicion y levantamiento de superfici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odo presupuesto comienza con una medicion precisa. Se deben medir todas las superficies a pintar (paredes, techos, carpinterias, barandillas) utilizando cinta metrica, laser o aplicaciones de medicion. Es fundamental descontar huecos (ventanas, puertas) y considerar factores como la altura de trabajo, accesibilidad y estado del sustrato. Una medicion incorrecta genera sobrecostes o perdidas economic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Medicion y levantamiento de superfici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odo presupuesto comienza con una medicion precisa. Se deben medir todas las superficies a pintar (paredes, techos, carpinterias, barandillas) utilizando cinta metrica, laser o aplicaciones de medicion. Es fundamental descontar huecos (ventanas, puertas) y considerar factores como la altura de trabajo, accesibilidad y estado del sustrato. Una medicion incorrecta genera sobrecostes o perdidas economic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sglose de costes: materiales y mano de o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resupuesto debe desglosar claramente todos los costes. Los materiales incluyen pintura, imprimacion, masilla, lijas, cinta de carrocero, plasticos de proteccion y disolventes. La mano de obra se calcula por horas o por metro cuadrado segun el tipo de trabajo. Los costes indirectos (transporte, andamios, maquinaria) deben prorratearse. Es recomendable incluir un 5-10% para imprevis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Desglose de costes: materiales y mano de ob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resupuesto debe desglosar claramente todos los costes. Los materiales incluyen pintura, imprimacion, masilla, lijas, cinta de carrocero, plasticos de proteccion y disolventes. La mano de obra se calcula por horas o por metro cuadrado segun el tipo de trabajo. Los costes indirectos (transporte, andamios, maquinaria) deben prorratearse. Es recomendable incluir un 5-10% para imprevis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lculo de margenes y precio fi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recio de venta se compone de: coste directo (materiales + mano de obra directa), coste indirecto (generales prorrateados) y margen beneficio. El margen habitual en el sector de pintura profesional oscila entre el 10% y el 15% sobre el coste total. El IVA se aplica segun la normativa vigente. Es crucial comparar el precio resultante con los precios de mercado para mantener la competitividad sin sacrificar rent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lculo de margenes y precio fi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recio de venta se compone de: coste directo (materiales + mano de obra directa), coste indirecto (generales prorrateados) y margen beneficio. El margen habitual en el sector de pintura profesional oscila entre el 10% y el 15% sobre el coste total. El IVA se aplica segun la normativa vigente. Es crucial comparar el precio resultante con los precios de mercado para mantener la competitividad sin sacrificar rent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sentacion profesional de la cotiz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cotizacion profesional debe incluir: datos del cliente y del proveedor, descripcion detallada del trabajo, desglose de partidas con cantidades y precios unitarios, plazo de ejecucion, condiciones de pago, plazo de validez de la oferta y garantia del trabajo. La presentacion debe ser clara, con formato corporativo y lenguaje accesible. Ofrecer varias opciones (basica, intermedia, premium) aumenta la probabilidad de cier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sentacion profesional de la cotiz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cotizacion profesional debe incluir: datos del cliente y del proveedor, descripcion detallada del trabajo, desglose de partidas con cantidades y precios unitarios, plazo de ejecucion, condiciones de pago, plazo de validez de la oferta y garantia del trabajo. La presentacion debe ser clara, con formato corporativo y lenguaje accesible. Ofrecer varias opciones (basica, intermedia, premium) aumenta la probabilidad de cier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eguimiento comercial y cier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seguimiento post-envio del presupuesto es determinante. Se debe contactar al cliente en 48-72 horas para resolver dudas. Las tecnicas de cierre incluyen: ofrecer facilidades de pago, ajustar partidas sin reducir calidad, establecer un plazo limite con descuento por pronta decision y aportar referencias de trabajos similares. Un sistema CRM permite registrar cada presupuesto, su estado y las acciones de seguimiento realiz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eguimiento comercial y cierr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seguimiento post-envio del presupuesto es determinante. Se debe contactar al cliente en 48-72 horas para resolver dudas. Las tecnicas de cierre incluyen: ofrecer facilidades de pago, ajustar partidas sin reducir calidad, establecer un plazo limite con descuento por pronta decision y aportar referencias de trabajos similares. Un sistema CRM permite registrar cada presupuesto, su estado y las acciones de seguimiento realizad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1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1. Proceso de elaboracion de un presupuesto: desde la solicitud inicial hasta la presentacion al cliente, con las partidas principales y sus porcentajes habitu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1. Proceso de elaboracion de un presupuesto: desde la solicitud inicial hasta la presentacion al cliente, con las partidas principales y sus porcentajes habitu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2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2. Estructura de costes: diferenciacion entre costes fijos y variables, y formula de calculo del precio de v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2. Estructura de costes: diferenciacion entre costes fijos y variables, y formula de calculo del precio de v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3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3. Embudo de seguimiento comercial: desde el envio del presupuesto hasta el cierre, con los KPIs clave de convers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3. Embudo de seguimiento comercial: desde el envio del presupuesto hasta el cierre, con los KPIs clave de conversio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5-10% del to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actica profesional recomienda incluir un 5-10% del presupuesto total para imprevistos, cubriendo sorpresas como humedades no detectadas, danos en el sustrato o variaciones en el consumo de mater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presupuestos-y-cotizaciones-profesionales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Medicion de superficies → Fase 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esglose de materiales → Fase 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lculo de mano de obra → Fase 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plicacion de margen → Fase 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resentacion al cliente → Fase 5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roceso sigue un orden logico: primero se mide, luego se desglosan materiales, se calcula la mano de obra, se aplica el margen y finalmente se presenta al cl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presupuestos-y-cotizaciones-profesionales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intura de paredes interior → 8-15 €/m²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ntura de techos → 10-18 €/m²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malte en carpinteria → 15-30 €/m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miento anticorrosivo → 25-45 €/m²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precios varian segun la complejidad del trabajo: las paredes son mas economicas, los techos llevan recargo por altura, la carpinteria requiere mas preparacion y el anticorrosivo implica tratamiento especializ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presupuestos-y-cotizaciones-profesionales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margen habitual en el sector se situa entre el 10% y el 15% sobre el coste total. Margenes inferiores pueden no cubrir los gastos generales, mientras que margenes superiores pueden hacer la oferta no competi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presupuestos-y-cotizaciones-profesionales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Imagina que un cliente te pide un presupuesto para pintar su vivienda de 90m². Describe paso a paso como elaborarias el presupuesto, que partidas incluirias y como presentarias la cotizacion para maximizar las posibilidades de cier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os imprevistos no deben incluirse para no encarecer el presupues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gla enseñada en el apartado «Para dominar este tema» de este obj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presupuestos-y-cotizaciones-profesionales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los 6 elementos esenciales que debe contener toda cotizacion profesional de servicios de pin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e es un presupuesto profesion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ocumento detallado que desglosa todos los costes de un trabajo: materiales, mano de obra, costes indirectos, imprevistos y margen de benef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omo se calcula el precio de ven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recio = Coste directo + Coste indirecto + Margen de beneficio (10-15%). Se aplica IVA segun normativa vig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e es importante el seguimiento comerci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orque el 60% de los presupuestos se pierden por falta de seguimiento. Contactar en 48-72h, resolver dudas y ofrecer facilidades de pago aumenta la tasa de cier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e es el rendimiento de la pintur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s la cantidad de superficie que se puede cubrir con un litro de pintura. Se mide en m²/litro y varia segun el tipo de pintura y la porosidad del sustr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presupuestos-y-cotizaciones-profesionales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739" r:id="rId1"/>
    <p:sldLayoutId id="2482430740" r:id="rId2"/>
    <p:sldLayoutId id="2482430741" r:id="rId3"/>
    <p:sldLayoutId id="248243074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d45cfe090f80e55b272de40af82bfb1f970c33fe22f423f1.jpg"/>
  <Relationship Id="rId3" Type="http://schemas.openxmlformats.org/officeDocument/2006/relationships/hyperlink" Target="https://pinturasespecializadas.lumbre.lat/object/gestion-de-presupuestos-y-cotizaciones-profesionale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12.jpg"/>
  <Relationship Id="rId3" Type="http://schemas.openxmlformats.org/officeDocument/2006/relationships/hyperlink" Target="https://pinturasespecializadas.lumbre.lat/object/gestion-de-presupuestos-y-cotizaciones-profesionales" TargetMode="External"/>
  <Relationship Id="rId4" Type="http://schemas.openxmlformats.org/officeDocument/2006/relationships/hyperlink" Target="https://pinturasespecializadas.lumbre.lat/object/gestion-de-presupuestos-y-cotizaciones-profesionales" TargetMode="External"/>
  <Relationship Id="rId5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23.jpg"/>
  <Relationship Id="rId3" Type="http://schemas.openxmlformats.org/officeDocument/2006/relationships/hyperlink" Target="https://pinturasespecializadas.lumbre.lat/object/gestion-de-presupuestos-y-cotizaciones-profesionales" TargetMode="External"/>
  <Relationship Id="rId4" Type="http://schemas.openxmlformats.org/officeDocument/2006/relationships/hyperlink" Target="https://pinturasespecializadas.lumbre.lat/object/gestion-de-presupuestos-y-cotizaciones-profesionales" TargetMode="External"/>
  <Relationship Id="rId5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34.jpg"/>
  <Relationship Id="rId3" Type="http://schemas.openxmlformats.org/officeDocument/2006/relationships/hyperlink" Target="https://pinturasespecializadas.lumbre.lat/object/gestion-de-presupuestos-y-cotizaciones-profesionales" TargetMode="External"/>
  <Relationship Id="rId4" Type="http://schemas.openxmlformats.org/officeDocument/2006/relationships/hyperlink" Target="https://pinturasespecializadas.lumbre.lat/object/gestion-de-presupuestos-y-cotizaciones-profesionales" TargetMode="External"/>
  <Relationship Id="rId5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hyperlink" Target="https://pinturasespecializadas.lumbre.lat/object/gestion-de-presupuestos-y-cotizaciones-profesionales" TargetMode="External"/>
  <Relationship Id="rId4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presupuestos-y-cotizaciones-profesionales" TargetMode="External"/>
  <Relationship Id="rId3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tizacion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fesional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gestion-de-presupuestos-y-cotizaciones-profesionales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n tienda: Aprende a elaborar presupuestos profesionales para servicios de pintura: medicion de superficies, desglose de costes de materiales y mano de obra, calculo de margenes, presentacion de cotizaciones y seguimiento comercial hasta el cierr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 a elaborar presupuestos profesionales para servicios de pintura: medicion de superficies, desglose de costes de materiales y mano de obra, calculo de margenes, presentacion de cotizaciones y seguimiento comercial hasta el cierr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528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esupuestos · cotizaciones · costes · medicion · seguimiento comercial · pintura profesional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Medicion y levantamiento de superficies · Paso 1 de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presupuesto comienza con una medicion precisa. Se deben medir todas las superficies a pintar (paredes, techos, carpinterias, barandillas) utilizando cinta metrica, laser o aplicaciones de medicion. Es fundamental descontar huecos (ventanas, puertas) y considerar factores como la altura de trabajo, accesibilidad y estado del sustrato. Una medicion incorrecta genera sobrecostes o perdidas economica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Medicion y levantamiento de superficies · Paso 2 de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presupuesto comienza con una medicion precisa. Se deben medir todas las superficies a pintar (paredes, techos, carpinterias, barandillas) utilizando cinta metrica, laser o aplicaciones de medicion. Es fundamental descontar huecos (ventanas, puertas) y considerar factores como la altura de trabajo, accesibilidad y estado del sustrato. Una medicion incorrecta genera sobrecostes o perdidas economic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Desglose de costes: materiales y mano de obra · Paso 1 de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supuesto debe desglosar claramente todos los costes. Los materiales incluyen pintura, imprimacion, masilla, lijas, cinta de carrocero, plasticos de proteccion y disolventes. La mano de obra se calcula por horas o por metro cuadrado segun el tipo de trabajo. Los costes indirectos (transporte, andamios, maquinaria) deben prorratearse. Es recomendable incluir un 5-10% para imprevisto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Desglose de costes: materiales y mano de obra · Paso 2 de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supuesto debe desglosar claramente todos los costes. Los materiales incluyen pintura, imprimacion, masilla, lijas, cinta de carrocero, plasticos de proteccion y disolventes. La mano de obra se calcula por horas o por metro cuadrado segun el tipo de trabajo. Los costes indirectos (transporte, andamios, maquinaria) deben prorratearse. Es recomendable incluir un 5-10% para imprevist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Calculo de margenes y precio final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cio de venta se compone de: coste directo (materiales + mano de obra directa), coste indirecto (generales prorrateados) y margen beneficio. El margen habitual en el sector de pintura profesional oscila entre el 10% y el 15% sobre el coste total. El IVA se aplica segun la normativa vigente. Es crucial comparar el precio resultante con los precios de mercado para mantener la competitividad sin sacrificar rentabil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Calculo de margenes y precio final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cio de venta se compone de: coste directo (materiales + mano de obra directa), coste indirecto (generales prorrateados) y margen beneficio. El margen habitual en el sector de pintura profesional oscila entre el 10% y el 15% sobre el coste total. El IVA se aplica segun la normativa vigente. Es crucial comparar el precio resultante con los precios de mercado para mantener la competitividad sin sacrificar rentabilida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esentacion profesional de la cotizacion · Paso 1 de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otizacion profesional debe incluir: datos del cliente y del proveedor, descripcion detallada del trabajo, desglose de partidas con cantidades y precios unitarios, plazo de ejecucion, condiciones de pago, plazo de validez de la oferta y garantia del trabajo. La presentacion debe ser clara, con formato corporativo y lenguaje accesible. Ofrecer varias opciones (basica, intermedia, premium) aumenta la probabilidad de cier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esentacion profesional de la cotizacion · Paso 2 de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otizacion profesional debe incluir: datos del cliente y del proveedor, descripcion detallada del trabajo, desglose de partidas con cantidades y precios unitarios, plazo de ejecucion, condiciones de pago, plazo de validez de la oferta y garantia del trabajo. La presentacion debe ser clara, con formato corporativo y lenguaje accesible. Ofrecer varias opciones (basica, intermedia, premium) aumenta la probabilidad de cier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Seguimiento comercial y cierre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guimiento post-envio del presupuesto es determinante. Se debe contactar al cliente en 48-72 horas para resolver dudas. Las tecnicas de cierre incluyen: ofrecer facilidades de pago, ajustar partidas sin reducir calidad, establecer un plazo limite con descuento por pronta decision y aportar referencias de trabajos similares. Un sistema CRM permite registrar cada presupuesto, su estado y las acciones de seguimiento realizad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Seguimiento comercial y cierre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guimiento post-envio del presupuesto es determinante. Se debe contactar al cliente en 48-72 horas para resolver dudas. Las tecnicas de cierre incluyen: ofrecer facilidades de pago, ajustar partidas sin reducir calidad, establecer un plazo limite con descuento por pronta decision y aportar referencias de trabajos similares. Un sistema CRM permite registrar cada presupuesto, su estado y las acciones de seguimiento realizada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1. Proceso de elaboracion de un presupuesto: desde la solicitud inicial hasta la presentacion al cliente, con las partidas principales y sus porcentajes habituales.">
            <a:hlinkClick r:id="rId3" tooltip="Figura 1. Proceso de elaboracion de un presupuesto: desde la solicitud inicial hasta la presentacion al cliente, con las partidas principales y sus porcentajes habituale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52700" y="1257300"/>
            <a:ext cx="402907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1. Proceso de elaboracion de un presupuesto: desde la solicitud inicial hasta la presentacion al cliente, con las partidas principales y sus porcentajes habitual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gestion-de-presupuestos-y-cotizaciones-profesional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2. Estructura de costes: diferenciacion entre costes fijos y variables, y formula de calculo del precio de venta.">
            <a:hlinkClick r:id="rId3" tooltip="Figura 2. Estructura de costes: diferenciacion entre costes fijos y variables, y formula de calculo del precio de vent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2. Estructura de costes: diferenciacion entre costes fijos y variables, y formula de calculo del precio de vent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gestion-de-presupuestos-y-cotizaciones-profesional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3. Embudo de seguimiento comercial: desde el envio del presupuesto hasta el cierre, con los KPIs clave de conversion.">
            <a:hlinkClick r:id="rId3" tooltip="Figura 3. Embudo de seguimiento comercial: desde el envio del presupuesto hasta el cierre, con los KPIs clave de conversion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3. Embudo de seguimiento comercial: desde el envio del presupuesto hasta el cierre, con los KPIs clave de conversio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gestion-de-presupuestos-y-cotizaciones-profesionale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ia de referencia rapida para elaboracion de presupuestos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1952625"/>
                <a:gridCol w="2028825"/>
                <a:gridCol w="2000250"/>
                <a:gridCol w="21336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ti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 de calcu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ango habitu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bservacion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 de pare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 m² de superficie re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-15 €/m²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n tipo de pintura y numero de cap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 de tech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 m² con recargo por al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0-18 €/m²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20% si supera 3m de al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malte en carpinte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 metro lineal o un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5-30 €/m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cluye lijado e imprima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828800"/>
        </p:xfrm>
        <a:graphic>
          <a:graphicData uri="http://schemas.openxmlformats.org/drawingml/2006/table">
            <a:tbl>
              <a:tblPr firstRow="1" bandRow="1"/>
              <a:tblGrid>
                <a:gridCol w="1952625"/>
                <a:gridCol w="2028825"/>
                <a:gridCol w="2000250"/>
                <a:gridCol w="21336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rti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riterio de calcul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ango habitu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bservacion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tamiento anticorrosiv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 m² con preparac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5-45 €/m²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n grado de corrosi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ndamios y medios auxilia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quiler por jorn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0-150 €/d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n tipo y al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o51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x-o51-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x-o51-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o51-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x-o51-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x-o51-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x-o51-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e porcentaje se recomienda incluir como partida de imprevistos en un presupuesto de pintur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1-2% del tot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5-10% del tot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20-25% del total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es necesario incluir imprevistos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s fases del proceso de elaboracion de un presupuesto profesional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010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ase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Medicion de superfici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esglose de material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alculo de mano de ob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plicacion de marge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resentacion al clien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tipo de trabajo con su rango de precio habitual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intura de paredes interio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intura de tech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smalte en carpinteri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ratamiento anticorrosiv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10-18 €/m²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15-30 €/ml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25-45 €/m²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8-15 €/m²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rgen de beneficio habitual en el sector de pintura profesional oscila entre el 10% y el 15% sobre el coste tot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que un cliente te pide un presupuesto para pintar su vivienda de 90m². Describe paso a paso como elaborarias el presupuesto, que partidas incluirias y como presentarias la cotizacion para maximizar las posibilidades de cierr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los errores en las siguientes afirmaciones sobre elaboracion de presupuesto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o es necesario medir las superficies si el cliente ya las indico por telefon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imprevistos no deben incluirse para no encarecer el presupues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margen de beneficio debe ser siempre superior al 50%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cotizacion no necesita plazo de validez si hay confianza con el clie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l seguimiento post-envio del presupuesto es opcional e innecesario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los 6 elementos esenciales que debe contener toda cotizacion profesional de servicios de pintu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526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4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81275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teri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, imprimacion, lijas, ci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o de ob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oras de trabajo del equi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es indirec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nsporte, andamios, maquinar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revis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-10% para contingenc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g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0-15% sobre coste tot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gestion-de-presupuestos-y-cotizaciones-profesionale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gestion de presupuestos: · Tarjeta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e es un presupuesto profesional?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gestion de presupuestos: · Tarjeta 1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 detallado que desglosa todos los costes de un trabajo: materiales, mano de obra, costes indirectos, imprevistos y margen de beneficio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gestion de presupuestos: · Tarjeta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omo se calcula el precio de venta?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gestion de presupuestos: · Tarjeta 2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 = Coste directo + Coste indirecto + Margen de beneficio (10-15%). Se aplica IVA segun normativa vigent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gestion de presupuestos: · Tarjeta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e es importante el seguimiento comercial?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gestion de presupuestos: · Tarjeta 3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 el 60% de los presupuestos se pierden por falta de seguimiento. Contactar en 48-72h, resolver dudas y ofrecer facilidades de pago aumenta la tasa de cierr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gestion de presupuestos: · Tarjeta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e es el rendimiento de la pintura?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presupuestos-y-cotizaciones-profesionales"/>
              </a:rPr>
              <a:t><![CDATA[Gestion de presupuestos y cotizacione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4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de la gestion de presupuestos: · Tarjeta 4 de 4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la cantidad de superficie que se puede cubrir con un litro de pintura. Se mide en m²/litro y varia segun el tipo de pintura y la porosidad del sustrat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2026-10-31T02:41:06Z</dcterms:created>
  <dcterms:modified xsi:type="dcterms:W3CDTF">2026-10-31T02:41:06Z</dcterms:modified>
  <dc:title>Gestion de presupuestos y cotizaciones profesionales</dc:title>
  <dc:description>Presentación editable del OA «Gestion de presupuestos y cotizaciones profesionales». Enlace: https://pinturasespecializadas.lumbre.lat/object/gestion-de-presupuestos-y-cotizaciones-profesionales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