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Carlos Cast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pedidos online y recogida en tienda» (2 de 3).]]></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Gestión de pedidos online y recogida en tienda» (3 de 3).]]></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eparación de pedidos web» (2 de 3).]]></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2 — Preparación de pedidos web» (3 de 3).]]></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reparacion-pedido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reparación de pedidos we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pasos desde la recepción del pedido hasta la notificación al cliente. Cada paso es una oportunidad de detectar errores antes de que lleguen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epción del pedido: verificar datos del cliente, productos, cantidades y forma de pa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Localizar productos: buscar referencias en almacén o tienda, comprobar que el código coincid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paración de color: verificar ficha técnica del producto base y el código de colo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mbalaje: embalar con con cuidado, especialmente frágiles, etiquetar con nombre del cliente y número de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trol de calidad: revisar que todo coincide: productos, cantidades, colores, accesor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Del pedido al paquete: seis pas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tificación al cliente: avisar (email o SMS) de que el pedido está listo para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nviar un producto equivocado o un color incorrec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nviar un producto equivocado o color incorrecto es el error más caro porque el cliente ya pagó y espera exactamente lo que pidió. La confianza se romp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2: preparación de pedidos web.]]></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unicación con el cliente online» (2 de 4).]]></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unicación con el cliente online» (3 de 4).]]></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3 — Comunicación con el cliente online» (4 de 4).]]></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comunicacion-online.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Comunicación con el cliente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Seis momentos de comunicación: confirmación, estado, plazo, incidencias, recordatorio y post-recogida. Cada paso reduce la incertidumbre de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6: Paso 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onfirmación inmediata: email de confirmación con resumen del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6: Paso 2]]></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Estado del pedido: consultar estado (pendiente, preparando, listo, incidenci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6: Paso 3]]></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lazo estimado: comunicar plazo realista, mejor prometer 48h y entregar en 24h.]]></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6: Paso 4]]></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Incidencias: comunicar inmediatamente, no cuando el cliente pregu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6: Paso 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cordatorio de recogida: si lleva 48h sin recoger, recordatorio; si 7 días,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Mantener al cliente informado en cada pa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6 de 6: Paso 6]]></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ost-recogida: email de satisfacción a los 3 días de la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so. La incidencia se comunica inmediatamente, no cuando el cliente pregunta. La comunicación proactiva mantiene la confianz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3: comunicación con el cliente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Imagen del OA: assets/fig-plazos-incidencias.jp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alternativo: Plazos de recogida 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ie: Plazos estándar (48-72h), plazos con preparación de color (24-48h adicionales) y gestión de incidencias. La comunicación inmediata evita el 80% de los problem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zos estándar y gestión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Plazos estándar y gestión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llama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Si el pedido lleva 7 días sin recoger, se realiza una llamada directa al cliente para comprobar si hay algún problem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plazos de recogida 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5 — Devoluciones de pedidos online»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Recepción del pedido y verificación de datos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Email de confirmación al cliente →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ocalizar productos en almacén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Aviso cuando el pedido está listo →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Preparación de color si aplica → Prepar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Recordatorio si no recoge en 48h → Comun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tareas se clasifican según la fase: preparación (recepción, localizar, color) y comunicación (confirmación, aviso, recordator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Clasificar»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Pedido recibido → Email de confirmación con resum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edido listo → Email o SMS avisando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Falta stock → Llamada directa ofreciendo alternat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8h sin recoger → Recordatorio amabl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momentos de comunicación indican la acción para cada situ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Se niega la responsabilidad, se pierde la confianza del cliente y no se ofrece solu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Negar la responsabilidad pierde la confianza del cliente. Se ofrece solución: preparar nuevo color sin coste, disculpa y nuevo plaz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Apartado 4: gestión de incidenci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pinturasespecializadas.lumbre.lat/object/gestion-de-pedidos-online-y-recogida-en-tienda]]></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Repaso activo · Memoria de pedidos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Repaso activo · Memoria de pedidos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el error más caro en un pedido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nviar producto equivocado o color incorrecto. El cliente ya pagó y espera exactamente lo que pidió. La prevención es el control de calidad final.]]></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do se comunica una incidencia al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Inmediatamente, no cuando el cliente pregunta. La comunicación proactiva mantiene la confianza; la reactiva la destr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hace si el pedido lleva 7 días sin recoger?]]></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lamada directa al cliente para preguntar si hay algún problema. No es un recordatorio, es una comprobación de que todo está bie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l es la política de devoluciones de pedidos onlin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La misma que la tienda física. La diferencia es el canal: el cliente puede devolver en tienda o solicitar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uántos pasos tiene la preparación de un p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eis: recepción, localizar, color (si aplica), embalaje, control de calidad, notifica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se envía a los 3 días de la recog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Email de satisfacción: ¿Cómo fue tu experiencia? Es una oportunidad de detectar problemas no comunica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Revisión rápid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pinturasespecializadas.lumbre.lat/object/gestion-de-pedidos-online-y-recogida-en-tienda]]></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Revisión rápida» (2 de 2).]]></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9186" r:id="rId1"/>
    <p:sldLayoutId id="2482439187" r:id="rId2"/>
    <p:sldLayoutId id="2482439188" r:id="rId3"/>
    <p:sldLayoutId id="2482439189"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7fd0b9203df8d5a90849d211eff780582b8607f2b26d39ca1.jpg"/>
  <Relationship Id="rId3" Type="http://schemas.openxmlformats.org/officeDocument/2006/relationships/hyperlink" Target="https://pinturasespecializadas.lumbre.lat/object/gestion-de-pedidos-online-y-recogida-en-tienda"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reparacion-pedidos2.jpg"/>
  <Relationship Id="rId3" Type="http://schemas.openxmlformats.org/officeDocument/2006/relationships/hyperlink" Target="https://pinturasespecializadas.lumbre.lat/object/gestion-de-pedidos-online-y-recogida-en-tienda" TargetMode="External"/>
  <Relationship Id="rId4" Type="http://schemas.openxmlformats.org/officeDocument/2006/relationships/hyperlink" Target="https://pinturasespecializadas.lumbre.lat/object/gestion-de-pedidos-online-y-recogida-en-tienda" TargetMode="External"/>
  <Relationship Id="rId5"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comunicacion-online3.jpg"/>
  <Relationship Id="rId3" Type="http://schemas.openxmlformats.org/officeDocument/2006/relationships/hyperlink" Target="https://pinturasespecializadas.lumbre.lat/object/gestion-de-pedidos-online-y-recogida-en-tienda" TargetMode="External"/>
  <Relationship Id="rId4" Type="http://schemas.openxmlformats.org/officeDocument/2006/relationships/hyperlink" Target="https://pinturasespecializadas.lumbre.lat/object/gestion-de-pedidos-online-y-recogida-en-tienda" TargetMode="External"/>
  <Relationship Id="rId5"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4.xml"/>
  <Relationship Id="rId2" Type="http://schemas.openxmlformats.org/officeDocument/2006/relationships/image" Target="../media/fig-plazos-incidencias4.jpg"/>
  <Relationship Id="rId3" Type="http://schemas.openxmlformats.org/officeDocument/2006/relationships/hyperlink" Target="https://pinturasespecializadas.lumbre.lat/object/gestion-de-pedidos-online-y-recogida-en-tienda" TargetMode="External"/>
  <Relationship Id="rId4" Type="http://schemas.openxmlformats.org/officeDocument/2006/relationships/hyperlink" Target="https://pinturasespecializadas.lumbre.lat/object/gestion-de-pedidos-online-y-recogida-en-tienda" TargetMode="External"/>
  <Relationship Id="rId5"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hyperlink" Target="https://pinturasespecializadas.lumbre.lat/object/gestion-de-pedidos-online-y-recogida-en-tienda" TargetMode="External"/>
  <Relationship Id="rId4"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pinturasespecializadas.lumbre.lat/object/gestion-de-pedidos-online-y-recogida-en-tienda" TargetMode="External"/>
  <Relationship Id="rId3"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Gestión]]></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edidos]]></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onlin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recogida]]></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en]]></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ienda]]></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Carlos Castro]]></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pinturasespecializadas.lumbre.lat/object/gestion-de-pedidos-online-y-recogida-en-tienda"/>
              </a:rPr>
              <a:t><![CDATA[Ver el OA en pinturasespecializadas.lumbre.lat]]></a:t>
            </a:r>
          </a:p>
        </p:txBody>
      </p:sp>
      <p:pic>
        <p:nvPicPr>
          <p:cNvPr id="5" name="" descr="Portada del objeto de aprendizaje"/>
          <p:cNvPicPr>
            <a:picLocks noChangeAspect="1"/>
          </p:cNvPicPr>
          <p:nvPr/>
        </p:nvPicPr>
        <p:blipFill>
          <a:blip r:embed="rId2"/>
          <a:stretch>
            <a:fillRect/>
          </a:stretch>
        </p:blipFill>
        <p:spPr>
          <a:xfrm>
            <a:off x="5429250" y="1619250"/>
            <a:ext cx="3105150" cy="174307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estionar correctamente pedidos online desde la recepción hasta la recogida en tienda: preparación del pedido, comunicación con el cliente, control de plazos y resolución de incidencias.]]></a:t>
            </a:r>
          </a:p>
        </p:txBody>
      </p:sp>
      <p:sp>
        <p:nvSpPr>
          <p:cNvPr id="9" name=""/>
          <p:cNvSpPr txBox="1"/>
          <p:nvPr/>
        </p:nvSpPr>
        <p:spPr>
          <a:xfrm>
            <a:off x="514350" y="26289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10" name=""/>
          <p:cNvSpPr txBox="1"/>
          <p:nvPr/>
        </p:nvSpPr>
        <p:spPr>
          <a:xfrm>
            <a:off x="514350" y="29146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ómo preparar pedidos web, comunicar al cliente online, gestionar plazos de recogida y resolver incidencias. Procesos aplicados al sector de pinturas y decoración.]]></a:t>
            </a:r>
          </a:p>
        </p:txBody>
      </p:sp>
      <p:sp>
        <p:nvSpPr>
          <p:cNvPr id="11" name=""/>
          <p:cNvSpPr txBox="1"/>
          <p:nvPr/>
        </p:nvSpPr>
        <p:spPr>
          <a:xfrm>
            <a:off x="514350" y="40386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Carlos Castr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62]]></a:t>
            </a:r>
          </a:p>
        </p:txBody>
      </p:sp>
      <p:sp>
        <p:nvSpPr>
          <p:cNvPr id="7" name=""/>
          <p:cNvSpPr txBox="1"/>
          <p:nvPr/>
        </p:nvSpPr>
        <p:spPr>
          <a:xfrm>
            <a:off x="514350" y="1219200"/>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pedidos-online · recogida-tienda · preparacion-pedidos · comunicacion-cliente · incidenci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edidos online y recogida en tiend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62]]></a:t>
            </a:r>
          </a:p>
        </p:txBody>
      </p:sp>
      <p:sp>
        <p:nvSpPr>
          <p:cNvPr id="7" name="" descr=""/>
          <p:cNvSpPr/>
          <p:nvPr/>
        </p:nvSpPr>
        <p:spPr>
          <a:xfrm>
            <a:off x="514350" y="2533650"/>
            <a:ext cx="8115300" cy="1495425"/>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2533650"/>
            <a:ext cx="38100" cy="1495425"/>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sirve al encargado de tienda que gestiona pedidos online y necesita prepararlos correctamente, comunicar al cliente y resolver incidencias. También al empleado que participa en la preparación de pedidos y quiere entender el proceso completo.]]></a:t>
            </a:r>
          </a:p>
        </p:txBody>
      </p:sp>
      <p:sp>
        <p:nvSpPr>
          <p:cNvPr id="10" name=""/>
          <p:cNvSpPr txBox="1"/>
          <p:nvPr/>
        </p:nvSpPr>
        <p:spPr>
          <a:xfrm>
            <a:off x="685800" y="260985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Qué vas a poder hacer al terminar]]></a:t>
            </a:r>
          </a:p>
        </p:txBody>
      </p:sp>
      <p:sp>
        <p:nvSpPr>
          <p:cNvPr id="11" name=""/>
          <p:cNvSpPr txBox="1"/>
          <p:nvPr/>
        </p:nvSpPr>
        <p:spPr>
          <a:xfrm>
            <a:off x="685800" y="3019425"/>
            <a:ext cx="77724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Gestionar correctamente pedidos online desde la recepción hasta la recogida en tienda: preparación del pedido, comunicación con el cliente, control de plazos y resolución de incidencia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edidos online y recogida en tiend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echo verificado: lo que indica la normativa de consumo y comercio electrónico.]]></a:t>
            </a:r>
          </a:p>
        </p:txBody>
      </p:sp>
      <p:sp>
        <p:nvSpPr>
          <p:cNvPr id="9" name=""/>
          <p:cNvSpPr txBox="1"/>
          <p:nvPr/>
        </p:nvSpPr>
        <p:spPr>
          <a:xfrm>
            <a:off x="514350" y="194310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194310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Buena práctica: lo que se hace habitualmente en el sector.]]></a:t>
            </a:r>
          </a:p>
        </p:txBody>
      </p:sp>
      <p:sp>
        <p:nvSpPr>
          <p:cNvPr id="11" name=""/>
          <p:cNvSpPr txBox="1"/>
          <p:nvPr/>
        </p:nvSpPr>
        <p:spPr>
          <a:xfrm>
            <a:off x="514350" y="234315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234315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isión pendiente: lo que la empresa debe confirmar internamente.]]></a:t>
            </a:r>
          </a:p>
        </p:txBody>
      </p:sp>
      <p:sp>
        <p:nvSpPr>
          <p:cNvPr id="13" name=""/>
          <p:cNvSpPr txBox="1"/>
          <p:nvPr/>
        </p:nvSpPr>
        <p:spPr>
          <a:xfrm>
            <a:off x="514350" y="3067050"/>
            <a:ext cx="24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4" name=""/>
          <p:cNvSpPr txBox="1"/>
          <p:nvPr/>
        </p:nvSpPr>
        <p:spPr>
          <a:xfrm>
            <a:off x="762000" y="3067050"/>
            <a:ext cx="786765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so didáctico: ejemplos ficticios para practic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Gestión de pedidos online y recogida en tiend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62]]></a:t>
            </a:r>
          </a:p>
        </p:txBody>
      </p:sp>
      <p:sp>
        <p:nvSpPr>
          <p:cNvPr id="7" name="" descr=""/>
          <p:cNvSpPr/>
          <p:nvPr/>
        </p:nvSpPr>
        <p:spPr>
          <a:xfrm>
            <a:off x="514350" y="1219200"/>
            <a:ext cx="8115300" cy="2990850"/>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2990850"/>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ependencia interna pendiente]]></a:t>
            </a:r>
          </a:p>
        </p:txBody>
      </p:sp>
      <p:sp>
        <p:nvSpPr>
          <p:cNvPr id="10" name=""/>
          <p:cNvSpPr txBox="1"/>
          <p:nvPr/>
        </p:nvSpPr>
        <p:spPr>
          <a:xfrm>
            <a:off x="685800" y="1619250"/>
            <a:ext cx="7772400" cy="2552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a lección distingue el método general de las decisiones que corresponden a Pinturas Especializadas. Antes de aplicar un umbral, un importe o una facultad, confirma con dirección: Definir el plazo estándar de preparación de pedidos (48h, 72h, otro). Confirmar quién autoriza devoluciones de pintura preparada en color. Establecer el protocolo de comunicación al cliente cuando hay retraso. Validar el sistema de notificaciones automáticas (email, SMS, ambo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1 — Por qué importa el pedido onli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62]]></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edidos online son una parte creciente del negocio en el sector de pinturas. El cliente compra desde casa, paga por adelantado y espera recoger en tienda o recibir en su domicilio. La diferencia con la venta en mostrador es que el cliente no ve el producto hasta que lo recoge, así que la preparación y la comunicación son críticas.]]></a:t>
            </a:r>
          </a:p>
        </p:txBody>
      </p:sp>
      <p:sp>
        <p:nvSpPr>
          <p:cNvPr id="8" name=""/>
          <p:cNvSpPr txBox="1"/>
          <p:nvPr/>
        </p:nvSpPr>
        <p:spPr>
          <a:xfrm>
            <a:off x="514350" y="326707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error en el pedido online cuesta más que un error en mostrador: el cliente ya pagó y espera exactamente lo que pidió. La confianza se rompe fácil y se recupera difíc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preparación de un pedido online sigue seis pasos ordenados. No se salta ninguno.]]></a:t>
            </a:r>
          </a:p>
        </p:txBody>
      </p:sp>
      <p:sp>
        <p:nvSpPr>
          <p:cNvPr id="8" name=""/>
          <p:cNvSpPr txBox="1"/>
          <p:nvPr/>
        </p:nvSpPr>
        <p:spPr>
          <a:xfrm>
            <a:off x="514350" y="195262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195262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epción del pedido.]]></a:t>
            </a:r>
            <a:r>
              <a:rPr lang="en-US" strike="noStrike" sz="2100" spc="0" u="none" cap="none">
                <a:solidFill>
                  <a:srgbClr val="1B2438">
                    <a:alpha val="100000"/>
                  </a:srgbClr>
                </a:solidFill>
                <a:latin typeface="Calibri"/>
              </a:rPr>
              <a:t><![CDATA[ El pedido llega al sistema con los datos del cliente, productos, cantidades y forma de pago. Lo primero es verificar que todo está correcto: referencias válidas, stock disponible y datos de contacto completos.]]></a:t>
            </a:r>
          </a:p>
        </p:txBody>
      </p:sp>
      <p:sp>
        <p:nvSpPr>
          <p:cNvPr id="10" name=""/>
          <p:cNvSpPr txBox="1"/>
          <p:nvPr/>
        </p:nvSpPr>
        <p:spPr>
          <a:xfrm>
            <a:off x="514350" y="33147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3147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Localizar productos.]]></a:t>
            </a:r>
            <a:r>
              <a:rPr lang="en-US" strike="noStrike" sz="2100" spc="0" u="none" cap="none">
                <a:solidFill>
                  <a:srgbClr val="1B2438">
                    <a:alpha val="100000"/>
                  </a:srgbClr>
                </a:solidFill>
                <a:latin typeface="Calibri"/>
              </a:rPr>
              <a:t><![CDATA[ Se buscan las referencias en almac o tienda. Es crucial comprobar que el código coincide con lo que el cliente pidió: un error aquí es el más caro de corregi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reparación de color.]]></a:t>
            </a:r>
            <a:r>
              <a:rPr lang="en-US" strike="noStrike" sz="2100" spc="0" u="none" cap="none">
                <a:solidFill>
                  <a:srgbClr val="1B2438">
                    <a:alpha val="100000"/>
                  </a:srgbClr>
                </a:solidFill>
                <a:latin typeface="Calibri"/>
              </a:rPr>
              <a:t><![CDATA[ Si el pedido incluye pintura preparada en color específico, se verifya la ficha técnica del producto base y el código de color. Un error de color es irreversible: el cliente no puede devolver pintura ya mezclada.]]></a:t>
            </a:r>
          </a:p>
        </p:txBody>
      </p:sp>
      <p:sp>
        <p:nvSpPr>
          <p:cNvPr id="9" name=""/>
          <p:cNvSpPr txBox="1"/>
          <p:nvPr/>
        </p:nvSpPr>
        <p:spPr>
          <a:xfrm>
            <a:off x="514350" y="2581275"/>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mbalaje.]]></a:t>
            </a:r>
            <a:r>
              <a:rPr lang="en-US" strike="noStrike" sz="2100" spc="0" u="none" cap="none">
                <a:solidFill>
                  <a:srgbClr val="1B2438">
                    <a:alpha val="100000"/>
                  </a:srgbClr>
                </a:solidFill>
                <a:latin typeface="Calibri"/>
              </a:rPr>
              <a:t><![CDATA[ Los productos se emban con cuidado, especialmente los frágiles (botes de laca, barnices, herramientas de precisión). Se etiqueta claramente con el nombre del cliente y el número de pedido.]]></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62]]></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trol de calidad.]]></a:t>
            </a:r>
            <a:r>
              <a:rPr lang="en-US" strike="noStrike" sz="2100" spc="0" u="none" cap="none">
                <a:solidFill>
                  <a:srgbClr val="1B2438">
                    <a:alpha val="100000"/>
                  </a:srgbClr>
                </a:solidFill>
                <a:latin typeface="Calibri"/>
              </a:rPr>
              <a:t><![CDATA[ Antes de dar el pedido por terminado, se revisa que todo coincide: productos, cantidades, colores, accesorios. Es el último momento para detectar un error.]]></a:t>
            </a:r>
          </a:p>
        </p:txBody>
      </p:sp>
      <p:sp>
        <p:nvSpPr>
          <p:cNvPr id="9" name=""/>
          <p:cNvSpPr txBox="1"/>
          <p:nvPr/>
        </p:nvSpPr>
        <p:spPr>
          <a:xfrm>
            <a:off x="514350" y="225742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5742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Notificación al cliente.]]></a:t>
            </a:r>
            <a:r>
              <a:rPr lang="en-US" strike="noStrike" sz="2100" spc="0" u="none" cap="none">
                <a:solidFill>
                  <a:srgbClr val="1B2438">
                    <a:alpha val="100000"/>
                  </a:srgbClr>
                </a:solidFill>
                <a:latin typeface="Calibri"/>
              </a:rPr>
              <a:t><![CDATA[ Se avisa al cliente (email o SMS) de que su pedido está listo para recogida. Se indica la dirección, horario y que debe traer el número de pedido o DN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a:t>
            </a:r>
          </a:p>
        </p:txBody>
      </p:sp>
      <p:pic>
        <p:nvPicPr>
          <p:cNvPr id="3" name="" descr="Preparación de pedidos web">
            <a:hlinkClick r:id="rId3" tooltip="Preparación de pedidos web"/>
          </p:cNvPr>
          <p:cNvPicPr>
            <a:picLocks noChangeAspect="1"/>
          </p:cNvPicPr>
          <p:nvPr>
            <p:ph type="pic" idx="1"/>
          </p:nvPr>
        </p:nvPicPr>
        <p:blipFill>
          <a:blip r:embed="rId2"/>
          <a:stretch>
            <a:fillRect/>
          </a:stretch>
        </p:blipFill>
        <p:spPr>
          <a:xfrm>
            <a:off x="2838450" y="1257300"/>
            <a:ext cx="34671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pasos desde la recepción del pedido hasta la notificación al cliente. Cada paso es una oportunidad de detectar errores antes de que lleguen a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online-y-recogida-en-tienda"/>
              </a:rPr>
              <a:t><![CDATA[Ver imagen original en el O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epción del pedido: verificar datos del cliente, productos, cantidades y forma de pag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calizar productos: buscar referencias en almacén o tienda, comprobar que el código coincid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paración de color: verificar ficha técnica del producto base y el código de colo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mbalaje: embalar con con cuidado, especialmente frágiles, etiquetar con nombre del cliente y número de pedido.]]></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trol de calidad: revisar que todo coincide: productos, cantidades, colores, accesorio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2 — Preparación de pedidos web · Del pedido al paquete: seis pasos · Paso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62]]></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8" name=""/>
          <p:cNvSpPr txBox="1"/>
          <p:nvPr/>
        </p:nvSpPr>
        <p:spPr>
          <a:xfrm>
            <a:off x="514350" y="16383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tificación al cliente: avisar (email o SMS) de que el pedido está listo para recogid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2 — Preparación de pedidos web]]></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uál es el error más caro en un pedido online?]]></a:t>
            </a:r>
          </a:p>
        </p:txBody>
      </p:sp>
      <p:sp>
        <p:nvSpPr>
          <p:cNvPr id="9" name=""/>
          <p:cNvSpPr txBox="1"/>
          <p:nvPr/>
        </p:nvSpPr>
        <p:spPr>
          <a:xfrm>
            <a:off x="666750" y="1990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Retrasar la entrega un día]]></a:t>
            </a:r>
          </a:p>
        </p:txBody>
      </p:sp>
      <p:sp>
        <p:nvSpPr>
          <p:cNvPr id="10" name=""/>
          <p:cNvSpPr txBox="1"/>
          <p:nvPr/>
        </p:nvSpPr>
        <p:spPr>
          <a:xfrm>
            <a:off x="666750" y="2371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nviar un producto equivocado o un color incorrecto]]></a:t>
            </a:r>
          </a:p>
        </p:txBody>
      </p:sp>
      <p:sp>
        <p:nvSpPr>
          <p:cNvPr id="11" name=""/>
          <p:cNvSpPr txBox="1"/>
          <p:nvPr/>
        </p:nvSpPr>
        <p:spPr>
          <a:xfrm>
            <a:off x="666750" y="2752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No enviar email de confirmación]]></a:t>
            </a:r>
          </a:p>
        </p:txBody>
      </p:sp>
      <p:sp>
        <p:nvSpPr>
          <p:cNvPr id="12" name=""/>
          <p:cNvSpPr txBox="1"/>
          <p:nvPr/>
        </p:nvSpPr>
        <p:spPr>
          <a:xfrm>
            <a:off x="666750" y="31337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Olvidar incluir el albará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unicación con el cliente online · 1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tener al cliente informado en cada paso reduce la incertidumbre y evita llamadas innecesarias. Hay seis momentos clave de comunicación.]]></a:t>
            </a:r>
          </a:p>
        </p:txBody>
      </p:sp>
      <p:sp>
        <p:nvSpPr>
          <p:cNvPr id="8" name=""/>
          <p:cNvSpPr txBox="1"/>
          <p:nvPr/>
        </p:nvSpPr>
        <p:spPr>
          <a:xfrm>
            <a:off x="514350" y="22860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onfirmación inmediata.]]></a:t>
            </a:r>
            <a:r>
              <a:rPr lang="en-US" strike="noStrike" sz="2100" spc="0" u="none" cap="none">
                <a:solidFill>
                  <a:srgbClr val="1B2438">
                    <a:alpha val="100000"/>
                  </a:srgbClr>
                </a:solidFill>
                <a:latin typeface="Calibri"/>
              </a:rPr>
              <a:t><![CDATA[ En cuanto se recibe el pedido, se envía un email de confirmación con el resumen: productos, cantidades, importe total, plazo estimado de preparación y dirección de recogid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unicación con el cliente online · 2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stado del pedido.]]></a:t>
            </a:r>
            <a:r>
              <a:rPr lang="en-US" strike="noStrike" sz="2100" spc="0" u="none" cap="none">
                <a:solidFill>
                  <a:srgbClr val="1B2438">
                    <a:alpha val="100000"/>
                  </a:srgbClr>
                </a:solidFill>
                <a:latin typeface="Calibri"/>
              </a:rPr>
              <a:t><![CDATA[ El cliente puede consultar el estado: "pendiente", "preparando", "listo para recogida", "incidencia". Si hay un sistema de seguimiento online, el cliente lo usa; si no, se comunica por email en cada cambio de estad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lazo estimado.]]></a:t>
            </a:r>
            <a:r>
              <a:rPr lang="en-US" strike="noStrike" sz="2100" spc="0" u="none" cap="none">
                <a:solidFill>
                  <a:srgbClr val="1B2438">
                    <a:alpha val="100000"/>
                  </a:srgbClr>
                </a:solidFill>
                <a:latin typeface="Calibri"/>
              </a:rPr>
              <a:t><![CDATA[ Se comunica un plazo realista de preparación. Es mejor prometer 48 horas y entregar en 24, que prometer 24 y retrasars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unicación con el cliente online · 3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Incidencias.]]></a:t>
            </a:r>
            <a:r>
              <a:rPr lang="en-US" strike="noStrike" sz="2100" spc="0" u="none" cap="none">
                <a:solidFill>
                  <a:srgbClr val="1B2438">
                    <a:alpha val="100000"/>
                  </a:srgbClr>
                </a:solidFill>
                <a:latin typeface="Calibri"/>
              </a:rPr>
              <a:t><![CDATA[ Si hay un problema (falta stock, error de color, retraso), se comunica inmediatamente al cliente, no cuando el cliente pregunta. Se ofrece una solución: producto alternativo, nuevo plazo o reembolso.]]></a:t>
            </a:r>
          </a:p>
        </p:txBody>
      </p:sp>
      <p:sp>
        <p:nvSpPr>
          <p:cNvPr id="9" name=""/>
          <p:cNvSpPr txBox="1"/>
          <p:nvPr/>
        </p:nvSpPr>
        <p:spPr>
          <a:xfrm>
            <a:off x="514350" y="25812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5812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cordatorio de recogida.]]></a:t>
            </a:r>
            <a:r>
              <a:rPr lang="en-US" strike="noStrike" sz="2100" spc="0" u="none" cap="none">
                <a:solidFill>
                  <a:srgbClr val="1B2438">
                    <a:alpha val="100000"/>
                  </a:srgbClr>
                </a:solidFill>
                <a:latin typeface="Calibri"/>
              </a:rPr>
              <a:t><![CDATA[ Si el pedido lleva 48 horas sin recoger, se envía un recordatorio amable. Si pasan 7 días, se llama directamente para saber si hay algún problem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unicación con el cliente online · 4 de 4]]></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62]]></a:t>
            </a:r>
          </a:p>
        </p:txBody>
      </p:sp>
      <p:sp>
        <p:nvSpPr>
          <p:cNvPr id="7" name=""/>
          <p:cNvSpPr txBox="1"/>
          <p:nvPr/>
        </p:nvSpPr>
        <p:spPr>
          <a:xfrm>
            <a:off x="514350" y="1219200"/>
            <a:ext cx="24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Post-recogida.]]></a:t>
            </a:r>
            <a:r>
              <a:rPr lang="en-US" strike="noStrike" sz="2100" spc="0" u="none" cap="none">
                <a:solidFill>
                  <a:srgbClr val="1B2438">
                    <a:alpha val="100000"/>
                  </a:srgbClr>
                </a:solidFill>
                <a:latin typeface="Calibri"/>
              </a:rPr>
              <a:t><![CDATA[ A los 3 días de la recogida, se envía un email de satisfacción: "¿Cómo fue tu experiencia?". Es una oportunidad de detectar problemas no comunicados y de fidelizar al client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3 — Comunicación con el cliente online]]></a:t>
            </a:r>
          </a:p>
        </p:txBody>
      </p:sp>
      <p:pic>
        <p:nvPicPr>
          <p:cNvPr id="3" name="" descr="Comunicación con el cliente online">
            <a:hlinkClick r:id="rId3" tooltip="Comunicación con el cliente online"/>
          </p:cNvPr>
          <p:cNvPicPr>
            <a:picLocks noChangeAspect="1"/>
          </p:cNvPicPr>
          <p:nvPr>
            <p:ph type="pic" idx="1"/>
          </p:nvPr>
        </p:nvPicPr>
        <p:blipFill>
          <a:blip r:embed="rId2"/>
          <a:stretch>
            <a:fillRect/>
          </a:stretch>
        </p:blipFill>
        <p:spPr>
          <a:xfrm>
            <a:off x="2181225" y="1257300"/>
            <a:ext cx="478155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Seis momentos de comunicación: confirmación, estado, plazo, incidencias, recordatorio y post-recogida. Cada paso reduce la incertidumbre del cliente.]]></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online-y-recogida-en-tienda"/>
              </a:rPr>
              <a:t><![CDATA[Ver imagen original en el O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1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1]]></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firmación inmediata: email de confirmación con resumen del pedi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2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2]]></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do del pedido: consultar estado (pendiente, preparando, listo, incidenc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3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3]]></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lazo estimado: comunicar plazo realista, mejor prometer 48h y entregar en 24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4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4]]></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Incidencias: comunicar inmediatamente, no cuando el cliente pregunt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5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5]]></a:t>
            </a:r>
          </a:p>
        </p:txBody>
      </p:sp>
      <p:sp>
        <p:nvSpPr>
          <p:cNvPr id="9" name=""/>
          <p:cNvSpPr txBox="1"/>
          <p:nvPr/>
        </p:nvSpPr>
        <p:spPr>
          <a:xfrm>
            <a:off x="514350" y="2447925"/>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cordatorio de recogida: si lleva 48h sin recoger, recordatorio; si 7 días, llamad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62]]></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 Comunicación con el cliente online · Mantener al cliente informado en cada paso · Paso 6 de 6]]></a:t>
            </a:r>
          </a:p>
        </p:txBody>
      </p:sp>
      <p:sp>
        <p:nvSpPr>
          <p:cNvPr id="8" name=""/>
          <p:cNvSpPr txBox="1"/>
          <p:nvPr/>
        </p:nvSpPr>
        <p:spPr>
          <a:xfrm>
            <a:off x="514350" y="20193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Paso 6]]></a:t>
            </a:r>
          </a:p>
        </p:txBody>
      </p:sp>
      <p:sp>
        <p:nvSpPr>
          <p:cNvPr id="9" name=""/>
          <p:cNvSpPr txBox="1"/>
          <p:nvPr/>
        </p:nvSpPr>
        <p:spPr>
          <a:xfrm>
            <a:off x="514350" y="2447925"/>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st-recogida: email de satisfacción a los 3 días de la recogid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3 — Comunicación con el cliente onlin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Verdadero o falso: Si hay una incidencia con el pedido, se comunica al cliente cuando él pregunta por el estado.]]></a:t>
            </a:r>
          </a:p>
        </p:txBody>
      </p:sp>
      <p:sp>
        <p:nvSpPr>
          <p:cNvPr id="9" name=""/>
          <p:cNvSpPr txBox="1"/>
          <p:nvPr/>
        </p:nvSpPr>
        <p:spPr>
          <a:xfrm>
            <a:off x="666750" y="232410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269557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lazos de recogida e incidencia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62]]></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plazos claros evitan la mayoría de las incidencias. El cliente sabe cuándo recoger y la tienda sabe cuánto tiempo tiene para preparar. Cuando algo sale mal (falta stock, error de color, retraso), la comunicación inmediata es la única forma de mantener la confianza.]]></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648200"/>
          <a:chOff x="514350" y="247650"/>
          <a:chExt cx="8629650" cy="46482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4 — Plazos de recogida e incidencias]]></a:t>
            </a:r>
          </a:p>
        </p:txBody>
      </p:sp>
      <p:pic>
        <p:nvPicPr>
          <p:cNvPr id="3" name="" descr="Plazos de recogida e incidencias">
            <a:hlinkClick r:id="rId3" tooltip="Plazos de recogida e incidencias"/>
          </p:cNvPr>
          <p:cNvPicPr>
            <a:picLocks noChangeAspect="1"/>
          </p:cNvPicPr>
          <p:nvPr>
            <p:ph type="pic" idx="1"/>
          </p:nvPr>
        </p:nvPicPr>
        <p:blipFill>
          <a:blip r:embed="rId2"/>
          <a:stretch>
            <a:fillRect/>
          </a:stretch>
        </p:blipFill>
        <p:spPr>
          <a:xfrm>
            <a:off x="2571750" y="1257300"/>
            <a:ext cx="4000500" cy="2533650"/>
          </a:xfrm>
          <a:prstGeom prst="rect">
            <a:avLst/>
          </a:prstGeom>
          <a:noFill/>
        </p:spPr>
      </p:pic>
      <p:sp>
        <p:nvSpPr>
          <p:cNvPr id="4" name="Placeholder for body"/>
          <p:cNvSpPr/>
          <p:nvPr>
            <p:ph type="body" idx="2"/>
          </p:nvPr>
        </p:nvSpPr>
        <p:spPr>
          <a:xfrm>
            <a:off x="514350" y="3790950"/>
            <a:ext cx="8115300" cy="5905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lazos estándar (48-72h), plazos con preparación de color (24-48h adicionales) y gestión de incidencias. La comunicación inmediata evita el 80% de los problemas.]]></a:t>
            </a:r>
          </a:p>
        </p:txBody>
      </p:sp>
      <p:sp>
        <p:nvSpPr>
          <p:cNvPr id="5" name=""/>
          <p:cNvSpPr txBox="1"/>
          <p:nvPr/>
        </p:nvSpPr>
        <p:spPr>
          <a:xfrm>
            <a:off x="514350" y="4438650"/>
            <a:ext cx="811530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4" tooltip="https://pinturasespecializadas.lumbre.lat/object/gestion-de-pedidos-online-y-recogida-en-tienda"/>
              </a:rPr>
              <a:t><![CDATA[Ver imagen original en el OA]]></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stándar y gestión de incidencia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62]]></a:t>
            </a:r>
          </a:p>
        </p:txBody>
      </p:sp>
      <p:graphicFrame>
        <p:nvGraphicFramePr>
          <p:cNvPr id="7" name="" descr=""/>
          <p:cNvGraphicFramePr>
            <a:graphicFrameLocks noGrp="1"/>
          </p:cNvGraphicFramePr>
          <p:nvPr/>
        </p:nvGraphicFramePr>
        <p:xfrm>
          <a:off x="514350" y="1257300"/>
          <a:ext cx="8115300" cy="3057525"/>
        </p:xfrm>
        <a:graphic>
          <a:graphicData uri="http://schemas.openxmlformats.org/drawingml/2006/table">
            <a:tbl>
              <a:tblPr firstRow="1" bandRow="1"/>
              <a:tblGrid>
                <a:gridCol w="1666875"/>
                <a:gridCol w="1781175"/>
                <a:gridCol w="200977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z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un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está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72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y notific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de confirmación + aviso cuando está lis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preparación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 horas adic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ificar ficha técnica y códig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con plazo ampli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de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nmedia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Ofrecer alternativa o reembols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irecta al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lazos estándar y gestión de incidencia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62]]></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666875"/>
                <a:gridCol w="1781175"/>
                <a:gridCol w="2009775"/>
                <a:gridCol w="26574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Situ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lazo]]></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omunica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nuevo sin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de disculpa + nuevo plaz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coger en 48h]]></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nviar aviso am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mail o SM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Sin recoger en 7 dí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guntar si hay problem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telefónic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4 — Plazos de recogida e incidencias]]></a:t>
            </a:r>
          </a:p>
        </p:txBody>
      </p:sp>
      <p:sp>
        <p:nvSpPr>
          <p:cNvPr id="8" name=""/>
          <p:cNvSpPr txBox="1"/>
          <p:nvPr/>
        </p:nvSpPr>
        <p:spPr>
          <a:xfrm>
            <a:off x="514350" y="15430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i un pedido lleva 7 días sin recoger, se realiza una ____ directa al cliente para preguntar si hay algún problema.]]></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voluciones de pedidos onlin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62]]></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s devoluciones de pedidos online se rigen por la misma política que las compras en tienda física. La diferencia es el canal: el cliente puede devolver en tienda o solicitar recogida. Lo importante es que el proceso sea claro, rápido y sin trabas.]]></a:t>
            </a:r>
          </a:p>
        </p:txBody>
      </p:sp>
      <p:sp>
        <p:nvSpPr>
          <p:cNvPr id="8" name=""/>
          <p:cNvSpPr txBox="1"/>
          <p:nvPr/>
        </p:nvSpPr>
        <p:spPr>
          <a:xfrm>
            <a:off x="514350" y="26098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a devolución bien gestionada fideliza más que una venta sin problemas. El cliente que devuelve sin trabas vuelve a compra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5 — Devoluciones de pedidos onlin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62]]></a:t>
            </a:r>
          </a:p>
        </p:txBody>
      </p:sp>
      <p:sp>
        <p:nvSpPr>
          <p:cNvPr id="7" name="" descr=""/>
          <p:cNvSpPr/>
          <p:nvPr/>
        </p:nvSpPr>
        <p:spPr>
          <a:xfrm>
            <a:off x="514350" y="1219200"/>
            <a:ext cx="8115300" cy="1733550"/>
          </a:xfrm>
          <a:prstGeom prst="roundRect">
            <a:avLst/>
          </a:prstGeom>
          <a:solidFill>
            <a:srgbClr val="F6F2EA">
              <a:alpha val="100000"/>
            </a:srgbClr>
          </a:solidFill>
          <a:ln w="9525">
            <a:solidFill>
              <a:srgbClr val="DED4C2">
                <a:alpha val="100000"/>
              </a:srgbClr>
            </a:solidFill>
          </a:ln>
        </p:spPr>
        <p:txBody>
          <a:bodyPr vertOverflow="clip" rtlCol="0" anchor="ctr"/>
          <a:lstStyle/>
          <a:p>
            <a:pPr algn="ctr"/>
            <a:r>
              <a:t/>
            </a:r>
          </a:p>
        </p:txBody>
      </p:sp>
      <p:sp>
        <p:nvSpPr>
          <p:cNvPr id="8" name="" descr=""/>
          <p:cNvSpPr/>
          <p:nvPr/>
        </p:nvSpPr>
        <p:spPr>
          <a:xfrm>
            <a:off x="514350" y="1219200"/>
            <a:ext cx="38100" cy="1733550"/>
          </a:xfrm>
          <a:prstGeom prst="roundRect">
            <a:avLst/>
          </a:prstGeom>
          <a:solidFill>
            <a:srgbClr val="DED4C2">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Misma política que la tienda física]]></a:t>
            </a:r>
          </a:p>
        </p:txBody>
      </p:sp>
      <p:sp>
        <p:nvSpPr>
          <p:cNvPr id="10" name=""/>
          <p:cNvSpPr txBox="1"/>
          <p:nvPr/>
        </p:nvSpPr>
        <p:spPr>
          <a:xfrm>
            <a:off x="685800" y="1619250"/>
            <a:ext cx="77724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Las devoluciones de pedidos online se rigen por la misma política que las compras en tienda física. La diferencia es el canal: el cliente puede devolver en tienda o solicitar recogida. Lo importante es que el proceso sea claro, rápido y sin trabas.]]></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5 — Devoluciones de pedidos onlin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r las tareas según la fase del proceso]]></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266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paración]]></a:t>
            </a:r>
          </a:p>
        </p:txBody>
      </p:sp>
      <p:sp>
        <p:nvSpPr>
          <p:cNvPr id="11" name=""/>
          <p:cNvSpPr txBox="1"/>
          <p:nvPr/>
        </p:nvSpPr>
        <p:spPr>
          <a:xfrm>
            <a:off x="628650" y="26193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unicación]]></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Recepción del pedido y verificación de datos]]></a:t>
            </a:r>
          </a:p>
        </p:txBody>
      </p:sp>
      <p:sp>
        <p:nvSpPr>
          <p:cNvPr id="13" name=""/>
          <p:cNvSpPr txBox="1"/>
          <p:nvPr/>
        </p:nvSpPr>
        <p:spPr>
          <a:xfrm>
            <a:off x="514350" y="33337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Email de confirmación al cliente]]></a:t>
            </a:r>
          </a:p>
        </p:txBody>
      </p:sp>
      <p:sp>
        <p:nvSpPr>
          <p:cNvPr id="14" name=""/>
          <p:cNvSpPr txBox="1"/>
          <p:nvPr/>
        </p:nvSpPr>
        <p:spPr>
          <a:xfrm>
            <a:off x="514350" y="36957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ocalizar productos en almacén]]></a:t>
            </a:r>
          </a:p>
        </p:txBody>
      </p:sp>
      <p:sp>
        <p:nvSpPr>
          <p:cNvPr id="15" name=""/>
          <p:cNvSpPr txBox="1"/>
          <p:nvPr/>
        </p:nvSpPr>
        <p:spPr>
          <a:xfrm>
            <a:off x="514350" y="40576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Aviso cuando el pedido está listo]]></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62]]></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Preparación de color si aplica]]></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Recordatorio si no recoge en 48h]]></a:t>
            </a:r>
          </a:p>
        </p:txBody>
      </p:sp>
      <p:sp>
        <p:nvSpPr>
          <p:cNvPr id="9" name=""/>
          <p:cNvSpPr txBox="1"/>
          <p:nvPr/>
        </p:nvSpPr>
        <p:spPr>
          <a:xfrm>
            <a:off x="514350" y="1943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6 — Ejercicios de repa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s siguientes ejercicios permiten comprobar que se han entendido los principios de preparación de pedidos, comunicación y gestión de incidencia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6 — Ejercicios de repas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Relacionar cada situación con la acción de comunicación]]></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Pedido recibido]]></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edido listo]]></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Falta stock]]></a:t>
            </a:r>
          </a:p>
        </p:txBody>
      </p:sp>
      <p:sp>
        <p:nvSpPr>
          <p:cNvPr id="13" name=""/>
          <p:cNvSpPr txBox="1"/>
          <p:nvPr/>
        </p:nvSpPr>
        <p:spPr>
          <a:xfrm>
            <a:off x="514350" y="33242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48h sin recoger]]></a:t>
            </a:r>
          </a:p>
        </p:txBody>
      </p:sp>
      <p:sp>
        <p:nvSpPr>
          <p:cNvPr id="14" name=""/>
          <p:cNvSpPr txBox="1"/>
          <p:nvPr/>
        </p:nvSpPr>
        <p:spPr>
          <a:xfrm>
            <a:off x="514350" y="36766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15" name=""/>
          <p:cNvSpPr txBox="1"/>
          <p:nvPr/>
        </p:nvSpPr>
        <p:spPr>
          <a:xfrm>
            <a:off x="628650" y="39528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mail o SMS avisando recogida]]></a:t>
            </a:r>
          </a:p>
        </p:txBody>
      </p:sp>
      <p:sp>
        <p:nvSpPr>
          <p:cNvPr id="16" name=""/>
          <p:cNvSpPr txBox="1"/>
          <p:nvPr/>
        </p:nvSpPr>
        <p:spPr>
          <a:xfrm>
            <a:off x="628650" y="43053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lamada directa ofreciendo alternativ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Recordatorio amable]]></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mail de confirmación con resume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7 — Caso práctic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62]]></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Un cliente recoge su pedido y descubre que el color de la pintura no es el que pidió. Está enfadado. ¿Qué hace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Detective de errores]]></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7 — Caso práctico]]></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Qué error hay en esta actuación: 'Le digo que no es responsabilidad nuestra, que revise el color que pidió en la web'?]]></a:t>
            </a:r>
          </a:p>
        </p:txBody>
      </p:sp>
      <p:sp>
        <p:nvSpPr>
          <p:cNvPr id="9" name=""/>
          <p:cNvSpPr txBox="1"/>
          <p:nvPr/>
        </p:nvSpPr>
        <p:spPr>
          <a:xfrm>
            <a:off x="628650" y="23241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No hay errores, es lo correcto]]></a:t>
            </a:r>
          </a:p>
        </p:txBody>
      </p:sp>
      <p:sp>
        <p:nvSpPr>
          <p:cNvPr id="10" name=""/>
          <p:cNvSpPr txBox="1"/>
          <p:nvPr/>
        </p:nvSpPr>
        <p:spPr>
          <a:xfrm>
            <a:off x="628650" y="26765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Se niega la responsabilidad, se pierde la confianza del cliente y no se ofrece solución]]></a:t>
            </a:r>
          </a:p>
        </p:txBody>
      </p:sp>
      <p:sp>
        <p:nvSpPr>
          <p:cNvPr id="11" name=""/>
          <p:cNvSpPr txBox="1"/>
          <p:nvPr/>
        </p:nvSpPr>
        <p:spPr>
          <a:xfrm>
            <a:off x="628650" y="33528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Sobran acciones]]></a:t>
            </a:r>
          </a:p>
        </p:txBody>
      </p:sp>
      <p:sp>
        <p:nvSpPr>
          <p:cNvPr id="12" name=""/>
          <p:cNvSpPr txBox="1"/>
          <p:nvPr/>
        </p:nvSpPr>
        <p:spPr>
          <a:xfrm>
            <a:off x="628650" y="3714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l tono es demasiado formal]]></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edidos onlin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62]]></a:t>
            </a:r>
          </a:p>
        </p:txBody>
      </p:sp>
      <p:graphicFrame>
        <p:nvGraphicFramePr>
          <p:cNvPr id="7" name="" descr=""/>
          <p:cNvGraphicFramePr>
            <a:graphicFrameLocks noGrp="1"/>
          </p:cNvGraphicFramePr>
          <p:nvPr/>
        </p:nvGraphicFramePr>
        <p:xfrm>
          <a:off x="514350" y="1257300"/>
          <a:ext cx="8115300" cy="3009900"/>
        </p:xfrm>
        <a:graphic>
          <a:graphicData uri="http://schemas.openxmlformats.org/drawingml/2006/table">
            <a:tbl>
              <a:tblPr firstRow="1" bandRow="1"/>
              <a:tblGrid>
                <a:gridCol w="3200400"/>
                <a:gridCol w="491490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edido estánd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72 hor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 preparación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24-48h adic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Falta stock]]></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inmedia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48h sin recog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Recordatorio am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7 días sin recoge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lamada direc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rror de colo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parar nuevo sin cos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Memoria de pedidos online · Cómo practicar]]></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62]]></a:t>
            </a:r>
          </a:p>
        </p:txBody>
      </p:sp>
      <p:sp>
        <p:nvSpPr>
          <p:cNvPr id="7" name=""/>
          <p:cNvSpPr txBox="1"/>
          <p:nvPr/>
        </p:nvSpPr>
        <p:spPr>
          <a:xfrm>
            <a:off x="514350" y="12192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8" name=""/>
          <p:cNvSpPr txBox="1"/>
          <p:nvPr/>
        </p:nvSpPr>
        <p:spPr>
          <a:xfrm>
            <a:off x="514350" y="1924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pinturasespecializadas.lumbre.lat/object/gestion-de-pedidos-online-y-recogida-en-tienda"/>
              </a:rPr>
              <a:t><![CDATA[Abrir el juego en el OA]]></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1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el error más caro en un pedido online?]]></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1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nviar producto equivocado o color incorrecto. El cliente ya pagó y espera exactamente lo que pidió. La prevención es el control de calidad final.]]></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2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do se comunica una incidencia al cliente?]]></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2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Inmediatamente, no cuando el cliente pregunta. La comunicación proactiva mantiene la confianza; la reactiva la destruye.]]></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3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hace si el pedido lleva 7 días sin recoge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3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lamada directa al cliente para preguntar si hay algún problema. No es un recordatorio, es una comprobación de que todo está bien.]]></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4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l es la política de devoluciones de pedidos onlin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4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La misma que la tienda física. La diferencia es el canal: el cliente puede devolver en tienda o solicitar recogid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5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uántos pasos tiene la preparación de un pedido?]]></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5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eis: recepción, localizar, color (si aplica), embalaje, control de calidad, notificación.]]></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6 de 6]]></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8" name=""/>
          <p:cNvSpPr txBox="1"/>
          <p:nvPr/>
        </p:nvSpPr>
        <p:spPr>
          <a:xfrm>
            <a:off x="514350" y="1504950"/>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se envía a los 3 días de la recogida?]]></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paso activo · Tarjetas de gestión de pedidos · Tarjeta 6 de 6 · Respues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8" name=""/>
          <p:cNvSpPr txBox="1"/>
          <p:nvPr/>
        </p:nvSpPr>
        <p:spPr>
          <a:xfrm>
            <a:off x="514350" y="150495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mail de satisfacción: ¿Cómo fue tu experiencia? Es una oportunidad de detectar problemas no comunicados.]]></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62]]></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2]]></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3]]></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4]]></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5]]></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Revisión rápid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62]]></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7]]></a:t>
            </a:r>
          </a:p>
        </p:txBody>
      </p:sp>
      <p:sp>
        <p:nvSpPr>
          <p:cNvPr id="8" name=""/>
          <p:cNvSpPr txBox="1"/>
          <p:nvPr/>
        </p:nvSpPr>
        <p:spPr>
          <a:xfrm>
            <a:off x="514350" y="15716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Has demostrado conocer los principios de preparación de pedidos, comunicación y gestión de incidencias.]]></a:t>
            </a:r>
          </a:p>
        </p:txBody>
      </p:sp>
      <p:sp>
        <p:nvSpPr>
          <p:cNvPr id="9" name=""/>
          <p:cNvSpPr txBox="1"/>
          <p:nvPr/>
        </p:nvSpPr>
        <p:spPr>
          <a:xfrm>
            <a:off x="514350" y="2257425"/>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Repasa los seis pasos de preparación, los seis momentos de comunicación y la tabla de plazos. La transparencia mantiene la confianz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62]]></a:t>
            </a:r>
          </a:p>
        </p:txBody>
      </p:sp>
      <p:sp>
        <p:nvSpPr>
          <p:cNvPr id="7" name=""/>
          <p:cNvSpPr txBox="1"/>
          <p:nvPr/>
        </p:nvSpPr>
        <p:spPr>
          <a:xfrm>
            <a:off x="514350" y="121920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Has llegado al final de la lección. Para dominar este tema, repasa los ejercicios, consulta los refuerzos y aplica lo aprendido en tu siguiente turno de trabajo.]]></a:t>
            </a:r>
          </a:p>
        </p:txBody>
      </p:sp>
      <p:sp>
        <p:nvSpPr>
          <p:cNvPr id="8" name=""/>
          <p:cNvSpPr txBox="1"/>
          <p:nvPr/>
        </p:nvSpPr>
        <p:spPr>
          <a:xfrm>
            <a:off x="514350" y="2286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9" name=""/>
          <p:cNvSpPr txBox="1"/>
          <p:nvPr/>
        </p:nvSpPr>
        <p:spPr>
          <a:xfrm>
            <a:off x="762000" y="2286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rmativa de consumo y comercio electrónico: Obligaciones legales en materia de devoluciones y plazos de entrega.]]></a:t>
            </a:r>
          </a:p>
        </p:txBody>
      </p:sp>
      <p:sp>
        <p:nvSpPr>
          <p:cNvPr id="10" name=""/>
          <p:cNvSpPr txBox="1"/>
          <p:nvPr/>
        </p:nvSpPr>
        <p:spPr>
          <a:xfrm>
            <a:off x="514350" y="3009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1" name=""/>
          <p:cNvSpPr txBox="1"/>
          <p:nvPr/>
        </p:nvSpPr>
        <p:spPr>
          <a:xfrm>
            <a:off x="762000" y="3009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anual de preparación de pedidos de la tienda: Protocolos específicos de verificación, embalaje y control de calidad.]]></a:t>
            </a:r>
          </a:p>
        </p:txBody>
      </p:sp>
      <p:sp>
        <p:nvSpPr>
          <p:cNvPr id="12" name=""/>
          <p:cNvSpPr txBox="1"/>
          <p:nvPr/>
        </p:nvSpPr>
        <p:spPr>
          <a:xfrm>
            <a:off x="514350" y="37338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3" name=""/>
          <p:cNvSpPr txBox="1"/>
          <p:nvPr/>
        </p:nvSpPr>
        <p:spPr>
          <a:xfrm>
            <a:off x="762000" y="37338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stema de notificaciones automáticas: Plantillas de email y SMS para cada momento de comunicación.]]></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pinturasespecializadas.lumbre.lat/object/gestion-de-pedidos-online-y-recogida-en-tienda"/>
              </a:rPr>
              <a:t><![CDATA[Gestión de pedidos online y recogida en tienda]]></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62]]></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derno de incidencias de pedidos: Registro de errores, actuaciones y soluciones aplicadas.]]></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2026-10-31T05:01:53Z</dcterms:created>
  <dcterms:modified xsi:type="dcterms:W3CDTF">2026-10-31T05:01:53Z</dcterms:modified>
  <dc:title>Gestión de pedidos online y recogida en tienda</dc:title>
  <dc:description>Presentación editable del OA «Gestión de pedidos online y recogida en tienda». Enlace: https://pinturasespecializadas.lumbre.lat/object/gestion-de-pedidos-online-y-recogida-en-tienda</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