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devoluciones-y-garanti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ón de devoluciones y garantía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ón de devoluciones y garantías»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Cuándo aplicar devoluciones»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uando-devolu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ándo aplicar devol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situaciones de devolución: producto defectuoso, error en el pedido, producto sin abrir y dentro del plazo establ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ones que permiten d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ducto defectuoso: fallo de fabricación (pintura grumosa, color diferente, envase en ma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ones que permiten d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rror en el pedido: se sirvió producto diferente al solicitado (marca, color,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ones que permiten d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ducto sin abrir: el cliente se equivocó pero el producto está precintado y en envase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ituaciones que permiten d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ntro del plazo: habitualmente 14-30 días. Fuera de ese plazo, no es viable salvo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oducto defectuoso con fallo de fabr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ducto defectuoso con fallo de fabricación es la causa más clara de devolución. Las otras situaciones requieren consulta a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cuándo aplicar devol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devoluciones-y-garantia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Gestión de garantía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gestion-garanti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estión de garant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sos de garantía: qué cubre, documentar el problema, contactar fabricante y comunicar plazo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funciona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cubre la garantía: defectos de fabricación, no mala aplicación ni desgaste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funciona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cumentar el problema: fotos del defecto, guardar producto, anotar número de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funciona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actar con el fabricante: la garantía la resuelve el fabricante, no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funciona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unicar al cliente: informar del plazo estimado de resolución (días 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garantía cubre defectos de fabricación, no mala aplicación, desgaste normal ni uso inde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gestión de garant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devoluciones-y-garantia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documentacion-devolu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ocumentación neces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ocumentos necesarios: ticket o factura, producto en su envase, fotos del defecto, datos del cliente y formulario de 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ocumentos según el tipo de 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ara una garantía de fabricación se necesita el ticket, fotos, el número de lote y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documentación neces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devoluciones-y-garanti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ímites y precauciones»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Verificar ticket o factura de compra →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Inspeccionar el producto y documentar con fotos →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terminar si es devolución o garantía →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solver: reembolso, cambio o trámite al fabricante → Re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número de lote si aplica →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municar plazo al cliente → Re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areas se clasifican según la fase: documentación (ticket, fotos, lote), decisión (devolución o garantía) y resolución (reembolso, cambio,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devoluciones-y-garanti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ducto defectuoso → Tienda di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rror en el pedido → Tienda direc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rantía de fabricación → Fabricante a través de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lamación formal → Dirección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documentación indica quién gestiona cada tipo de 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devoluciones-y-garanti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se verifica la documentación ni se inspecciona el producto, se puede aceptar una devolución indeb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debe verificar el ticket, inspeccionar el producto y documentar con fotos antes de aceptar la devolución. Sin documentación, no se puede gesti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4 y 5: documentación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devoluciones-y-garanti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e devol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e devol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bre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fectos de fabricación, no mala aplicación ni desg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cumento es impresci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icket o factura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resuelve l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fabricante, a través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 devolver producto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in consultar al responsable, salvo d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para una garan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úmero de lote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plazo habitual de devol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14-30 días según política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devoluciones-y-garanti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263" r:id="rId1"/>
    <p:sldLayoutId id="2482439264" r:id="rId2"/>
    <p:sldLayoutId id="2482439265" r:id="rId3"/>
    <p:sldLayoutId id="248243926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a50965295a1ef930801cb95fa1cb6f9297eb4810ac69a4c1.jpg"/>
  <Relationship Id="rId3" Type="http://schemas.openxmlformats.org/officeDocument/2006/relationships/hyperlink" Target="https://pinturasespecializadas.lumbre.lat/object/gestion-de-devoluciones-y-garanti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uando-devoluciones2.jpg"/>
  <Relationship Id="rId3" Type="http://schemas.openxmlformats.org/officeDocument/2006/relationships/hyperlink" Target="https://pinturasespecializadas.lumbre.lat/object/gestion-de-devoluciones-y-garantias" TargetMode="External"/>
  <Relationship Id="rId4" Type="http://schemas.openxmlformats.org/officeDocument/2006/relationships/hyperlink" Target="https://pinturasespecializadas.lumbre.lat/object/gestion-de-devoluciones-y-garantias"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gestion-garantias3.jpg"/>
  <Relationship Id="rId3" Type="http://schemas.openxmlformats.org/officeDocument/2006/relationships/hyperlink" Target="https://pinturasespecializadas.lumbre.lat/object/gestion-de-devoluciones-y-garantias" TargetMode="External"/>
  <Relationship Id="rId4" Type="http://schemas.openxmlformats.org/officeDocument/2006/relationships/hyperlink" Target="https://pinturasespecializadas.lumbre.lat/object/gestion-de-devoluciones-y-garantia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documentacion-devolucion4.jpg"/>
  <Relationship Id="rId3" Type="http://schemas.openxmlformats.org/officeDocument/2006/relationships/hyperlink" Target="https://pinturasespecializadas.lumbre.lat/object/gestion-de-devoluciones-y-garantias" TargetMode="External"/>
  <Relationship Id="rId4" Type="http://schemas.openxmlformats.org/officeDocument/2006/relationships/hyperlink" Target="https://pinturasespecializadas.lumbre.lat/object/gestion-de-devoluciones-y-garantia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hyperlink" Target="https://pinturasespecializadas.lumbre.lat/object/gestion-de-devoluciones-y-garantias" TargetMode="External"/>
  <Relationship Id="rId4"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devoluciones-y-garantias" TargetMode="External"/>
  <Relationship Id="rId3"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volu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arantí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gestion-de-devoluciones-y-garantia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estionar correctamente devoluciones y garantías, sabiendo cuándo aplicar cada una, qué documentación se necesita y cuáles son los límite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aplicar devoluciones, cómo gestionar garantías de productos, documentación necesaria y límites de cada situación.]]></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voluciones · garantias · documentacion · atencion-postventa · incidenci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devoluciones y garantí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4]]></a:t>
            </a:r>
          </a:p>
        </p:txBody>
      </p:sp>
      <p:sp>
        <p:nvSpPr>
          <p:cNvPr id="7" name="" descr=""/>
          <p:cNvSpPr/>
          <p:nvPr/>
        </p:nvSpPr>
        <p:spPr>
          <a:xfrm>
            <a:off x="514350" y="253365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irve al encargado de tienda que gestiona devoluciones y garantías y necesita aplicar los procedimientos correctos. También al empleado que atiende incidencias de postventa y quiere entender qué puede hacer y qué no.]]></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0194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estionar correctamente devoluciones y garantías, sabiendo cuándo aplicar cada una, qué documentación se necesita y cuáles son los límites.]]></a:t>
            </a:r>
          </a:p>
        </p:txBody>
      </p:sp>
      <p:sp>
        <p:nvSpPr>
          <p:cNvPr id="12" name=""/>
          <p:cNvSpPr txBox="1"/>
          <p:nvPr/>
        </p:nvSpPr>
        <p:spPr>
          <a:xfrm>
            <a:off x="514350" y="4029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4029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lo que indica la legislación de consum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devoluciones y garantí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4]]></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lo que se hace habitualmente en el sector.]]></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pendiente: lo que la empresa debe confirmar internamente.]]></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didáctico: ejemplos ficticios para practic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devoluciones y garantí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Definir el plazo estándar de devoluciones (14 días, 30 días, otro). Confirmar quién autoriza devoluciones de producto abierto. Establecer el protocolo de comunicación con el fabricante para garantías. Validar el formulario de incidencias que se entrega al cli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importa la postv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evoluciones y garantías son parte del día a día en cualquier tienda. Gestionarlas bien protege al cliente y a la tienda. Gestionarlas mal genera conflictos, pérdidas económicas y mala reputación.]]></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que tiene un problema y lo ve resuelto rápido y bien, genera más confianza que uno que nunca tuvo problemas. La devolución es una oportunidad de demostrar profesionalidad, no un fraca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uándo aplicar devolu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evoluciones se aplican en cuatro situaciones claras. No se aceptan fuera de estos casos sin consultar al responsable.]]></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ducto defectuoso.]]></a:t>
            </a:r>
            <a:r>
              <a:rPr lang="en-US" strike="noStrike" sz="2100" spc="0" u="none" cap="none">
                <a:solidFill>
                  <a:srgbClr val="1B2438">
                    <a:alpha val="100000"/>
                  </a:srgbClr>
                </a:solidFill>
                <a:latin typeface="Calibri"/>
              </a:rPr>
              <a:t><![CDATA[ El producto tiene un fallo de fabricación: pintura grumosa, color diferente al especificado, envase en mal estado. Es la causa más clara de devolución.]]></a:t>
            </a:r>
          </a:p>
        </p:txBody>
      </p:sp>
      <p:sp>
        <p:nvSpPr>
          <p:cNvPr id="10" name=""/>
          <p:cNvSpPr txBox="1"/>
          <p:nvPr/>
        </p:nvSpPr>
        <p:spPr>
          <a:xfrm>
            <a:off x="514350" y="2990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rror en el pedido.]]></a:t>
            </a:r>
            <a:r>
              <a:rPr lang="en-US" strike="noStrike" sz="2100" spc="0" u="none" cap="none">
                <a:solidFill>
                  <a:srgbClr val="1B2438">
                    <a:alpha val="100000"/>
                  </a:srgbClr>
                </a:solidFill>
                <a:latin typeface="Calibri"/>
              </a:rPr>
              <a:t><![CDATA[ Se sirvió un producto diferente al solicitado: marca equivocada, color incorrecto, cantidad distinta. Error de la tien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uándo aplicar devolu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ducto sin abrir.]]></a:t>
            </a:r>
            <a:r>
              <a:rPr lang="en-US" strike="noStrike" sz="2100" spc="0" u="none" cap="none">
                <a:solidFill>
                  <a:srgbClr val="1B2438">
                    <a:alpha val="100000"/>
                  </a:srgbClr>
                </a:solidFill>
                <a:latin typeface="Calibri"/>
              </a:rPr>
              <a:t><![CDATA[ El cliente se equivocó al comprar pero el producto está sin abrir, precintado y en su envase original. Muchas tiendas lo aceptan dentro de un plazo.]]></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ntro del plazo.]]></a:t>
            </a:r>
            <a:r>
              <a:rPr lang="en-US" strike="noStrike" sz="2100" spc="0" u="none" cap="none">
                <a:solidFill>
                  <a:srgbClr val="1B2438">
                    <a:alpha val="100000"/>
                  </a:srgbClr>
                </a:solidFill>
                <a:latin typeface="Calibri"/>
              </a:rPr>
              <a:t><![CDATA[ Cada tienda establece un plazo para devoluciones (habitualmente 14-30 días). Fuera de ese plazo, la devolución ya no es viable salvo garantí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Cuándo aplicar devoluciones]]></a:t>
            </a:r>
          </a:p>
        </p:txBody>
      </p:sp>
      <p:pic>
        <p:nvPicPr>
          <p:cNvPr id="3" name="" descr="Cuándo aplicar devoluciones">
            <a:hlinkClick r:id="rId3" tooltip="Cuándo aplicar devoluciones"/>
          </p:cNvPr>
          <p:cNvPicPr>
            <a:picLocks noChangeAspect="1"/>
          </p:cNvPicPr>
          <p:nvPr>
            <p:ph type="pic" idx="1"/>
          </p:nvPr>
        </p:nvPicPr>
        <p:blipFill>
          <a:blip r:embed="rId2"/>
          <a:stretch>
            <a:fillRect/>
          </a:stretch>
        </p:blipFill>
        <p:spPr>
          <a:xfrm>
            <a:off x="1209675" y="1257300"/>
            <a:ext cx="6724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situaciones de devolución: producto defectuoso, error en el pedido, producto sin abrir y dentro del plazo establec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devoluciones-y-garantias"/>
              </a:rPr>
              <a:t><![CDATA[Ver imagen original en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uándo aplicar devoluciones · Situaciones que permiten devoluc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defectuoso: fallo de fabricación (pintura grumosa, color diferente, envase en mal est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uándo aplicar devoluciones · Situaciones que permiten devoluc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en el pedido: se sirvió producto diferente al solicitado (marca, color, canti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uándo aplicar devoluciones · Situaciones que permiten devoluc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sin abrir: el cliente se equivocó pero el producto está precintado y en envase origi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Cuándo aplicar devoluciones · Situaciones que permiten devoluc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l plazo: habitualmente 14-30 días. Fuera de ese plazo, no es viable salvo garantí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Cuándo aplicar devolucion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causa más clara de devolu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liente cambió de opinión]]></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ducto defectuoso con fallo de fabricación]]></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oducto está abiert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saron 60 días desde la comp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Gestión de garantí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arantía la resuelve el fabricante, no la tienda. Se siguen cuatro pasos.]]></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ubre la garantía.]]></a:t>
            </a:r>
            <a:r>
              <a:rPr lang="en-US" strike="noStrike" sz="2100" spc="0" u="none" cap="none">
                <a:solidFill>
                  <a:srgbClr val="1B2438">
                    <a:alpha val="100000"/>
                  </a:srgbClr>
                </a:solidFill>
                <a:latin typeface="Calibri"/>
              </a:rPr>
              <a:t><![CDATA[ Defectos de fabricación que aparecen durante el período de garantía. No cubre mala aplicación, desgaste normal ni uso indebido del producto.]]></a:t>
            </a:r>
          </a:p>
        </p:txBody>
      </p:sp>
      <p:sp>
        <p:nvSpPr>
          <p:cNvPr id="10" name=""/>
          <p:cNvSpPr txBox="1"/>
          <p:nvPr/>
        </p:nvSpPr>
        <p:spPr>
          <a:xfrm>
            <a:off x="514350" y="2990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cumentar el problema.]]></a:t>
            </a:r>
            <a:r>
              <a:rPr lang="en-US" strike="noStrike" sz="2100" spc="0" u="none" cap="none">
                <a:solidFill>
                  <a:srgbClr val="1B2438">
                    <a:alpha val="100000"/>
                  </a:srgbClr>
                </a:solidFill>
                <a:latin typeface="Calibri"/>
              </a:rPr>
              <a:t><![CDATA[ Hacer fotos del defecto, guardar el producto (o una muestra), anotar el número de lote si es visible. Toda prueba cuen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Gestión de garantí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actar con el fabricante.]]></a:t>
            </a:r>
            <a:r>
              <a:rPr lang="en-US" strike="noStrike" sz="2100" spc="0" u="none" cap="none">
                <a:solidFill>
                  <a:srgbClr val="1B2438">
                    <a:alpha val="100000"/>
                  </a:srgbClr>
                </a:solidFill>
                <a:latin typeface="Calibri"/>
              </a:rPr>
              <a:t><![CDATA[ La garantía la resuelve el fabricante, no la tienda. Se contacta con el representante comercial o departamento de calidad con toda la documentación.]]></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unicar al cliente.]]></a:t>
            </a:r>
            <a:r>
              <a:rPr lang="en-US" strike="noStrike" sz="2100" spc="0" u="none" cap="none">
                <a:solidFill>
                  <a:srgbClr val="1B2438">
                    <a:alpha val="100000"/>
                  </a:srgbClr>
                </a:solidFill>
                <a:latin typeface="Calibri"/>
              </a:rPr>
              <a:t><![CDATA[ Informar al cliente del plazo estimado de resolución. La garantía puede tardar días o semanas según el fabrican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Gestión de garantías]]></a:t>
            </a:r>
          </a:p>
        </p:txBody>
      </p:sp>
      <p:pic>
        <p:nvPicPr>
          <p:cNvPr id="3" name="" descr="Gestión de garantías">
            <a:hlinkClick r:id="rId3" tooltip="Gestión de garantías"/>
          </p:cNvPr>
          <p:cNvPicPr>
            <a:picLocks noChangeAspect="1"/>
          </p:cNvPicPr>
          <p:nvPr>
            <p:ph type="pic" idx="1"/>
          </p:nvPr>
        </p:nvPicPr>
        <p:blipFill>
          <a:blip r:embed="rId2"/>
          <a:stretch>
            <a:fillRect/>
          </a:stretch>
        </p:blipFill>
        <p:spPr>
          <a:xfrm>
            <a:off x="2219325" y="1257300"/>
            <a:ext cx="46958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sos de garantía: qué cubre, documentar el problema, contactar fabricante y comunicar plazo al cl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devoluciones-y-garantia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Gestión de garantías · Cómo funciona la garantí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ubre la garantía: defectos de fabricación, no mala aplicación ni desgaste norm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Gestión de garantías · Cómo funciona la garantí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ar el problema: fotos del defecto, guardar producto, anotar número de lo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Gestión de garantías · Cómo funciona la garantí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ctar con el fabricante: la garantía la resuelve el fabricante, no la tien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Gestión de garantías · Cómo funciona la garantí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ar al cliente: informar del plazo estimado de resolución (días o seman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Gestión de garantí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dadero o falso: La garantía cubre mala aplicación del producto por parte del cli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ocumentación necesa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tipo de incidencia requiere documentación específica. Sin documentación, no se puede gestion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Documentación necesaria]]></a:t>
            </a:r>
          </a:p>
        </p:txBody>
      </p:sp>
      <p:pic>
        <p:nvPicPr>
          <p:cNvPr id="3" name="" descr="Documentación necesaria">
            <a:hlinkClick r:id="rId3" tooltip="Documentación necesari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ocumentos necesarios: ticket o factura, producto en su envase, fotos del defecto, datos del cliente y formulario de incid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devoluciones-y-garantia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cumentos según el tipo de inc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00275"/>
                <a:gridCol w="3476625"/>
                <a:gridCol w="2438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c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gesti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ón por def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factura + producto + f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direct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ón por err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factura + albarán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da direct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 de fabr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factura + fotos + nº lote +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bricante (a través de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ación for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rito del cliente + toda documentación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de l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Documentación necesari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una garantía de fabricación, se necesita el ticket, fotos del defecto, el número de ____ y el produc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ímites y precau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límites claros en la gestión de devoluciones y garantías. No se debe:]]></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devoluciones de producto abierto sin consultar al responsable. Salvo defecto evidente.]]></a:t>
            </a:r>
          </a:p>
        </p:txBody>
      </p:sp>
      <p:sp>
        <p:nvSpPr>
          <p:cNvPr id="10" name=""/>
          <p:cNvSpPr txBox="1"/>
          <p:nvPr/>
        </p:nvSpPr>
        <p:spPr>
          <a:xfrm>
            <a:off x="514350" y="2657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57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plazos de garantía que no puedes cumplir. El fabricante decide el plazo.]]></a:t>
            </a:r>
          </a:p>
        </p:txBody>
      </p:sp>
      <p:sp>
        <p:nvSpPr>
          <p:cNvPr id="12" name=""/>
          <p:cNvSpPr txBox="1"/>
          <p:nvPr/>
        </p:nvSpPr>
        <p:spPr>
          <a:xfrm>
            <a:off x="514350" y="3362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362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cutir con el cliente. Si hay duda, documentar y consultar. Una devolución mal gestionada cuesta más que una bien gestiona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ímites y precau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4]]></a:t>
            </a:r>
          </a:p>
        </p:txBody>
      </p:sp>
      <p:sp>
        <p:nvSpPr>
          <p:cNvPr id="7" name="" descr=""/>
          <p:cNvSpPr/>
          <p:nvPr/>
        </p:nvSpPr>
        <p:spPr>
          <a:xfrm>
            <a:off x="514350" y="1847850"/>
            <a:ext cx="8115300" cy="21240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847850"/>
            <a:ext cx="38100" cy="21240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estionar garantías sin documentación completa. Sin ticket, fotos y lote, no se puede tramitar.]]></a:t>
            </a:r>
          </a:p>
        </p:txBody>
      </p:sp>
      <p:sp>
        <p:nvSpPr>
          <p:cNvPr id="11" name=""/>
          <p:cNvSpPr txBox="1"/>
          <p:nvPr/>
        </p:nvSpPr>
        <p:spPr>
          <a:xfrm>
            <a:off x="685800" y="19240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debe hacer]]></a:t>
            </a:r>
          </a:p>
        </p:txBody>
      </p:sp>
      <p:sp>
        <p:nvSpPr>
          <p:cNvPr id="12" name=""/>
          <p:cNvSpPr txBox="1"/>
          <p:nvPr/>
        </p:nvSpPr>
        <p:spPr>
          <a:xfrm>
            <a:off x="685800" y="23241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aceptar devoluciones de producto abierto sin consultar al responsable. No prometer plazos de garantía que no puedes cumplir. No discutir con el cliente: si hay duda, documentar y consultar. Una devolución mal gestionada cuesta más que una bien gestiona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Límites y precaucion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r las tareas según la fase del proce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ocumenta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olu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erificar ticket o factura de compr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speccionar el producto y documentar con foto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terminar si es devolución o garantí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solver: reembolso, cambio o trámite al fabrica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número de lote si aplic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municar plazo al client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jercicios de re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iguientes ejercicios permiten comprobar que se han entendido los principios de devoluciones y garantí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jercicios de repa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r cada tipo de incidencia con quién la gestio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ducto defectuos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rror en el pedi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Garantía de fabric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clamación form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ienda directament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bricante a través de tien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rección de la tien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ienda directamen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aso prác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trae un bote de pintura abierto que dice que «no cubre bien». Dice que es defectuoso. ¿Qué ha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aso práct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rror hay en esta actuación: 'Le hago el reembolso inmediato sin verificar el ticket ni inspeccionar el product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errores, es lo correct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e verifica la documentación ni se inspecciona el producto, se puede aceptar una devolución indebid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bran accione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ono es demasiado form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devolu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ectu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o de fabr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diferente al solici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suelve el fabric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escindible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ab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l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garant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devolucion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gestion-de-devoluciones-y-garantias"/>
              </a:rPr>
              <a:t><![CDATA[Abrir el juego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arantía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bre la garantí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arantías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fectos de fabricación, no mala aplicación ni desgas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arantía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cumento es imprescindib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arantías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cket o factura de comp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arantía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resuelve la garantí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arantías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fabricante, a través de la tien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arantía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 devolver producto abier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arantías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in consultar al responsable, salvo defec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arantía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para una garantí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arantías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úmero de lote del produc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arantía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plazo habitual de devolucion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arantías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14-30 días según política de la tien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Has demostrado conocer los principios de devoluciones y garantías.]]></a:t>
            </a:r>
          </a:p>
        </p:txBody>
      </p:sp>
      <p:sp>
        <p:nvSpPr>
          <p:cNvPr id="9" name=""/>
          <p:cNvSpPr txBox="1"/>
          <p:nvPr/>
        </p:nvSpPr>
        <p:spPr>
          <a:xfrm>
            <a:off x="514350" y="2257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cuatro situaciones de devolución, los cuatro pasos de garantía y la documentación necesaria. Una devolución bien gestionada fideliza al clien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 llegado al final de la lección. Para dominar este tema, repasa los ejercicios, consulta los refuerzos y aplica lo aprendido en tu siguiente turno de trabajo.]]></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gislación de consumo vigente: Derechos básicos: devolución, garantía mínima de 2 años, reclamación.]]></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de devoluciones de la tienda: Plazos, condiciones y procedimientos internos.]]></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ulario de incidencias: Documento que se entrega al cliente para registrar la incidenci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devoluciones-y-garantias"/>
              </a:rPr>
              <a:t><![CDATA[Gestión de devoluciones y garantí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ual de garantías del fabricante: Condiciones específicas de cada producto y procedimiento de trami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2026-10-31T05:03:10Z</dcterms:created>
  <dcterms:modified xsi:type="dcterms:W3CDTF">2026-10-31T05:03:10Z</dcterms:modified>
  <dc:title>Gestión de devoluciones y garantías</dc:title>
  <dc:description>Presentación editable del OA «Gestión de devoluciones y garantías». Enlace: https://pinturasespecializadas.lumbre.lat/object/gestion-de-devoluciones-y-garantias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