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presProps" Target="presProps.xml"/>
  <Relationship Id="rId47" Type="http://schemas.openxmlformats.org/officeDocument/2006/relationships/viewProps" Target="viewProps.xml"/>
  <Relationship Id="rId48" Type="http://schemas.openxmlformats.org/officeDocument/2006/relationships/tableStyles" Target="tableStyles.xml"/>
</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bjeto de aprendizaje de Lumbre · Carlos Cast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gestion-de-calidad-total-y-mejora-continua]]></a:t>
            </a:r>
          </a:p>
        </p:txBody>
      </p:sp>
    </p:spTree>
  </p:cSld>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inturasespecializadas.lumbre.lat/object/gestion-de-calidad-total-y-mejora-continua]]></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2 de 2).]]></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Fundamentos de la calidad tot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2: Clav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La calidad total es una filosofía de gestión que busca la excelencia en todos los procesos de la empresa. Se basa en la satisfacción del cliente como objetivo principal, la participación de todos los empleados, la mejora continua de procesos y productos, y la toma de decisiones basada en datos. En el sector de la pintura, la calidad total abarca desde la selección de materiales hasta la limpieza final, pasando por la preparación de superficies, la aplicación técnica y el acaba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gestion-de-calidad-total-y-mejora-continua]]></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Fundamentos de la calidad tot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2: Aplicacio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La calidad total es una filosofía de gestión que busca la excelencia en todos los procesos de la empresa. Se basa en la satisfacción del cliente como objetivo principal, la participación de todos los empleados, la mejora continua de procesos y productos, y la toma de decisiones basada en datos. En el sector de la pintura, la calidad total abarca desde la selección de materiales hasta la limpieza final, pasando por la preparación de superficies, la aplicación técnica y el acaba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gestion-de-calidad-total-y-mejora-continua]]></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l ciclo PDCA de Demin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2: Clav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El ciclo PDCA (Plan-Do-Check-Act) es la herramienta fundamental de la mejora continua. PLAN: identificar el problema y planificar el cambio. DO: implementar la mejora a pequeña escala. CHECK: medir resultados y comparar con los objetivos. ACT: si funciona, estandarizar; si no, ajustar y repetir el ciclo. En una empresa de pintura, un ejemplo sería: planificar un nuevo protocolo de preparación de superficies, probarlo en 3 obras, medir si reduce las reclamaciones por descascarillado, y si es así, adoptarlo como estánd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gestion-de-calidad-total-y-mejora-continua]]></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l ciclo PDCA de Demin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2: Aplicacio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El ciclo PDCA (Plan-Do-Check-Act) es la herramienta fundamental de la mejora continua. PLAN: identificar el problema y planificar el cambio. DO: implementar la mejora a pequeña escala. CHECK: medir resultados y comparar con los objetivos. ACT: si funciona, estandarizar; si no, ajustar y repetir el ciclo. En una empresa de pintura, un ejemplo sería: planificar un nuevo protocolo de preparación de superficies, probarlo en 3 obras, medir si reduce las reclamaciones por descascarillado, y si es así, adoptarlo como estánd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gestion-de-calidad-total-y-mejora-continua]]></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Normas ISO 9001 y certificación de calidad]]></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2: Clav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La norma ISO 9001 establece los requisitos para un sistema de gestión de calidad. Incluye: enfoque al cliente, liderazgo, compromiso de las personas, mejora continua, toma de decisiones basada en evidencia y gestión de relaciones. Para una empresa de pinturas, certificarse en ISO 9001 significa documentar todos los procesos (presupuestos, preparación, aplicación, limpieza), formar al equipo, auditar regularmente y corregir desviaciones. La certificación es un sello de confianza que diferencia ante clientes exigent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gestion-de-calidad-total-y-mejora-continua]]></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cción» (2 de 2).]]></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Normas ISO 9001 y certificación de calidad]]></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2: Aplicacio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La norma ISO 9001 establece los requisitos para un sistema de gestión de calidad. Incluye: enfoque al cliente, liderazgo, compromiso de las personas, mejora continua, toma de decisiones basada en evidencia y gestión de relaciones. Para una empresa de pinturas, certificarse en ISO 9001 significa documentar todos los procesos (presupuestos, preparación, aplicación, limpieza), formar al equipo, auditar regularmente y corregir desviaciones. La certificación es un sello de confianza que diferencia ante clientes exigent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gestion-de-calidad-total-y-mejora-continua]]></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cción» (2 de 2).]]></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KPIs e indicadores de calidad]]></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2: Clav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Los indicadores clave de rendimiento (KPIs) permiten medir la calidad de forma objetiva. Los más relevantes en pintura profesional son: índice de satisfacción del cliente (NPS), tasa de reclamaciones por obra, porcentaje de retrabajos, tiempo medio de ejecución, coste por metro cuadrado, y ratio de primera visita resuelta. Un cuadro de mando con estos KPIs actualizados mensualmente permite detectar tendencias, comparar periodos y tomar decisiones informadas para mejorar continuamen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gestion-de-calidad-total-y-mejora-continua]]></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KPIs e indicadores de calidad]]></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2: Aplicacio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Los indicadores clave de rendimiento (KPIs) permiten medir la calidad de forma objetiva. Los más relevantes en pintura profesional son: índice de satisfacción del cliente (NPS), tasa de reclamaciones por obra, porcentaje de retrabajos, tiempo medio de ejecución, coste por metro cuadrado, y ratio de primera visita resuelta. Un cuadro de mando con estos KPIs actualizados mensualmente permite detectar tendencias, comparar periodos y tomar decisiones informadas para mejorar continuamen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gestion-de-calidad-total-y-mejora-continua]]></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Herramientas de mejora continu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2: Clav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Existen múltiples herramientas para impulsar la mejora continua: el diagrama de Ishikawa (causa-efecto) para identificar raíceses de problemas, el principio de Pareto (80/20) para priorizar las causas más impactantes, los 5 Porqués para profundizar en el origen de un defecto, el benchmarking para compararse con los mejores del sector, y la metodología Kaizen para fomentar pequeñas mejoras diarias impulsadas por todo el equipo. La combinación de estas herramientas crea un sistema robusto de gestión de calidad.]]></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gestion-de-calidad-total-y-mejora-continua]]></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Herramientas de mejora continu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2: Aplicacio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Existen múltiples herramientas para impulsar la mejora continua: el diagrama de Ishikawa (causa-efecto) para identificar raíceses de problemas, el principio de Pareto (80/20) para priorizar las causas más impactantes, los 5 Porqués para profundizar en el origen de un defecto, el benchmarking para compararse con los mejores del sector, y la metodología Kaizen para fomentar pequeñas mejoras diarias impulsadas por todo el equipo. La combinación de estas herramientas crea un sistema robusto de gestión de calidad.]]></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gestion-de-calidad-total-y-mejora-continua]]></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ure-1.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Figura 1. Ciclo PDCA de Deming: las 4 fases (Planificar, Hacer, Verificar, Actuar) se repiten indefinidamente para elevar la calidad.]]></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Figura 1. Ciclo PDCA de Deming: las 4 fases (Planificar, Hacer, Verificar, Actuar) se repiten indefinidamente para elevar la calidad.]]></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gestion-de-calidad-total-y-mejora-continua]]></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ure-2.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Figura 2. Las 8 dimensiones de la calidad de David Garvin aplicadas a servicios de pintura profesion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Figura 2. Las 8 dimensiones de la calidad de David Garvin aplicadas a servicios de pintura profesion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gestion-de-calidad-total-y-mejora-continua]]></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ure-3.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Figura 3. Seis herramientas clave de mejora continua: Ishikawa, Pareto, 5 Porqués, Benchmarking, Kaizen y Six Sigm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Figura 3. Seis herramientas clave de mejora continua: Ishikawa, Pareto, 5 Porqués, Benchmarking, Kaizen y Six Sigm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gestion-de-calidad-total-y-mejora-continua]]></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ítulo completo de la tabla que sigue.]]></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gestion-de-calidad-total-y-mejora-continua]]></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gestion-de-calidad-total-y-mejora-continua]]></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mpuerta de avance: Revis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Umbral declarado: 70%.]]></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incluyen puntuaciones de ninguna sesión ni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gestion-de-calidad-total-y-mejora-continua]]></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Revisión» (2 de 2).]]></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Planificar, Hacer, Verificar, Actu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El ciclo PDCA (Plan-Do-Check-Act) fue popularizado por W. Edwards Deming y consta de 4 fases: Planificar el cambio, Hacerlo a pequeña escala, Verificar los resultados y Actuar para estandarizar o ajust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inturasespecializadas.lumbre.lat/object/gestion-de-calidad-total-y-mejora-continua]]></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1. Identificar el problema y planificar el cambio → Fase 1: PLA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2. Implementar la mejora a pequeña escala → Fase 2: 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3. Medir resultados y comparar con objetivos → Fase 3: CHECK]]></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4. Estandarizar o ajustar el proceso → Fase 4: ACT]]></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El ciclo PDCA sigue un orden lógico: primero se planifica el cambio, luego se ejecuta a pequeña escala, se verifican los resultados obtenidos y finalmente se actúa para estandarizar lo que funciona o corregir lo que n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inturasespecializadas.lumbre.lat/object/gestion-de-calidad-total-y-mejora-continua]]></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2 · Clasificar» (2 de 2).]]></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Diagrama de Ishikawa → Identificar causa-efec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rincipio de Pareto → Priorizar el 20% de causas que generan el 80% de efect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Los 5 Porqués → Encontrar la causa raíz de un problem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Benchmarking → Compararse con las mejores prácticas del secto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Cada herramienta tiene una función específica: Ishikawa mapea relaciones causa-efecto, Pareto prioriza las causas más impactantes, los 5 Porqués profundizan hasta la raíz del problema y el benchmarking compara con referentes del secto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inturasespecializadas.lumbre.lat/object/gestion-de-calidad-total-y-mejora-continua]]></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3 · Relacionar» (2 de 2).]]></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Verdade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norma ISO 9001 establece requisitos claros: documentación de procesos, formación del personal, auditorías internas periódicas y acciones correctivas ante desviaciones. Sin estos pilares, no es posible obtener ni mantener la certific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inturasespecializadas.lumbre.lat/object/gestion-de-calidad-total-y-mejora-continua]]></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flexión del OA: Imagina que eres responsable de calidad en una empresa de pintura con 15 empleados. Describe cómo implementarías el ciclo PDCA para reducir las reclamaciones por defectos en acabados. ¿Qué planificarías, cómo lo ejecutarías, qué verificarías y cómo actuarí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exportan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gestion-de-calidad-total-y-mejora-continua]]></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El ciclo PDCA solo se aplica una vez y no necesita repetirs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Regla enseñada en el apartado «Para dominar este tema» de este obje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inturasespecializadas.lumbre.lat/object/gestion-de-calidad-total-y-mejora-continua]]></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6 · Detective de errores» (2 de 2).]]></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flexión del OA: Enumera las 8 dimensiones de la calidad de David Garvin y da un ejemplo de cómo aplicar cada una en un servicio de pintura profesion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exportan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gestion-de-calidad-total-y-mejora-continua]]></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Para dominar este tema · Juego de memor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gestion-de-calidad-total-y-mejora-continua]]></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Juego de memoria: Para dominar este tema · Juego de memor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gestion-de-calidad-total-y-mejora-continua]]></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es la calidad tot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Filosofía de gestión que busca la excelencia en todos los procesos de la empresa, basada en la satisfacción del cliente, la participación de todos los empleados y la mejora continu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gestion-de-calidad-total-y-mejora-continua]]></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1.]]></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significa PDC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Plan-Do-Check-Act: ciclo de 4 fases para la mejora continua. Planificar el cambio, hacerlo a pequeña escala, verificar resultados y actuar para estandarizar o ajust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gestion-de-calidad-total-y-mejora-continua]]></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2.]]></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es un KPI?]]></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Key Performance Indicator: indicador clave de rendimiento que permite medir de forma objetiva la calidad de un proceso o servicio (ej: NPS, tasa de reclamaciones, % de retrabaj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gestion-de-calidad-total-y-mejora-continua]]></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3.]]></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es el benchmarkin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Metodología que consiste en compararse con las mejores prácticas del sector para identificar oportunidades de mejora y adoptar las estrategias más efectiv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gestion-de-calidad-total-y-mejora-continua]]></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4.]]></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title">
  <p:cSld name="Lumbre - Portada">
    <p:bg>
      <p:bgPr>
        <a:solidFill>
          <a:srgbClr val="FFF9F0"/>
        </a:solidFill>
        <a:effectLst/>
      </p:bgPr>
    </p:bg>
    <p:spTree>
      <p:nvGrpSpPr>
        <p:cNvPr id="1" name=""/>
        <p:cNvGrpSpPr/>
        <p:nvPr/>
      </p:nvGrpSpPr>
      <p:grpSpPr>
        <a:xfrm>
          <a:off x="514350" y="990600"/>
          <a:ext cx="4991100" cy="3562350"/>
          <a:chOff x="514350" y="990600"/>
          <a:chExt cx="4991100" cy="356235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Título del objeto de aprendizaje]]></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Autor o entidad]]></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Lumbre - Seccion">
    <p:bg>
      <p:bgPr>
        <a:solidFill>
          <a:srgbClr val="172033"/>
        </a:solidFill>
        <a:effectLst/>
      </p:bgPr>
    </p:bg>
    <p:spTree>
      <p:nvGrpSpPr>
        <p:cNvPr id="1" name=""/>
        <p:cNvGrpSpPr/>
        <p:nvPr/>
      </p:nvGrpSpPr>
      <p:grpSpPr>
        <a:xfrm>
          <a:off x="514350" y="1962150"/>
          <a:ext cx="8629650" cy="4629150"/>
          <a:chOff x="514350" y="1962150"/>
          <a:chExt cx="8629650" cy="4629150"/>
        </a:xfrm>
      </p:grpSpPr>
      <p:sp>
        <p:nvSpPr>
          <p:cNvPr id="2" name="Placeholder for title"/>
          <p:cNvSpPr/>
          <p:nvPr>
            <p:ph type="title"/>
          </p:nvPr>
        </p:nvSpPr>
        <p:spPr>
          <a:xfrm>
            <a:off x="514350" y="1962150"/>
            <a:ext cx="8115300" cy="266700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FFF9F0">
                    <a:alpha val="100000"/>
                  </a:srgbClr>
                </a:solidFill>
                <a:latin typeface="Calibri"/>
              </a:rPr>
              <a:t><![CDATA[Título de la sección]]></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picTx">
  <p:cSld name="Lumbre - Imagen">
    <p:bg>
      <p:bgPr>
        <a:solidFill>
          <a:srgbClr val="FFFDF8"/>
        </a:solidFill>
        <a:effectLst/>
      </p:bgPr>
    </p:bg>
    <p:spTree>
      <p:nvGrpSpPr>
        <p:cNvPr id="1" name=""/>
        <p:cNvGrpSpPr/>
        <p:nvPr/>
      </p:nvGrpSpPr>
      <p:grpSpPr>
        <a:xfrm>
          <a:off x="514350" y="247650"/>
          <a:ext cx="8629650" cy="4495800"/>
          <a:chOff x="514350" y="247650"/>
          <a:chExt cx="8629650" cy="44958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ítulo de la imagen]]></a:t>
            </a:r>
          </a:p>
        </p:txBody>
      </p:sp>
      <p:sp>
        <p:nvSpPr>
          <p:cNvPr id="3" name="Placeholder for pic"/>
          <p:cNvSpPr/>
          <p:nvPr>
            <p:ph type="pic" idx="1"/>
          </p:nvPr>
        </p:nvSpPr>
        <p:spPr>
          <a:xfrm>
            <a:off x="514350" y="1257300"/>
            <a:ext cx="8115300" cy="2857500"/>
          </a:xfrm>
          <a:prstGeom prst="rect">
            <a:avLst/>
          </a:prstGeom>
          <a:noFill/>
        </p:spPr>
        <p:txBody>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 ]]></a:t>
            </a:r>
          </a:p>
        </p:txBody>
      </p:sp>
      <p:sp>
        <p:nvSpPr>
          <p:cNvPr id="4" name="Placeholder for body"/>
          <p:cNvSpPr/>
          <p:nvPr>
            <p:ph type="body" idx="2"/>
          </p:nvPr>
        </p:nvSpPr>
        <p:spPr>
          <a:xfrm>
            <a:off x="514350" y="41719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Pie de imagen]]></a:t>
            </a:r>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439141" r:id="rId1"/>
    <p:sldLayoutId id="2482439142" r:id="rId2"/>
    <p:sldLayoutId id="2482439143" r:id="rId3"/>
    <p:sldLayoutId id="2482439144" r:id="rId4"/>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2.xml"/>
  <Relationship Id="rId2" Type="http://schemas.openxmlformats.org/officeDocument/2006/relationships/image" Target="../media/a5bd78bf2a3d57fc7e8012d335853e7f1f452af3858fb16d1.jpg"/>
  <Relationship Id="rId3" Type="http://schemas.openxmlformats.org/officeDocument/2006/relationships/hyperlink" Target="https://pinturasespecializadas.lumbre.lat/object/gestion-de-calidad-total-y-mejora-continua" TargetMode="External"/>
  <Relationship Id="rId4" Type="http://schemas.openxmlformats.org/officeDocument/2006/relationships/notesSlide" Target="../notesSlides/notesSlide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gestion-de-calidad-total-y-mejora-continua" TargetMode="External"/>
  <Relationship Id="rId3"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gestion-de-calidad-total-y-mejora-continua" TargetMode="External"/>
  <Relationship Id="rId3"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gestion-de-calidad-total-y-mejora-continua" TargetMode="External"/>
  <Relationship Id="rId3"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gestion-de-calidad-total-y-mejora-continua" TargetMode="External"/>
  <Relationship Id="rId3"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gestion-de-calidad-total-y-mejora-continua" TargetMode="External"/>
  <Relationship Id="rId3"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gestion-de-calidad-total-y-mejora-continua" TargetMode="External"/>
  <Relationship Id="rId3"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gestion-de-calidad-total-y-mejora-continua" TargetMode="External"/>
  <Relationship Id="rId3"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gestion-de-calidad-total-y-mejora-continua" TargetMode="External"/>
  <Relationship Id="rId3"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gestion-de-calidad-total-y-mejora-continua" TargetMode="External"/>
  <Relationship Id="rId3"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gestion-de-calidad-total-y-mejora-continua" TargetMode="External"/>
  <Relationship Id="rId3"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gestion-de-calidad-total-y-mejora-continua" TargetMode="External"/>
  <Relationship Id="rId3"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gestion-de-calidad-total-y-mejora-continua" TargetMode="External"/>
  <Relationship Id="rId3"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gestion-de-calidad-total-y-mejora-continua" TargetMode="External"/>
  <Relationship Id="rId3"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gestion-de-calidad-total-y-mejora-continua" TargetMode="External"/>
  <Relationship Id="rId3"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ure-12.jpg"/>
  <Relationship Id="rId3" Type="http://schemas.openxmlformats.org/officeDocument/2006/relationships/hyperlink" Target="https://pinturasespecializadas.lumbre.lat/object/gestion-de-calidad-total-y-mejora-continua" TargetMode="External"/>
  <Relationship Id="rId4" Type="http://schemas.openxmlformats.org/officeDocument/2006/relationships/hyperlink" Target="https://pinturasespecializadas.lumbre.lat/object/gestion-de-calidad-total-y-mejora-continua" TargetMode="External"/>
  <Relationship Id="rId5"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ure-23.jpg"/>
  <Relationship Id="rId3" Type="http://schemas.openxmlformats.org/officeDocument/2006/relationships/hyperlink" Target="https://pinturasespecializadas.lumbre.lat/object/gestion-de-calidad-total-y-mejora-continua" TargetMode="External"/>
  <Relationship Id="rId4" Type="http://schemas.openxmlformats.org/officeDocument/2006/relationships/hyperlink" Target="https://pinturasespecializadas.lumbre.lat/object/gestion-de-calidad-total-y-mejora-continua" TargetMode="External"/>
  <Relationship Id="rId5"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ure-34.jpg"/>
  <Relationship Id="rId3" Type="http://schemas.openxmlformats.org/officeDocument/2006/relationships/hyperlink" Target="https://pinturasespecializadas.lumbre.lat/object/gestion-de-calidad-total-y-mejora-continua" TargetMode="External"/>
  <Relationship Id="rId4" Type="http://schemas.openxmlformats.org/officeDocument/2006/relationships/hyperlink" Target="https://pinturasespecializadas.lumbre.lat/object/gestion-de-calidad-total-y-mejora-continua" TargetMode="External"/>
  <Relationship Id="rId5"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gestion-de-calidad-total-y-mejora-continua" TargetMode="External"/>
  <Relationship Id="rId3"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gestion-de-calidad-total-y-mejora-continua" TargetMode="External"/>
  <Relationship Id="rId3"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gestion-de-calidad-total-y-mejora-continua" TargetMode="External"/>
  <Relationship Id="rId3"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gestion-de-calidad-total-y-mejora-continua" TargetMode="External"/>
  <Relationship Id="rId3"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gestion-de-calidad-total-y-mejora-continua" TargetMode="External"/>
  <Relationship Id="rId3"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gestion-de-calidad-total-y-mejora-continua" TargetMode="External"/>
  <Relationship Id="rId3"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gestion-de-calidad-total-y-mejora-continua" TargetMode="External"/>
  <Relationship Id="rId3"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gestion-de-calidad-total-y-mejora-continua" TargetMode="External"/>
  <Relationship Id="rId3"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gestion-de-calidad-total-y-mejora-continua" TargetMode="External"/>
  <Relationship Id="rId3"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gestion-de-calidad-total-y-mejora-continua" TargetMode="External"/>
  <Relationship Id="rId3"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gestion-de-calidad-total-y-mejora-continua" TargetMode="External"/>
  <Relationship Id="rId3"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gestion-de-calidad-total-y-mejora-continua" TargetMode="External"/>
  <Relationship Id="rId3"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gestion-de-calidad-total-y-mejora-continua" TargetMode="External"/>
  <Relationship Id="rId3"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gestion-de-calidad-total-y-mejora-continua" TargetMode="External"/>
  <Relationship Id="rId3"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gestion-de-calidad-total-y-mejora-continua" TargetMode="External"/>
  <Relationship Id="rId3"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gestion-de-calidad-total-y-mejora-continua" TargetMode="External"/>
  <Relationship Id="rId3"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gestion-de-calidad-total-y-mejora-continua" TargetMode="External"/>
  <Relationship Id="rId3" Type="http://schemas.openxmlformats.org/officeDocument/2006/relationships/hyperlink" Target="https://pinturasespecializadas.lumbre.lat/object/gestion-de-calidad-total-y-mejora-continua" TargetMode="External"/>
  <Relationship Id="rId4"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gestion-de-calidad-total-y-mejora-continua" TargetMode="External"/>
  <Relationship Id="rId3"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gestion-de-calidad-total-y-mejora-continua" TargetMode="External"/>
  <Relationship Id="rId3"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gestion-de-calidad-total-y-mejora-continua" TargetMode="External"/>
  <Relationship Id="rId3"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gestion-de-calidad-total-y-mejora-continua" TargetMode="External"/>
  <Relationship Id="rId3"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gestion-de-calidad-total-y-mejora-continua" TargetMode="External"/>
  <Relationship Id="rId3"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gestion-de-calidad-total-y-mejora-continua" TargetMode="External"/>
  <Relationship Id="rId3"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gestion-de-calidad-total-y-mejora-continua" TargetMode="External"/>
  <Relationship Id="rId3"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gestion-de-calidad-total-y-mejora-continua" TargetMode="External"/>
  <Relationship Id="rId3" Type="http://schemas.openxmlformats.org/officeDocument/2006/relationships/notesSlide" Target="../notesSlides/notesSlide43.xm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9F0">
            <a:alpha val="100000"/>
          </a:srgbClr>
        </a:solidFill>
      </p:bgPr>
    </p:bg>
    <p:spTree>
      <p:nvGrpSpPr>
        <p:cNvPr id="1" name=""/>
        <p:cNvGrpSpPr/>
        <p:nvPr/>
      </p:nvGrpSpPr>
      <p:grpSpPr>
        <a:xfrm>
          <a:off x="514350" y="990600"/>
          <a:ext cx="8534400" cy="4800600"/>
          <a:chOff x="514350" y="990600"/>
          <a:chExt cx="8534400" cy="480060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Gestión]]></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de]]></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calidad]]></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total]]></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y]]></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mejora]]></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continua]]></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Carlos Castro]]></a:t>
            </a:r>
          </a:p>
        </p:txBody>
      </p:sp>
      <p:sp>
        <p:nvSpPr>
          <p:cNvPr id="4" name=""/>
          <p:cNvSpPr txBox="1"/>
          <p:nvPr/>
        </p:nvSpPr>
        <p:spPr>
          <a:xfrm>
            <a:off x="514350" y="4591050"/>
            <a:ext cx="447675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3" tooltip="https://pinturasespecializadas.lumbre.lat/object/gestion-de-calidad-total-y-mejora-continua"/>
              </a:rPr>
              <a:t><![CDATA[Ver el OA en pinturasespecializadas.lumbre.lat]]></a:t>
            </a:r>
          </a:p>
        </p:txBody>
      </p:sp>
      <p:pic>
        <p:nvPicPr>
          <p:cNvPr id="5" name="" descr="Portada del objeto de aprendizaje"/>
          <p:cNvPicPr>
            <a:picLocks noChangeAspect="1"/>
          </p:cNvPicPr>
          <p:nvPr/>
        </p:nvPicPr>
        <p:blipFill>
          <a:blip r:embed="rId2"/>
          <a:stretch>
            <a:fillRect/>
          </a:stretch>
        </p:blipFill>
        <p:spPr>
          <a:xfrm>
            <a:off x="5429250" y="1619250"/>
            <a:ext cx="3105150" cy="1743075"/>
          </a:xfrm>
          <a:prstGeom prst="rect">
            <a:avLst/>
          </a:prstGeom>
          <a:noFill/>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gestion-de-calidad-total-y-mejora-continua"/>
              </a:rPr>
              <a:t><![CDATA[Gestión de calidad total y mejora continu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 / 43]]></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Objetivo]]></a:t>
            </a:r>
          </a:p>
        </p:txBody>
      </p:sp>
      <p:sp>
        <p:nvSpPr>
          <p:cNvPr id="8" name=""/>
          <p:cNvSpPr txBox="1"/>
          <p:nvPr/>
        </p:nvSpPr>
        <p:spPr>
          <a:xfrm>
            <a:off x="514350" y="150495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plicar en tienda: Aprende los fundamentos de la calidad total, el ciclo PDCA, las normas ISO 9001, los KPIs de calidad y las herramientas de mejora continua aplicadas a empresas de pintura y reformas: planificación, ejecución, verificación y actuación para la excelencia en el servicio.]]></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gestion-de-calidad-total-y-mejora-continua"/>
              </a:rPr>
              <a:t><![CDATA[Gestión de calidad total y mejora continu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 / 43]]></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Descripción]]></a:t>
            </a:r>
          </a:p>
        </p:txBody>
      </p:sp>
      <p:sp>
        <p:nvSpPr>
          <p:cNvPr id="8" name=""/>
          <p:cNvSpPr txBox="1"/>
          <p:nvPr/>
        </p:nvSpPr>
        <p:spPr>
          <a:xfrm>
            <a:off x="514350" y="150495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prende los fundamentos de la calidad total, el ciclo PDCA, las normas ISO 9001, los KPIs de calidad y las herramientas de mejora continua aplicadas a empresas de pintura y reformas: planificación, ejecución, verificación y actuación para la excelencia en el servicio.]]></a:t>
            </a:r>
          </a:p>
        </p:txBody>
      </p:sp>
      <p:sp>
        <p:nvSpPr>
          <p:cNvPr id="9" name=""/>
          <p:cNvSpPr txBox="1"/>
          <p:nvPr/>
        </p:nvSpPr>
        <p:spPr>
          <a:xfrm>
            <a:off x="514350" y="32861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utoría: Carlos Castro]]></a:t>
            </a:r>
          </a:p>
        </p:txBody>
      </p:sp>
      <p:sp>
        <p:nvSpPr>
          <p:cNvPr id="10" name=""/>
          <p:cNvSpPr txBox="1"/>
          <p:nvPr/>
        </p:nvSpPr>
        <p:spPr>
          <a:xfrm>
            <a:off x="514350" y="3676650"/>
            <a:ext cx="8115300" cy="5715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Etiquetas: calidad total · PDCA · ISO 9001 · KPIs · kaizen · mejora continua · pintura profesional]]></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 · Fundamentos de la calidad total · Paso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gestion-de-calidad-total-y-mejora-continua"/>
              </a:rPr>
              <a:t><![CDATA[Gestión de calidad total y mejora continu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 / 43]]></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lave]]></a:t>
            </a:r>
          </a:p>
        </p:txBody>
      </p:sp>
      <p:sp>
        <p:nvSpPr>
          <p:cNvPr id="8" name=""/>
          <p:cNvSpPr txBox="1"/>
          <p:nvPr/>
        </p:nvSpPr>
        <p:spPr>
          <a:xfrm>
            <a:off x="514350" y="16383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calidad total es una filosofía de gestión que busca la excelencia en todos los procesos de la empresa. Se basa en la satisfacción del cliente como objetivo principal, la participación de todos los empleados, la mejora continua de procesos y productos, y la toma de decisiones basada en datos. En el sector de la pintura, la calidad total abarca desde la selección de materiales hasta la limpieza final, pasando por la preparación de superficies, la aplicación técnica y el acabado.]]></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 · Fundamentos de la calidad total · Paso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gestion-de-calidad-total-y-mejora-continua"/>
              </a:rPr>
              <a:t><![CDATA[Gestión de calidad total y mejora continu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 / 43]]></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Aplicacion]]></a:t>
            </a:r>
          </a:p>
        </p:txBody>
      </p:sp>
      <p:sp>
        <p:nvSpPr>
          <p:cNvPr id="8" name=""/>
          <p:cNvSpPr txBox="1"/>
          <p:nvPr/>
        </p:nvSpPr>
        <p:spPr>
          <a:xfrm>
            <a:off x="514350" y="16383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calidad total es una filosofía de gestión que busca la excelencia en todos los procesos de la empresa. Se basa en la satisfacción del cliente como objetivo principal, la participación de todos los empleados, la mejora continua de procesos y productos, y la toma de decisiones basada en datos. En el sector de la pintura, la calidad total abarca desde la selección de materiales hasta la limpieza final, pasando por la preparación de superficies, la aplicación técnica y el acabado.]]></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 · El ciclo PDCA de Deming · Paso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gestion-de-calidad-total-y-mejora-continua"/>
              </a:rPr>
              <a:t><![CDATA[Gestión de calidad total y mejora continu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 / 43]]></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lave]]></a:t>
            </a:r>
          </a:p>
        </p:txBody>
      </p:sp>
      <p:sp>
        <p:nvSpPr>
          <p:cNvPr id="8" name=""/>
          <p:cNvSpPr txBox="1"/>
          <p:nvPr/>
        </p:nvSpPr>
        <p:spPr>
          <a:xfrm>
            <a:off x="514350" y="16383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ciclo PDCA (Plan-Do-Check-Act) es la herramienta fundamental de la mejora continua. PLAN: identificar el problema y planificar el cambio. DO: implementar la mejora a pequeña escala. CHECK: medir resultados y comparar con los objetivos. ACT: si funciona, estandarizar; si no, ajustar y repetir el ciclo. En una empresa de pintura, un ejemplo sería: planificar un nuevo protocolo de preparación de superficies, probarlo en 3 obras, medir si reduce las reclamaciones por descascarillado, y si es así, adoptarlo como estándar.]]></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 · El ciclo PDCA de Deming · Paso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gestion-de-calidad-total-y-mejora-continua"/>
              </a:rPr>
              <a:t><![CDATA[Gestión de calidad total y mejora continu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 / 43]]></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Aplicacion]]></a:t>
            </a:r>
          </a:p>
        </p:txBody>
      </p:sp>
      <p:sp>
        <p:nvSpPr>
          <p:cNvPr id="8" name=""/>
          <p:cNvSpPr txBox="1"/>
          <p:nvPr/>
        </p:nvSpPr>
        <p:spPr>
          <a:xfrm>
            <a:off x="514350" y="16383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ciclo PDCA (Plan-Do-Check-Act) es la herramienta fundamental de la mejora continua. PLAN: identificar el problema y planificar el cambio. DO: implementar la mejora a pequeña escala. CHECK: medir resultados y comparar con los objetivos. ACT: si funciona, estandarizar; si no, ajustar y repetir el ciclo. En una empresa de pintura, un ejemplo sería: planificar un nuevo protocolo de preparación de superficies, probarlo en 3 obras, medir si reduce las reclamaciones por descascarillado, y si es así, adoptarlo como estándar.]]></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gestion-de-calidad-total-y-mejora-continua"/>
              </a:rPr>
              <a:t><![CDATA[Gestión de calidad total y mejora continu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 / 43]]></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ra dominar este tema · Normas ISO 9001 y certificación de calidad · Paso 1 de 2]]></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gestion-de-calidad-total-y-mejora-continua"/>
              </a:rPr>
              <a:t><![CDATA[Gestión de calidad total y mejora continu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 / 43]]></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lave]]></a:t>
            </a:r>
          </a:p>
        </p:txBody>
      </p:sp>
      <p:sp>
        <p:nvSpPr>
          <p:cNvPr id="8" name=""/>
          <p:cNvSpPr txBox="1"/>
          <p:nvPr/>
        </p:nvSpPr>
        <p:spPr>
          <a:xfrm>
            <a:off x="514350" y="16383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norma ISO 9001 establece los requisitos para un sistema de gestión de calidad. Incluye: enfoque al cliente, liderazgo, compromiso de las personas, mejora continua, toma de decisiones basada en evidencia y gestión de relaciones. Para una empresa de pinturas, certificarse en ISO 9001 significa documentar todos los procesos (presupuestos, preparación, aplicación, limpieza), formar al equipo, auditar regularmente y corregir desviaciones. La certificación es un sello de confianza que diferencia ante clientes exigente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gestion-de-calidad-total-y-mejora-continua"/>
              </a:rPr>
              <a:t><![CDATA[Gestión de calidad total y mejora continu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 / 43]]></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ra dominar este tema · Normas ISO 9001 y certificación de calidad · Paso 2 de 2]]></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gestion-de-calidad-total-y-mejora-continua"/>
              </a:rPr>
              <a:t><![CDATA[Gestión de calidad total y mejora continu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 / 43]]></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Aplicacion]]></a:t>
            </a:r>
          </a:p>
        </p:txBody>
      </p:sp>
      <p:sp>
        <p:nvSpPr>
          <p:cNvPr id="8" name=""/>
          <p:cNvSpPr txBox="1"/>
          <p:nvPr/>
        </p:nvSpPr>
        <p:spPr>
          <a:xfrm>
            <a:off x="514350" y="16383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norma ISO 9001 establece los requisitos para un sistema de gestión de calidad. Incluye: enfoque al cliente, liderazgo, compromiso de las personas, mejora continua, toma de decisiones basada en evidencia y gestión de relaciones. Para una empresa de pinturas, certificarse en ISO 9001 significa documentar todos los procesos (presupuestos, preparación, aplicación, limpieza), formar al equipo, auditar regularmente y corregir desviaciones. La certificación es un sello de confianza que diferencia ante clientes exigente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 · KPIs e indicadores de calidad · Paso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gestion-de-calidad-total-y-mejora-continua"/>
              </a:rPr>
              <a:t><![CDATA[Gestión de calidad total y mejora continu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2 / 43]]></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lave]]></a:t>
            </a:r>
          </a:p>
        </p:txBody>
      </p:sp>
      <p:sp>
        <p:nvSpPr>
          <p:cNvPr id="8" name=""/>
          <p:cNvSpPr txBox="1"/>
          <p:nvPr/>
        </p:nvSpPr>
        <p:spPr>
          <a:xfrm>
            <a:off x="514350" y="16383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s indicadores clave de rendimiento (KPIs) permiten medir la calidad de forma objetiva. Los más relevantes en pintura profesional son: índice de satisfacción del cliente (NPS), tasa de reclamaciones por obra, porcentaje de retrabajos, tiempo medio de ejecución, coste por metro cuadrado, y ratio de primera visita resuelta. Un cuadro de mando con estos KPIs actualizados mensualmente permite detectar tendencias, comparar periodos y tomar decisiones informadas para mejorar continuament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 · KPIs e indicadores de calidad · Paso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gestion-de-calidad-total-y-mejora-continua"/>
              </a:rPr>
              <a:t><![CDATA[Gestión de calidad total y mejora continu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3 / 43]]></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Aplicacion]]></a:t>
            </a:r>
          </a:p>
        </p:txBody>
      </p:sp>
      <p:sp>
        <p:nvSpPr>
          <p:cNvPr id="8" name=""/>
          <p:cNvSpPr txBox="1"/>
          <p:nvPr/>
        </p:nvSpPr>
        <p:spPr>
          <a:xfrm>
            <a:off x="514350" y="16383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s indicadores clave de rendimiento (KPIs) permiten medir la calidad de forma objetiva. Los más relevantes en pintura profesional son: índice de satisfacción del cliente (NPS), tasa de reclamaciones por obra, porcentaje de retrabajos, tiempo medio de ejecución, coste por metro cuadrado, y ratio de primera visita resuelta. Un cuadro de mando con estos KPIs actualizados mensualmente permite detectar tendencias, comparar periodos y tomar decisiones informadas para mejorar continuament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 · Herramientas de mejora continua · Paso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gestion-de-calidad-total-y-mejora-continua"/>
              </a:rPr>
              <a:t><![CDATA[Gestión de calidad total y mejora continu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4 / 43]]></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lave]]></a:t>
            </a:r>
          </a:p>
        </p:txBody>
      </p:sp>
      <p:sp>
        <p:nvSpPr>
          <p:cNvPr id="8" name=""/>
          <p:cNvSpPr txBox="1"/>
          <p:nvPr/>
        </p:nvSpPr>
        <p:spPr>
          <a:xfrm>
            <a:off x="514350" y="16383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xisten múltiples herramientas para impulsar la mejora continua: el diagrama de Ishikawa (causa-efecto) para identificar raíceses de problemas, el principio de Pareto (80/20) para priorizar las causas más impactantes, los 5 Porqués para profundizar en el origen de un defecto, el benchmarking para compararse con los mejores del sector, y la metodología Kaizen para fomentar pequeñas mejoras diarias impulsadas por todo el equipo. La combinación de estas herramientas crea un sistema robusto de gestión de calidad.]]></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 · Herramientas de mejora continua · Paso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gestion-de-calidad-total-y-mejora-continua"/>
              </a:rPr>
              <a:t><![CDATA[Gestión de calidad total y mejora continu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5 / 43]]></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Aplicacion]]></a:t>
            </a:r>
          </a:p>
        </p:txBody>
      </p:sp>
      <p:sp>
        <p:nvSpPr>
          <p:cNvPr id="8" name=""/>
          <p:cNvSpPr txBox="1"/>
          <p:nvPr/>
        </p:nvSpPr>
        <p:spPr>
          <a:xfrm>
            <a:off x="514350" y="16383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xisten múltiples herramientas para impulsar la mejora continua: el diagrama de Ishikawa (causa-efecto) para identificar raíceses de problemas, el principio de Pareto (80/20) para priorizar las causas más impactantes, los 5 Porqués para profundizar en el origen de un defecto, el benchmarking para compararse con los mejores del sector, y la metodología Kaizen para fomentar pequeñas mejoras diarias impulsadas por todo el equipo. La combinación de estas herramientas crea un sistema robusto de gestión de calidad.]]></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a:t>
            </a:r>
          </a:p>
        </p:txBody>
      </p:sp>
      <p:pic>
        <p:nvPicPr>
          <p:cNvPr id="3" name="" descr="Figura 1. Ciclo PDCA de Deming: las 4 fases (Planificar, Hacer, Verificar, Actuar) se repiten indefinidamente para elevar la calidad.">
            <a:hlinkClick r:id="rId3" tooltip="Figura 1. Ciclo PDCA de Deming: las 4 fases (Planificar, Hacer, Verificar, Actuar) se repiten indefinidamente para elevar la calidad."/>
          </p:cNvPr>
          <p:cNvPicPr>
            <a:picLocks noChangeAspect="1"/>
          </p:cNvPicPr>
          <p:nvPr>
            <p:ph type="pic" idx="1"/>
          </p:nvPr>
        </p:nvPicPr>
        <p:blipFill>
          <a:blip r:embed="rId2"/>
          <a:stretch>
            <a:fillRect/>
          </a:stretch>
        </p:blipFill>
        <p:spPr>
          <a:xfrm>
            <a:off x="2314575" y="1257300"/>
            <a:ext cx="4505325" cy="2533650"/>
          </a:xfrm>
          <a:prstGeom prst="rect">
            <a:avLst/>
          </a:prstGeom>
          <a:noFill/>
        </p:spPr>
      </p:pic>
      <p:sp>
        <p:nvSpPr>
          <p:cNvPr id="4" name="Placeholder for body"/>
          <p:cNvSpPr/>
          <p:nvPr>
            <p:ph type="body" idx="2"/>
          </p:nvPr>
        </p:nvSpPr>
        <p:spPr>
          <a:xfrm>
            <a:off x="514350" y="3790950"/>
            <a:ext cx="8115300" cy="5905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Figura 1. Ciclo PDCA de Deming: las 4 fases (Planificar, Hacer, Verificar, Actuar) se repiten indefinidamente para elevar la calidad.]]></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pinturasespecializadas.lumbre.lat/object/gestion-de-calidad-total-y-mejora-continua"/>
              </a:rPr>
              <a:t><![CDATA[Ver imagen original en el OA]]></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a:t>
            </a:r>
          </a:p>
        </p:txBody>
      </p:sp>
      <p:pic>
        <p:nvPicPr>
          <p:cNvPr id="3" name="" descr="Figura 2. Las 8 dimensiones de la calidad de David Garvin aplicadas a servicios de pintura profesional.">
            <a:hlinkClick r:id="rId3" tooltip="Figura 2. Las 8 dimensiones de la calidad de David Garvin aplicadas a servicios de pintura profesional."/>
          </p:cNvPr>
          <p:cNvPicPr>
            <a:picLocks noChangeAspect="1"/>
          </p:cNvPicPr>
          <p:nvPr>
            <p:ph type="pic" idx="1"/>
          </p:nvPr>
        </p:nvPicPr>
        <p:blipFill>
          <a:blip r:embed="rId2"/>
          <a:stretch>
            <a:fillRect/>
          </a:stretch>
        </p:blipFill>
        <p:spPr>
          <a:xfrm>
            <a:off x="2314575" y="1257300"/>
            <a:ext cx="4505325" cy="2533650"/>
          </a:xfrm>
          <a:prstGeom prst="rect">
            <a:avLst/>
          </a:prstGeom>
          <a:noFill/>
        </p:spPr>
      </p:pic>
      <p:sp>
        <p:nvSpPr>
          <p:cNvPr id="4" name="Placeholder for body"/>
          <p:cNvSpPr/>
          <p:nvPr>
            <p:ph type="body" idx="2"/>
          </p:nvPr>
        </p:nvSpPr>
        <p:spPr>
          <a:xfrm>
            <a:off x="514350" y="3790950"/>
            <a:ext cx="8115300" cy="5905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Figura 2. Las 8 dimensiones de la calidad de David Garvin aplicadas a servicios de pintura profesional.]]></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pinturasespecializadas.lumbre.lat/object/gestion-de-calidad-total-y-mejora-continua"/>
              </a:rPr>
              <a:t><![CDATA[Ver imagen original en el OA]]></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a:t>
            </a:r>
          </a:p>
        </p:txBody>
      </p:sp>
      <p:pic>
        <p:nvPicPr>
          <p:cNvPr id="3" name="" descr="Figura 3. Seis herramientas clave de mejora continua: Ishikawa, Pareto, 5 Porqués, Benchmarking, Kaizen y Six Sigma.">
            <a:hlinkClick r:id="rId3" tooltip="Figura 3. Seis herramientas clave de mejora continua: Ishikawa, Pareto, 5 Porqués, Benchmarking, Kaizen y Six Sigma."/>
          </p:cNvPr>
          <p:cNvPicPr>
            <a:picLocks noChangeAspect="1"/>
          </p:cNvPicPr>
          <p:nvPr>
            <p:ph type="pic" idx="1"/>
          </p:nvPr>
        </p:nvPicPr>
        <p:blipFill>
          <a:blip r:embed="rId2"/>
          <a:stretch>
            <a:fillRect/>
          </a:stretch>
        </p:blipFill>
        <p:spPr>
          <a:xfrm>
            <a:off x="2314575" y="1257300"/>
            <a:ext cx="4505325" cy="2533650"/>
          </a:xfrm>
          <a:prstGeom prst="rect">
            <a:avLst/>
          </a:prstGeom>
          <a:noFill/>
        </p:spPr>
      </p:pic>
      <p:sp>
        <p:nvSpPr>
          <p:cNvPr id="4" name="Placeholder for body"/>
          <p:cNvSpPr/>
          <p:nvPr>
            <p:ph type="body" idx="2"/>
          </p:nvPr>
        </p:nvSpPr>
        <p:spPr>
          <a:xfrm>
            <a:off x="514350" y="3790950"/>
            <a:ext cx="8115300" cy="5905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Figura 3. Seis herramientas clave de mejora continua: Ishikawa, Pareto, 5 Porqués, Benchmarking, Kaizen y Six Sigma.]]></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pinturasespecializadas.lumbre.lat/object/gestion-de-calidad-total-y-mejora-continua"/>
              </a:rPr>
              <a:t><![CDATA[Ver imagen original en el OA]]></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gestion-de-calidad-total-y-mejora-continua"/>
              </a:rPr>
              <a:t><![CDATA[Gestión de calidad total y mejora continu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9 / 43]]></a:t>
            </a:r>
          </a:p>
        </p:txBody>
      </p:sp>
      <p:sp>
        <p:nvSpPr>
          <p:cNvPr id="7" name=""/>
          <p:cNvSpPr txBox="1"/>
          <p:nvPr/>
        </p:nvSpPr>
        <p:spPr>
          <a:xfrm>
            <a:off x="514350" y="121920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mparativa de metodologías de mejora continua aplicadas a pintura profesional]]></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gestion-de-calidad-total-y-mejora-continua"/>
              </a:rPr>
              <a:t><![CDATA[Gestión de calidad total y mejora continu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0 / 43]]></a:t>
            </a:r>
          </a:p>
        </p:txBody>
      </p:sp>
      <p:graphicFrame>
        <p:nvGraphicFramePr>
          <p:cNvPr id="7" name="" descr=""/>
          <p:cNvGraphicFramePr>
            <a:graphicFrameLocks noGrp="1"/>
          </p:cNvGraphicFramePr>
          <p:nvPr/>
        </p:nvGraphicFramePr>
        <p:xfrm>
          <a:off x="514350" y="1257300"/>
          <a:ext cx="8115300" cy="3048000"/>
        </p:xfrm>
        <a:graphic>
          <a:graphicData uri="http://schemas.openxmlformats.org/drawingml/2006/table">
            <a:tbl>
              <a:tblPr firstRow="1" bandRow="1"/>
              <a:tblGrid>
                <a:gridCol w="1552575"/>
                <a:gridCol w="1743075"/>
                <a:gridCol w="1743075"/>
                <a:gridCol w="1323975"/>
                <a:gridCol w="1752600"/>
              </a:tblGrid>
              <a:tr h="695325">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Metodologí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Objetivo principal]]></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Herramienta clav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Frecuenci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Resultado esperad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DC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Mejora cíclica de proceso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iclo 4 fase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ntinu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ducción defectos -40%]]></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Kaize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equeñas mejoras diaria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ugerencias equip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iari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ficiencia +25%]]></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ix Sigm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ducir variabilidad]]></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MAIC + estadístic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or proyec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efos < 3,4 por mill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gestion-de-calidad-total-y-mejora-continua"/>
              </a:rPr>
              <a:t><![CDATA[Gestión de calidad total y mejora continu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1 / 43]]></a:t>
            </a:r>
          </a:p>
        </p:txBody>
      </p:sp>
      <p:graphicFrame>
        <p:nvGraphicFramePr>
          <p:cNvPr id="7" name="" descr=""/>
          <p:cNvGraphicFramePr>
            <a:graphicFrameLocks noGrp="1"/>
          </p:cNvGraphicFramePr>
          <p:nvPr/>
        </p:nvGraphicFramePr>
        <p:xfrm>
          <a:off x="514350" y="1257300"/>
          <a:ext cx="8115300" cy="2619375"/>
        </p:xfrm>
        <a:graphic>
          <a:graphicData uri="http://schemas.openxmlformats.org/drawingml/2006/table">
            <a:tbl>
              <a:tblPr firstRow="1" bandRow="1"/>
              <a:tblGrid>
                <a:gridCol w="1552575"/>
                <a:gridCol w="1743075"/>
                <a:gridCol w="1743075"/>
                <a:gridCol w="1323975"/>
                <a:gridCol w="1752600"/>
              </a:tblGrid>
              <a:tr h="695325">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Metodologí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Objetivo principal]]></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Herramienta clav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Frecuenci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Resultado esperad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Benchmarking]]></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mpararse con los mejore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nálisis competitiv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emestral]]></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doptar mejores práctica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ISO 9001]]></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istema de gestión certifica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uditorías interna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nual]]></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ertificación de calidad]]></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vis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gestion-de-calidad-total-y-mejora-continua"/>
              </a:rPr>
              <a:t><![CDATA[Gestión de calidad total y mejora continu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2 / 43]]></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riterio de avance]]></a:t>
            </a:r>
          </a:p>
        </p:txBody>
      </p:sp>
      <p:sp>
        <p:nvSpPr>
          <p:cNvPr id="8" name=""/>
          <p:cNvSpPr txBox="1"/>
          <p:nvPr/>
        </p:nvSpPr>
        <p:spPr>
          <a:xfrm>
            <a:off x="514350" y="15049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considera superado con al menos 70% de acierto agregado en las actividades cubiertas.]]></a:t>
            </a:r>
          </a:p>
        </p:txBody>
      </p:sp>
      <p:sp>
        <p:nvSpPr>
          <p:cNvPr id="9" name=""/>
          <p:cNvSpPr txBox="1"/>
          <p:nvPr/>
        </p:nvSpPr>
        <p:spPr>
          <a:xfrm>
            <a:off x="514350" y="22860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Actividades cubiertas]]></a:t>
            </a:r>
          </a:p>
        </p:txBody>
      </p:sp>
      <p:sp>
        <p:nvSpPr>
          <p:cNvPr id="10" name=""/>
          <p:cNvSpPr txBox="1"/>
          <p:nvPr/>
        </p:nvSpPr>
        <p:spPr>
          <a:xfrm>
            <a:off x="628650" y="25717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pción múltiple · ex-o57-1]]></a:t>
            </a:r>
          </a:p>
        </p:txBody>
      </p:sp>
      <p:sp>
        <p:nvSpPr>
          <p:cNvPr id="11" name=""/>
          <p:cNvSpPr txBox="1"/>
          <p:nvPr/>
        </p:nvSpPr>
        <p:spPr>
          <a:xfrm>
            <a:off x="628650" y="29241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lasificar · ex-o57-2]]></a:t>
            </a:r>
          </a:p>
        </p:txBody>
      </p:sp>
      <p:sp>
        <p:nvSpPr>
          <p:cNvPr id="12" name=""/>
          <p:cNvSpPr txBox="1"/>
          <p:nvPr/>
        </p:nvSpPr>
        <p:spPr>
          <a:xfrm>
            <a:off x="628650" y="32766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Relacionar · ex-o57-3]]></a:t>
            </a:r>
          </a:p>
        </p:txBody>
      </p:sp>
      <p:sp>
        <p:nvSpPr>
          <p:cNvPr id="13" name=""/>
          <p:cNvSpPr txBox="1"/>
          <p:nvPr/>
        </p:nvSpPr>
        <p:spPr>
          <a:xfrm>
            <a:off x="628650" y="36290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Verdadero o falso · ex-o57-4]]></a:t>
            </a:r>
          </a:p>
        </p:txBody>
      </p:sp>
      <p:sp>
        <p:nvSpPr>
          <p:cNvPr id="14" name=""/>
          <p:cNvSpPr txBox="1"/>
          <p:nvPr/>
        </p:nvSpPr>
        <p:spPr>
          <a:xfrm>
            <a:off x="628650" y="39814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Actividad · ex-o57-5]]></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vis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gestion-de-calidad-total-y-mejora-continua"/>
              </a:rPr>
              <a:t><![CDATA[Gestión de calidad total y mejora continu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3 / 43]]></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Detective de errores · ex-o57-6]]></a:t>
            </a:r>
          </a:p>
        </p:txBody>
      </p:sp>
      <p:sp>
        <p:nvSpPr>
          <p:cNvPr id="8" name=""/>
          <p:cNvSpPr txBox="1"/>
          <p:nvPr/>
        </p:nvSpPr>
        <p:spPr>
          <a:xfrm>
            <a:off x="628650" y="1571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Actividad · ex-o57-7]]></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Opción múltipl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gestion-de-calidad-total-y-mejora-continua"/>
              </a:rPr>
              <a:t><![CDATA[Gestión de calidad total y mejora continu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4 / 43]]></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Para dominar este tema]]></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uáles son las 4 fases del ciclo PDCA de Deming?]]></a:t>
            </a:r>
          </a:p>
        </p:txBody>
      </p:sp>
      <p:sp>
        <p:nvSpPr>
          <p:cNvPr id="9" name=""/>
          <p:cNvSpPr txBox="1"/>
          <p:nvPr/>
        </p:nvSpPr>
        <p:spPr>
          <a:xfrm>
            <a:off x="666750" y="19907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Preparar, Diseñar, Construir, Acabar]]></a:t>
            </a:r>
          </a:p>
        </p:txBody>
      </p:sp>
      <p:sp>
        <p:nvSpPr>
          <p:cNvPr id="10" name=""/>
          <p:cNvSpPr txBox="1"/>
          <p:nvPr/>
        </p:nvSpPr>
        <p:spPr>
          <a:xfrm>
            <a:off x="666750" y="23717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Planificar, Hacer, Verificar, Actuar]]></a:t>
            </a:r>
          </a:p>
        </p:txBody>
      </p:sp>
      <p:sp>
        <p:nvSpPr>
          <p:cNvPr id="11" name=""/>
          <p:cNvSpPr txBox="1"/>
          <p:nvPr/>
        </p:nvSpPr>
        <p:spPr>
          <a:xfrm>
            <a:off x="666750" y="27527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Proponer, Desarrollar, Validar, Aprobar]]></a:t>
            </a:r>
          </a:p>
        </p:txBody>
      </p:sp>
      <p:sp>
        <p:nvSpPr>
          <p:cNvPr id="12" name=""/>
          <p:cNvSpPr txBox="1"/>
          <p:nvPr/>
        </p:nvSpPr>
        <p:spPr>
          <a:xfrm>
            <a:off x="666750" y="31337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Programar, Ejecutar, Controlar, Corregir]]></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2 · Clasific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gestion-de-calidad-total-y-mejora-continua"/>
              </a:rPr>
              <a:t><![CDATA[Gestión de calidad total y mejora continu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5 / 43]]></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Para dominar este tema]]></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Ordena las fases del ciclo PDCA en su secuencia correcta:]]></a:t>
            </a:r>
          </a:p>
        </p:txBody>
      </p:sp>
      <p:sp>
        <p:nvSpPr>
          <p:cNvPr id="9" name=""/>
          <p:cNvSpPr txBox="1"/>
          <p:nvPr/>
        </p:nvSpPr>
        <p:spPr>
          <a:xfrm>
            <a:off x="514350" y="1990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ategorías]]></a:t>
            </a:r>
          </a:p>
        </p:txBody>
      </p:sp>
      <p:sp>
        <p:nvSpPr>
          <p:cNvPr id="10" name=""/>
          <p:cNvSpPr txBox="1"/>
          <p:nvPr/>
        </p:nvSpPr>
        <p:spPr>
          <a:xfrm>
            <a:off x="628650" y="22669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Fase 1: PLAN]]></a:t>
            </a:r>
          </a:p>
        </p:txBody>
      </p:sp>
      <p:sp>
        <p:nvSpPr>
          <p:cNvPr id="11" name=""/>
          <p:cNvSpPr txBox="1"/>
          <p:nvPr/>
        </p:nvSpPr>
        <p:spPr>
          <a:xfrm>
            <a:off x="628650" y="26193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Fase 2: DO]]></a:t>
            </a:r>
          </a:p>
        </p:txBody>
      </p:sp>
      <p:sp>
        <p:nvSpPr>
          <p:cNvPr id="12" name=""/>
          <p:cNvSpPr txBox="1"/>
          <p:nvPr/>
        </p:nvSpPr>
        <p:spPr>
          <a:xfrm>
            <a:off x="628650" y="29718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Fase 3: CHECK]]></a:t>
            </a:r>
          </a:p>
        </p:txBody>
      </p:sp>
      <p:sp>
        <p:nvSpPr>
          <p:cNvPr id="13" name=""/>
          <p:cNvSpPr txBox="1"/>
          <p:nvPr/>
        </p:nvSpPr>
        <p:spPr>
          <a:xfrm>
            <a:off x="628650" y="33242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Fase 4: ACT]]></a:t>
            </a:r>
          </a:p>
        </p:txBody>
      </p:sp>
      <p:sp>
        <p:nvSpPr>
          <p:cNvPr id="14" name=""/>
          <p:cNvSpPr txBox="1"/>
          <p:nvPr/>
        </p:nvSpPr>
        <p:spPr>
          <a:xfrm>
            <a:off x="514350" y="36766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Identificar el problema y planificar el cambio]]></a:t>
            </a:r>
          </a:p>
        </p:txBody>
      </p:sp>
      <p:sp>
        <p:nvSpPr>
          <p:cNvPr id="15" name=""/>
          <p:cNvSpPr txBox="1"/>
          <p:nvPr/>
        </p:nvSpPr>
        <p:spPr>
          <a:xfrm>
            <a:off x="514350" y="40386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Implementar la mejora a pequeña escala]]></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2 · Clasific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gestion-de-calidad-total-y-mejora-continua"/>
              </a:rPr>
              <a:t><![CDATA[Gestión de calidad total y mejora continu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6 / 43]]></a:t>
            </a:r>
          </a:p>
        </p:txBody>
      </p:sp>
      <p:sp>
        <p:nvSpPr>
          <p:cNvPr id="7" name=""/>
          <p:cNvSpPr txBox="1"/>
          <p:nvPr/>
        </p:nvSpPr>
        <p:spPr>
          <a:xfrm>
            <a:off x="514350" y="1219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Medir resultados y comparar con objetivos]]></a:t>
            </a:r>
          </a:p>
        </p:txBody>
      </p:sp>
      <p:sp>
        <p:nvSpPr>
          <p:cNvPr id="8" name=""/>
          <p:cNvSpPr txBox="1"/>
          <p:nvPr/>
        </p:nvSpPr>
        <p:spPr>
          <a:xfrm>
            <a:off x="514350" y="15811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Estandarizar o ajustar el proceso]]></a:t>
            </a:r>
          </a:p>
        </p:txBody>
      </p:sp>
      <p:sp>
        <p:nvSpPr>
          <p:cNvPr id="9" name=""/>
          <p:cNvSpPr txBox="1"/>
          <p:nvPr/>
        </p:nvSpPr>
        <p:spPr>
          <a:xfrm>
            <a:off x="514350" y="19431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lasifica cada elemento en una de las categorías.]]></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Relacion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gestion-de-calidad-total-y-mejora-continua"/>
              </a:rPr>
              <a:t><![CDATA[Gestión de calidad total y mejora continu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7 / 43]]></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Para dominar este tema]]></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Relaciona cada herramienta de mejora continua con su función principal:]]></a:t>
            </a:r>
          </a:p>
        </p:txBody>
      </p:sp>
      <p:sp>
        <p:nvSpPr>
          <p:cNvPr id="9" name=""/>
          <p:cNvSpPr txBox="1"/>
          <p:nvPr/>
        </p:nvSpPr>
        <p:spPr>
          <a:xfrm>
            <a:off x="514350" y="23241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A]]></a:t>
            </a:r>
          </a:p>
        </p:txBody>
      </p:sp>
      <p:sp>
        <p:nvSpPr>
          <p:cNvPr id="10" name=""/>
          <p:cNvSpPr txBox="1"/>
          <p:nvPr/>
        </p:nvSpPr>
        <p:spPr>
          <a:xfrm>
            <a:off x="514350" y="26003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Diagrama de Ishikawa]]></a:t>
            </a:r>
          </a:p>
        </p:txBody>
      </p:sp>
      <p:sp>
        <p:nvSpPr>
          <p:cNvPr id="11" name=""/>
          <p:cNvSpPr txBox="1"/>
          <p:nvPr/>
        </p:nvSpPr>
        <p:spPr>
          <a:xfrm>
            <a:off x="514350" y="29527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Principio de Pareto]]></a:t>
            </a:r>
          </a:p>
        </p:txBody>
      </p:sp>
      <p:sp>
        <p:nvSpPr>
          <p:cNvPr id="12" name=""/>
          <p:cNvSpPr txBox="1"/>
          <p:nvPr/>
        </p:nvSpPr>
        <p:spPr>
          <a:xfrm>
            <a:off x="514350" y="33051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Los 5 Porqués]]></a:t>
            </a:r>
          </a:p>
        </p:txBody>
      </p:sp>
      <p:sp>
        <p:nvSpPr>
          <p:cNvPr id="13" name=""/>
          <p:cNvSpPr txBox="1"/>
          <p:nvPr/>
        </p:nvSpPr>
        <p:spPr>
          <a:xfrm>
            <a:off x="514350" y="36576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Benchmarking]]></a:t>
            </a:r>
          </a:p>
        </p:txBody>
      </p:sp>
      <p:sp>
        <p:nvSpPr>
          <p:cNvPr id="14" name=""/>
          <p:cNvSpPr txBox="1"/>
          <p:nvPr/>
        </p:nvSpPr>
        <p:spPr>
          <a:xfrm>
            <a:off x="514350" y="40100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B]]></a:t>
            </a:r>
          </a:p>
        </p:txBody>
      </p:sp>
      <p:sp>
        <p:nvSpPr>
          <p:cNvPr id="15" name=""/>
          <p:cNvSpPr txBox="1"/>
          <p:nvPr/>
        </p:nvSpPr>
        <p:spPr>
          <a:xfrm>
            <a:off x="628650" y="42862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Priorizar el 20% de causas que generan el 80% de efectos]]></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Relacion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gestion-de-calidad-total-y-mejora-continua"/>
              </a:rPr>
              <a:t><![CDATA[Gestión de calidad total y mejora continu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8 / 43]]></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Encontrar la causa raíz de un problema]]></a:t>
            </a:r>
          </a:p>
        </p:txBody>
      </p:sp>
      <p:sp>
        <p:nvSpPr>
          <p:cNvPr id="8" name=""/>
          <p:cNvSpPr txBox="1"/>
          <p:nvPr/>
        </p:nvSpPr>
        <p:spPr>
          <a:xfrm>
            <a:off x="628650" y="1571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Compararse con las mejores prácticas del sector]]></a:t>
            </a:r>
          </a:p>
        </p:txBody>
      </p:sp>
      <p:sp>
        <p:nvSpPr>
          <p:cNvPr id="9" name=""/>
          <p:cNvSpPr txBox="1"/>
          <p:nvPr/>
        </p:nvSpPr>
        <p:spPr>
          <a:xfrm>
            <a:off x="628650" y="19240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Identificar causa-efecto]]></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gestion-de-calidad-total-y-mejora-continua"/>
              </a:rPr>
              <a:t><![CDATA[Gestión de calidad total y mejora continu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9 / 43]]></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Para dominar este tema]]></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La certificación ISO 9001 exige documentar procesos, formar al equipo, auditar regularmente y corregir desviaciones.]]></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2695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Reflex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gestion-de-calidad-total-y-mejora-continua"/>
              </a:rPr>
              <a:t><![CDATA[Gestión de calidad total y mejora continu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0 / 43]]></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Para dominar este tema]]></a:t>
            </a:r>
          </a:p>
        </p:txBody>
      </p:sp>
      <p:sp>
        <p:nvSpPr>
          <p:cNvPr id="8" name=""/>
          <p:cNvSpPr txBox="1"/>
          <p:nvPr/>
        </p:nvSpPr>
        <p:spPr>
          <a:xfrm>
            <a:off x="514350" y="1543050"/>
            <a:ext cx="8115300" cy="17716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Imagina que eres responsable de calidad en una empresa de pintura con 15 empleados. Describe cómo implementarías el ciclo PDCA para reducir las reclamaciones por defectos en acabados. ¿Qué planificarías, cómo lo ejecutarías, qué verificarías y cómo actuarías?]]></a:t>
            </a:r>
          </a:p>
        </p:txBody>
      </p:sp>
      <p:sp>
        <p:nvSpPr>
          <p:cNvPr id="9" name=""/>
          <p:cNvSpPr txBox="1"/>
          <p:nvPr/>
        </p:nvSpPr>
        <p:spPr>
          <a:xfrm>
            <a:off x="514350" y="338137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 abierta · las respuestas personales no se incluyen en esta exportación.]]></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6 · Detective de errore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gestion-de-calidad-total-y-mejora-continua"/>
              </a:rPr>
              <a:t><![CDATA[Gestión de calidad total y mejora continu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1 / 43]]></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Para dominar este tema]]></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Identifica los errores en las siguientes afirmaciones sobre gestión de calidad:]]></a:t>
            </a:r>
          </a:p>
        </p:txBody>
      </p:sp>
      <p:sp>
        <p:nvSpPr>
          <p:cNvPr id="9" name=""/>
          <p:cNvSpPr txBox="1"/>
          <p:nvPr/>
        </p:nvSpPr>
        <p:spPr>
          <a:xfrm>
            <a:off x="628650" y="23241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La calidad total es responsabilidad exclusiva del departamento de calidad.]]></a:t>
            </a:r>
          </a:p>
        </p:txBody>
      </p:sp>
      <p:sp>
        <p:nvSpPr>
          <p:cNvPr id="10" name=""/>
          <p:cNvSpPr txBox="1"/>
          <p:nvPr/>
        </p:nvSpPr>
        <p:spPr>
          <a:xfrm>
            <a:off x="628650" y="29908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El ciclo PDCA solo se aplica una vez y no necesita repetirse.]]></a:t>
            </a:r>
          </a:p>
        </p:txBody>
      </p:sp>
      <p:sp>
        <p:nvSpPr>
          <p:cNvPr id="11" name=""/>
          <p:cNvSpPr txBox="1"/>
          <p:nvPr/>
        </p:nvSpPr>
        <p:spPr>
          <a:xfrm>
            <a:off x="628650" y="33528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Los KPIs no son necesarios si el equipo tiene experiencia.]]></a:t>
            </a:r>
          </a:p>
        </p:txBody>
      </p:sp>
      <p:sp>
        <p:nvSpPr>
          <p:cNvPr id="12" name=""/>
          <p:cNvSpPr txBox="1"/>
          <p:nvPr/>
        </p:nvSpPr>
        <p:spPr>
          <a:xfrm>
            <a:off x="628650" y="371475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La norma ISO 9001 solo es útil para grandes empresas industriales.]]></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6 · Detective de errore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gestion-de-calidad-total-y-mejora-continua"/>
              </a:rPr>
              <a:t><![CDATA[Gestión de calidad total y mejora continu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2 / 43]]></a:t>
            </a:r>
          </a:p>
        </p:txBody>
      </p:sp>
      <p:sp>
        <p:nvSpPr>
          <p:cNvPr id="7" name=""/>
          <p:cNvSpPr txBox="1"/>
          <p:nvPr/>
        </p:nvSpPr>
        <p:spPr>
          <a:xfrm>
            <a:off x="628650" y="12192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El benchmarking consiste en copiar exactamente lo que hace la competencia.]]></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7 · Reflex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gestion-de-calidad-total-y-mejora-continua"/>
              </a:rPr>
              <a:t><![CDATA[Gestión de calidad total y mejora continu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3 / 43]]></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Para dominar este tema]]></a:t>
            </a:r>
          </a:p>
        </p:txBody>
      </p:sp>
      <p:sp>
        <p:nvSpPr>
          <p:cNvPr id="8" name=""/>
          <p:cNvSpPr txBox="1"/>
          <p:nvPr/>
        </p:nvSpPr>
        <p:spPr>
          <a:xfrm>
            <a:off x="514350" y="154305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Enumera las 8 dimensiones de la calidad de David Garvin y da un ejemplo de cómo aplicar cada una en un servicio de pintura profesional.]]></a:t>
            </a:r>
          </a:p>
        </p:txBody>
      </p:sp>
      <p:sp>
        <p:nvSpPr>
          <p:cNvPr id="9" name=""/>
          <p:cNvSpPr txBox="1"/>
          <p:nvPr/>
        </p:nvSpPr>
        <p:spPr>
          <a:xfrm>
            <a:off x="514350" y="269557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 abierta · las respuestas personales no se incluyen en esta exportación.]]></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 · Juego de memori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gestion-de-calidad-total-y-mejora-continua"/>
              </a:rPr>
              <a:t><![CDATA[Gestión de calidad total y mejora continu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4 / 43]]></a:t>
            </a:r>
          </a:p>
        </p:txBody>
      </p:sp>
      <p:graphicFrame>
        <p:nvGraphicFramePr>
          <p:cNvPr id="7" name="" descr=""/>
          <p:cNvGraphicFramePr>
            <a:graphicFrameLocks noGrp="1"/>
          </p:cNvGraphicFramePr>
          <p:nvPr/>
        </p:nvGraphicFramePr>
        <p:xfrm>
          <a:off x="514350" y="1257300"/>
          <a:ext cx="8115300" cy="2152650"/>
        </p:xfrm>
        <a:graphic>
          <a:graphicData uri="http://schemas.openxmlformats.org/drawingml/2006/table">
            <a:tbl>
              <a:tblPr firstRow="1" bandRow="1"/>
              <a:tblGrid>
                <a:gridCol w="3200400"/>
                <a:gridCol w="491490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B]]></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DC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ducción defectos -40%]]></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Kaize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ficiencia +25%]]></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ix Sigm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efectos < 3,4 por mill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Benchmarking]]></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doptar mejores práctica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 · Juego de memoria · Cómo practicar]]></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gestion-de-calidad-total-y-mejora-continua"/>
              </a:rPr>
              <a:t><![CDATA[Gestión de calidad total y mejora continu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5 / 43]]></a:t>
            </a:r>
          </a:p>
        </p:txBody>
      </p:sp>
      <p:sp>
        <p:nvSpPr>
          <p:cNvPr id="7" name=""/>
          <p:cNvSpPr txBox="1"/>
          <p:nvPr/>
        </p:nvSpPr>
        <p:spPr>
          <a:xfrm>
            <a:off x="514350" y="12192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ste es el contenido estático del juego. Para emparejar las cartas y practicar la interacción, abre el OA.]]></a:t>
            </a:r>
          </a:p>
        </p:txBody>
      </p:sp>
      <p:sp>
        <p:nvSpPr>
          <p:cNvPr id="8" name=""/>
          <p:cNvSpPr txBox="1"/>
          <p:nvPr/>
        </p:nvSpPr>
        <p:spPr>
          <a:xfrm>
            <a:off x="514350" y="19240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3" tooltip="https://pinturasespecializadas.lumbre.lat/object/gestion-de-calidad-total-y-mejora-continua"/>
              </a:rPr>
              <a:t><![CDATA[Abrir el juego en el OA]]></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 · Tarjetas de repaso · Tarjeta 1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gestion-de-calidad-total-y-mejora-continua"/>
              </a:rPr>
              <a:t><![CDATA[Gestión de calidad total y mejora continu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6 / 43]]></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es la calidad total?]]></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 · Tarjetas de repaso · Tarjeta 1 de 4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gestion-de-calidad-total-y-mejora-continua"/>
              </a:rPr>
              <a:t><![CDATA[Gestión de calidad total y mejora continu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7 / 43]]></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Filosofía de gestión que busca la excelencia en todos los procesos de la empresa, basada en la satisfacción del cliente, la participación de todos los empleados y la mejora continua.]]></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 · Tarjetas de repaso · Tarjeta 2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gestion-de-calidad-total-y-mejora-continua"/>
              </a:rPr>
              <a:t><![CDATA[Gestión de calidad total y mejora continu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8 / 43]]></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significa PDCA?]]></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 · Tarjetas de repaso · Tarjeta 2 de 4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gestion-de-calidad-total-y-mejora-continua"/>
              </a:rPr>
              <a:t><![CDATA[Gestión de calidad total y mejora continu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9 / 43]]></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Plan-Do-Check-Act: ciclo de 4 fases para la mejora continua. Planificar el cambio, hacerlo a pequeña escala, verificar resultados y actuar para estandarizar o ajustar.]]></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 · Tarjetas de repaso · Tarjeta 3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gestion-de-calidad-total-y-mejora-continua"/>
              </a:rPr>
              <a:t><![CDATA[Gestión de calidad total y mejora continu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0 / 43]]></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es un KPI?]]></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 · Tarjetas de repaso · Tarjeta 3 de 4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gestion-de-calidad-total-y-mejora-continua"/>
              </a:rPr>
              <a:t><![CDATA[Gestión de calidad total y mejora continu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1 / 43]]></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Key Performance Indicator: indicador clave de rendimiento que permite medir de forma objetiva la calidad de un proceso o servicio (ej: NPS, tasa de reclamaciones, % de retrabajos).]]></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 · Tarjetas de repaso · Tarjeta 4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gestion-de-calidad-total-y-mejora-continua"/>
              </a:rPr>
              <a:t><![CDATA[Gestión de calidad total y mejora continu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2 / 43]]></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es el benchmarking?]]></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 · Tarjetas de repaso · Tarjeta 4 de 4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gestion-de-calidad-total-y-mejora-continua"/>
              </a:rPr>
              <a:t><![CDATA[Gestión de calidad total y mejora continu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3 / 43]]></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Metodología que consiste en compararse con las mejores prácticas del sector para identificar oportunidades de mejora y adoptar las estrategias más efectivas.]]></a:t>
            </a:r>
          </a:p>
        </p:txBody>
      </p:sp>
    </p:spTree>
  </p:cSld>
  <p:clrMapOvr>
    <a:masterClrMapping/>
  </p:clrMapOvr>
</p:sld>
</file>

<file path=ppt/theme/theme1.xml><?xml version="1.0" encoding="utf-8"?>
<a:theme xmlns:a="http://schemas.openxmlformats.org/drawingml/2006/main" name="Lumbre">
  <a:themeElements>
    <a:clrScheme name="Lumbre">
      <a:dk1>
        <a:sysClr val="windowText" lastClr="000000"/>
      </a:dk1>
      <a:lt1>
        <a:sysClr val="window" lastClr="FFFFFF"/>
      </a:lt1>
      <a:dk2>
        <a:srgbClr val="172033"/>
      </a:dk2>
      <a:lt2>
        <a:srgbClr val="E8E3D8"/>
      </a:lt2>
      <a:accent1>
        <a:srgbClr val="BF4018"/>
      </a:accent1>
      <a:accent2>
        <a:srgbClr val="FFB000"/>
      </a:accent2>
      <a:accent3>
        <a:srgbClr val="2F7A5C"/>
      </a:accent3>
      <a:accent4>
        <a:srgbClr val="5C6577"/>
      </a:accent4>
      <a:accent5>
        <a:srgbClr val="9A6B4F"/>
      </a:accent5>
      <a:accent6>
        <a:srgbClr val="4EA72E"/>
      </a:accent6>
      <a:hlink>
        <a:srgbClr val="BF4018"/>
      </a:hlink>
      <a:folHlink>
        <a:srgbClr val="5C6577"/>
      </a:folHlink>
    </a:clrScheme>
    <a:fontScheme name="Lumbre">
      <a:majorFont>
        <a:latin typeface="Calibri"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Application>Microsoft Office PowerPoint</Application>
  <Slides>43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Lumbre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Lumbre</dc:creator>
  <cp:lastModifiedBy>Lumbre</cp:lastModifiedBy>
  <dcterms:created xsi:type="dcterms:W3CDTF">2026-10-31T05:01:08Z</dcterms:created>
  <dcterms:modified xsi:type="dcterms:W3CDTF">2026-10-31T05:01:08Z</dcterms:modified>
  <dc:title>Gestión de calidad total y mejora continua</dc:title>
  <dc:description>Presentación editable del OA «Gestión de calidad total y mejora continua». Enlace: https://pinturasespecializadas.lumbre.lat/object/gestion-de-calidad-total-y-mejora-continua</dc:description>
  <dc:subject>Objeto de aprendizaje</dc:subject>
  <cp:keywords>Lumbre, objeto de aprendizaje, formación</cp:keywords>
  <cp:category/>
  <cp:revision/>
  <cp:contentStatus/>
</cp:coreProperties>
</file>

<file path=docProps/custom.xml><?xml version="1.0" encoding="utf-8"?>
<Properties xmlns="http://schemas.openxmlformats.org/officeDocument/2006/custom-properties" xmlns:vt="http://schemas.openxmlformats.org/officeDocument/2006/docPropsVTypes"/>
</file>