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rmar, observar y mejorar»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rmar, observar y mejorar»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rmar, observar y mejorar»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ormar, observar y mejorar»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Formar es construir autonomía con evidenci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Formar es construir autonomía con evidenci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fas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tres fases formativas: demostración, práctica supervisada y ejecución observada, con la evidencia que produc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s tres fases no son un calendario: se repiten para cada tarea y se avanzan cuando la evidencia aparece, no cuando llega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ha ejecutado el trabajo completo sin ayuda, con el resultado comprobado y ha explicado qué haría si el color n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tonomía se reconoce por una ejecución completa observada y por la capacidad de explicar las excepciones, no por el tiempo ni por la necesidad del encargado. Haber visto muchos colores o haber practicado con ayuda son fases previas, no evidencia de trabajo sin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fases y regla de evidencia del apartad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Demostrar, practicar y observar»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Demostrar, practicar y observar»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que-observ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cuencia de las tres fases con lo que observa el encargado en cada una: criterio explicado, intervención ante riesgo y comprobación d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ase cambia el papel del encargado: explica, observa con criterios y comprueba el resultado. No es el mismo tipo de pres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mostración → La persona explica el criterio y qué haría si el resultado n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áctica supervisada → Corrige el error entre intentos sin que se le indique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jecución observada → Entrega el resultado completo sin ayuda y responde por la ex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utonomía con evidencia → Hay una observación registrada y una revisión acor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ses y señales de avance del apartad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matriz de competencias por tarea» (2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La matriz de competencias por tarea» (3 de 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matriz-por-tare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ompetencias con cuatro tareas y estados de observa, practica, ejecuta con supervisión y autónomo, con la evidencia asoc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atriz se lee por filas: primero la tarea, después el estado y la evidencia. Los nombres son fict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e igualó tres muestras y explicó qué hizo en la que no coincidió.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Noe lleva tres semanas y parece muy aplicada. →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paró dos pedidos completos sin ayuda y el albarán cuadró.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Ya debería saberlo porque ha visto a Marta muchas veces. →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n la ejecución observada avisó de una falta de stock sin sustituirla.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 de confianza, así que seguro que lo hace bien. → 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ados de la matriz y regla de evidencia del apartad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Clasificar»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matriz de evidencias de autonomía» (2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a matriz de evidencias de autonomía» (3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habilitar el ajuste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Define la evidencia, no la f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ajustar color a muestra, la evidencia no es «haber visto muchos colores». Es igualar una muestra, corregir una que no coincide a la primera y explicar qué haría si el cliente cambia de luz o de superfic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habilitar el ajuste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Fija l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ueba se hace con un cliente presente y con una muestra real, no con una prueba de laboratorio. Si solo se demuestra con casos fáciles, la habilitación se limita a esos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habilitar el ajuste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Observ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ncargado observa la ejecución completa, comprueba el resultado y anota la evidencia con fecha. No basta con decir «ya está»: la fila de la matriz necesita qué se vio y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habilitar el ajuste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Revisa la v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cambia la máquina, la base o el procedimiento de color, la evidencia anterior no cubre la nueva condición. Se revisa antes de mantener la autonomía, no después del primer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e igualó una muestra que no coincidía a la primera y explicó qué haría si el cliente cambia de luz; queda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frases 1, 3 y 5 sustituyen la evidencia por exposición, por un día de mucha gente o por repetición sin criterio. Las frases 2 y 4 describen una ejecución observada con condición, resultado y registro, que es lo que permite cambiar el estado en la matri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videncia, condición y revisión de la matriz del apartad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Un plan de incorporación que se adapta»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plan-por-evid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plan que avanza por fechas y un plan que avanza por evidencias y revisa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calendario puede organizar los bloques, pero no puede sustituir la evidencia. Un plan que avanza solo por fecha confunde asistencia con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rar la evidencia definida para el bloque → Comparar lo observado con el criterio acordado → Ajustar la práctica o la condición si la evidencia no aparece → Acordar con la persona el siguiente paso → Registrar el cambio de estado y la nuev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mira la evidencia, después se compara con el criterio, se ajusta la práctica si falta, se acuerda el siguiente paso y se registra. Empezar por la fecha o por el estado deseado invierte el orden y convierte el plan en una profec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lan por evidencia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un error se repite: investigar causas» (2 de 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un error se repite: investigar causas» (3 de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ando un error se repite: investigar causas» (4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res errores de color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Describe el patrón sin adje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pedidos con la base equivocada, dos de ellos en la franja de más volumen y uno con una referencia nueva. No se escribe «Noe se despista»: se escribe qué pasó, cuándo y con qué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res errores de color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omprueb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visa si Noe practicó el cambio de base y si alguien le explicó qué hacer cuando la referencia no aparece en la ficha. Haber visto el proceso no equivale a haberlo pract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res errores de color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mprueba procedimiento y herram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mira si la ficha de color pide base y lote, si la etiqueta se lee bien y si el estado del equipo es el que la casa registra como apto. Una ficha ambigua o una etiqueta gastada produce el mismo error en persona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res errores de color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Comprueba carga, comunicación y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 el volumen de la franja con el número de colores preparados, se revisa si el turno anterior dejó el dato y se comprueba si alguien observó las primeras ejecuciones. Puede haber dos causas a l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tres errores de color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Decide con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fallo está en la práctica, se refuerza con una condición real. Si está en la ficha, se corrige para todos. Si está en la carga, se cambia el reparto. La acción se elige después de mirar,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Hay un patrón que investigar; antes de decidir hay que comprobar formación, procedimiento, herramientas, carga, comunicación y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trón es una señal, no una causa. Las opciones 1 y 2 sustituyen la investigación por una conclusión anticipada; la 4 descarta el patrón sin mirarlo. La opción 3 conserva las seis hipótesis y exige evidencia antes 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is hipótesis de investigación del apartad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pción múltiple»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Objetivos y métricas: ejemplos ficticios, no normas» (2 de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Objetivos y métricas: ejemplos ficticios, no normas» (3 de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ía del plan no es una evidencia. La autonomía es específica de cada tarea y se reconoce por una ejecución observada, con el resultado comprobado y las excepciones explicadas. Una persona puede terminar el calendario y seguir necesitando supervisión en tintometría, caja o rece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 evidencia del apartado 1 y plan del apartad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conversación de retroalimentac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a conversación de retroalimentación» (3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efecto · acuerdo ·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echo, efecto, acuerdo y seguimiento son la estructura mínima. Sin hecho se discute la etiqueta; sin efecto, la persona no ve la importancia; sin acuerdo, la conversación no cambia la próxima ejecución; sin seguimiento, el acuerdo se olv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ructura de la conversación del apartado 8 y guía de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formar-observar-y-mejora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ase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ase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fase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fases para cada ta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mostración, práctica supervisada y ejecución observada, cada una con su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competencia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ompetencia es el estado; la evidencia es la prueba concreta que permite cambi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muestra la antigü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una persona sepa hacer una tarea concreta. La exposición no es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is causas se investigan ante un error rep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ormación, procedimiento, herramientas, carga, comunicación y super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avanzar un plan de incorp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evidencia de cada bloque, no la llegada de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estructura una retro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 observable, efecto, acuerdo concreto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formar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formar-observar-y-mejorar]]></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formar con evidencia» (2 de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691" r:id="rId1"/>
    <p:sldLayoutId id="2482439692" r:id="rId2"/>
    <p:sldLayoutId id="2482439693" r:id="rId3"/>
    <p:sldLayoutId id="248243969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187950157a03909427b13bd157ec0af8fbdab183e5d13781.jpg"/>
  <Relationship Id="rId3" Type="http://schemas.openxmlformats.org/officeDocument/2006/relationships/hyperlink" Target="https://pinturasespecializadas.lumbre.lat/object/formar-observar-y-mejor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fases2.jpg"/>
  <Relationship Id="rId3" Type="http://schemas.openxmlformats.org/officeDocument/2006/relationships/hyperlink" Target="https://pinturasespecializadas.lumbre.lat/object/formar-observar-y-mejorar" TargetMode="External"/>
  <Relationship Id="rId4" Type="http://schemas.openxmlformats.org/officeDocument/2006/relationships/hyperlink" Target="https://pinturasespecializadas.lumbre.lat/object/formar-observar-y-mejorar"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que-observa3.jpg"/>
  <Relationship Id="rId3" Type="http://schemas.openxmlformats.org/officeDocument/2006/relationships/hyperlink" Target="https://pinturasespecializadas.lumbre.lat/object/formar-observar-y-mejorar" TargetMode="External"/>
  <Relationship Id="rId4" Type="http://schemas.openxmlformats.org/officeDocument/2006/relationships/hyperlink" Target="https://pinturasespecializadas.lumbre.lat/object/formar-observar-y-mejorar"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matriz-por-tarea6.jpg"/>
  <Relationship Id="rId3" Type="http://schemas.openxmlformats.org/officeDocument/2006/relationships/hyperlink" Target="https://pinturasespecializadas.lumbre.lat/object/formar-observar-y-mejorar" TargetMode="External"/>
  <Relationship Id="rId4" Type="http://schemas.openxmlformats.org/officeDocument/2006/relationships/hyperlink" Target="https://pinturasespecializadas.lumbre.lat/object/formar-observar-y-mejorar"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plan-por-evidencia10.jpg"/>
  <Relationship Id="rId3" Type="http://schemas.openxmlformats.org/officeDocument/2006/relationships/hyperlink" Target="https://pinturasespecializadas.lumbre.lat/object/formar-observar-y-mejorar" TargetMode="External"/>
  <Relationship Id="rId4" Type="http://schemas.openxmlformats.org/officeDocument/2006/relationships/hyperlink" Target="https://pinturasespecializadas.lumbre.lat/object/formar-observar-y-mejorar"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hyperlink" Target="https://pinturasespecializadas.lumbre.lat/object/formar-observar-y-mejorar"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formar-observar-y-mejorar" TargetMode="External"/>
  <Relationship Id="rId3"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m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er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jor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formar-observar-y-mejora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demostración, práctica supervisada y ejecución observada; usar una matriz de competencias y una matriz de evidencias para decidir cuándo una persona puede trabajar sin supervisión; y construir un plan de incorporación que avance por evidencia, no por calendari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formación en tienda: fases de aprendizaje, matriz de competencias por tarea, matriz de evidencias de autonomía, plan de incorporación adaptable e investigación de errores repetidos. Incluye una guía de conversación de retroalimentación y ejemplos ficticios de objetivos.]]></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ncargado de tienda · formación · autonomía · evidencias · retroalimentac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r, observar y mejor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e lleva tres semanas en la Tienda Centro. Ha visto cómo se prepara un color, ha practicado con Marta al lado y ha corregido dos muestras con ayuda. Hoy un profesional trae una muestra y tú estás al teléfono cerrando un pedido. La frase fácil es: «Noe, ya llevas tres semanas, hazlo tú».]]></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r, observar y mejor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correcta es otra: qué ha demostrado, en qué condiciones y con qué evidencia. Noe puede haber igualado una muestra sencilla con buena luz y no saber qué hacer cuando el color no coincide a la primera. Este OA trata de formar y observar para responder a esa pregunta sin confundir el tiempo transcurrido con la competencia adquiri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r, observar y mejor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4]]></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demostración, práctica supervisada y ejecución observada; usar una matriz de competencias y una matriz de evidencias para decidir cuándo una persona puede trabajar sin supervisión; y construir un plan de incorporación que avance por evidencia, no por calendario.]]></a:t>
            </a:r>
          </a:p>
        </p:txBody>
      </p:sp>
      <p:sp>
        <p:nvSpPr>
          <p:cNvPr id="11" name=""/>
          <p:cNvSpPr txBox="1"/>
          <p:nvPr/>
        </p:nvSpPr>
        <p:spPr>
          <a:xfrm>
            <a:off x="514350" y="32670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general: el método de dirección que sirve en cualquier tienda. No es, por sí solo, una norma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r, observar y mejor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jemplo hipotético: las situaciones, cifras e importes marcados como ficticios sirven para practicar; no son datos de la empres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lítica verificada de Pinturas Especializadas: solo aparece cuando consta en el material interno citado; si no consta, se dice expresamente.]]></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ámetro pendiente de validación: los límites, importes, horarios y facultades que debe fijar dirección quedan como campos, nunca como normas invent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ormar, observar y mejor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4]]></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tareas requieren una habilitación formal y quién la firma en cada tienda. El registro donde se guardan las evidencias de autonomía y durante cuánto tiempo se consideran válidas. El procedimiento interno para revisar un error repetido y para cambiar una ficha o una herramienta. Los objetivos de desempeño que, en su caso, fije dirección y cómo se definen y revis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Formar es construir autonomía con evidenci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r no es llenar un calendario de semanas ni dejar un manual sobre el mostrador. Es construir la capacidad de hacer una tarea con criterio, primero con ayuda y después sin ella. Esa capacidad se reconoce por ]]></a:t>
            </a:r>
            <a:r>
              <a:rPr lang="en-US" b="1" strike="noStrike" sz="2100" spc="0" u="none" cap="none">
                <a:solidFill>
                  <a:srgbClr val="1B2438">
                    <a:alpha val="100000"/>
                  </a:srgbClr>
                </a:solidFill>
                <a:latin typeface="Calibri"/>
              </a:rPr>
              <a:t><![CDATA[evidencias observables]]></a:t>
            </a:r>
            <a:r>
              <a:rPr lang="en-US" strike="noStrike" sz="2100" spc="0" u="none" cap="none">
                <a:solidFill>
                  <a:srgbClr val="1B2438">
                    <a:alpha val="100000"/>
                  </a:srgbClr>
                </a:solidFill>
                <a:latin typeface="Calibri"/>
              </a:rPr>
              <a:t><![CDATA[, no por el tiempo que alguien lleva en la tiend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Formar es construir autonomía con evidenci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nomía es específica: una persona puede atender el mostrador sin supervisión y no estar lista para ajustar un color a muestra, cerrar la caja o recibir mercancía. También es gradual: dentro de una misma tarea hay casos ordinarios y excepciones. Decir «Noe ya es autónoma» sin decir en qué tarea y en qué condiciones no informa de n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Formar es construir autonomía con evidenci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orrido tiene tres fases que se repiten para cada tarea: ]]></a:t>
            </a:r>
            <a:r>
              <a:rPr lang="en-US" b="1" strike="noStrike" sz="2100" spc="0" u="none" cap="none">
                <a:solidFill>
                  <a:srgbClr val="1B2438">
                    <a:alpha val="100000"/>
                  </a:srgbClr>
                </a:solidFill>
                <a:latin typeface="Calibri"/>
              </a:rPr>
              <a:t><![CDATA[demostración]]></a:t>
            </a:r>
            <a:r>
              <a:rPr lang="en-US" strike="noStrike" sz="2100" spc="0" u="none" cap="none">
                <a:solidFill>
                  <a:srgbClr val="1B2438">
                    <a:alpha val="100000"/>
                  </a:srgbClr>
                </a:solidFill>
                <a:latin typeface="Calibri"/>
              </a:rPr>
              <a:t><![CDATA[ (el encargado hace y explica las decisiones), ]]></a:t>
            </a:r>
            <a:r>
              <a:rPr lang="en-US" b="1" strike="noStrike" sz="2100" spc="0" u="none" cap="none">
                <a:solidFill>
                  <a:srgbClr val="1B2438">
                    <a:alpha val="100000"/>
                  </a:srgbClr>
                </a:solidFill>
                <a:latin typeface="Calibri"/>
              </a:rPr>
              <a:t><![CDATA[práctica supervisada]]></a:t>
            </a:r>
            <a:r>
              <a:rPr lang="en-US" strike="noStrike" sz="2100" spc="0" u="none" cap="none">
                <a:solidFill>
                  <a:srgbClr val="1B2438">
                    <a:alpha val="100000"/>
                  </a:srgbClr>
                </a:solidFill>
                <a:latin typeface="Calibri"/>
              </a:rPr>
              <a:t><![CDATA[ (la persona hace y el encargado observa con criterios) y ]]></a:t>
            </a:r>
            <a:r>
              <a:rPr lang="en-US" b="1" strike="noStrike" sz="2100" spc="0" u="none" cap="none">
                <a:solidFill>
                  <a:srgbClr val="1B2438">
                    <a:alpha val="100000"/>
                  </a:srgbClr>
                </a:solidFill>
                <a:latin typeface="Calibri"/>
              </a:rPr>
              <a:t><![CDATA[ejecución observada]]></a:t>
            </a:r>
            <a:r>
              <a:rPr lang="en-US" strike="noStrike" sz="2100" spc="0" u="none" cap="none">
                <a:solidFill>
                  <a:srgbClr val="1B2438">
                    <a:alpha val="100000"/>
                  </a:srgbClr>
                </a:solidFill>
                <a:latin typeface="Calibri"/>
              </a:rPr>
              <a:t><![CDATA[ (la persona hace el trabajo completo y el encargado comprueba el resultado y las excepciones). La autonomía empieza cuando hay evidencia en las tr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Formar es construir autonomía con evidencia]]></a:t>
            </a:r>
          </a:p>
        </p:txBody>
      </p:sp>
      <p:pic>
        <p:nvPicPr>
          <p:cNvPr id="3" name="" descr="Diagrama de tres fases formativas: demostración, práctica supervisada y ejecución observada, con la evidencia que produce cada una.">
            <a:hlinkClick r:id="rId3" tooltip="Diagrama de tres fases formativas: demostración, práctica supervisada y ejecución observada, con la evidencia que produce cada una."/>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s tres fases no son un calendario: se repiten para cada tarea y se avanzan cuando la evidencia aparece, no cuando llega una fech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ormar-observar-y-mejorar"/>
              </a:rPr>
              <a:t><![CDATA[Ver imagen original en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Formar es construir autonomía con evid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4]]></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antigüedad no habili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levar un año en la tienda no demuestra que alguien sepa igualar una muestra; llevar tres semanas no impide que haya demostrado una tarea concreta. La antigüedad explica la exposición, no la competencia. Y un día concreto del plan tampoco es una prueba: la fecha organiza la revisión; la evidencia dec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Formar es construir autonomía con evidenci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permite decidir que Noe puede preparar color sin supervi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leva tres semanas en la tienda y ya ha visto muchos colore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a igualado varias muestras con ayuda y hoy tiene una muestra sencilla.]]></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ha ejecutado el trabajo completo sin ayuda, con el resultado comprobado y ha explicado qué haría si el color no coincide.]]></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encargado tiene mucho trabajo y necesita deleg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mostrar, practicar y observ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mostración.]]></a:t>
            </a:r>
            <a:r>
              <a:rPr lang="en-US" strike="noStrike" sz="2100" spc="0" u="none" cap="none">
                <a:solidFill>
                  <a:srgbClr val="1B2438">
                    <a:alpha val="100000"/>
                  </a:srgbClr>
                </a:solidFill>
                <a:latin typeface="Calibri"/>
              </a:rPr>
              <a:t><![CDATA[ El encargado hace la tarea y explica en voz alta las decisiones que normalmente quedan ocultas: qué comprueba antes de empezar, qué señal le dice que el resultado es correcto, cuándo para y qué hace si no coincide. Una demostración sin explicación enseña el movimiento, no el criter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mostrar, practicar y observ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áctica supervisada.]]></a:t>
            </a:r>
            <a:r>
              <a:rPr lang="en-US" strike="noStrike" sz="2100" spc="0" u="none" cap="none">
                <a:solidFill>
                  <a:srgbClr val="1B2438">
                    <a:alpha val="100000"/>
                  </a:srgbClr>
                </a:solidFill>
                <a:latin typeface="Calibri"/>
              </a:rPr>
              <a:t><![CDATA[ La persona hace y el encargado observa con una lista corta de criterios. La intervención se reserva para el riesgo: si el error es reversible, conviene dejar terminar y corregir después; si es irreversible (un color ya tintado, un albarán cerrado), se interviene antes. Practicar no es repetir hasta que salga: es repetir con una corrección concreta entre intent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mostrar, practicar y observ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jecución observada.]]></a:t>
            </a:r>
            <a:r>
              <a:rPr lang="en-US" strike="noStrike" sz="2100" spc="0" u="none" cap="none">
                <a:solidFill>
                  <a:srgbClr val="1B2438">
                    <a:alpha val="100000"/>
                  </a:srgbClr>
                </a:solidFill>
                <a:latin typeface="Calibri"/>
              </a:rPr>
              <a:t><![CDATA[ La persona hace el trabajo completo sin ayuda. El encargado no mira cada movimiento: comprueba el resultado con el criterio acordado y pregunta por las excepciones. Si la persona acierta el caso ordinario pero no sabe qué hacer cuando falta una base o la muestra no coincide, la tarea todavía no está habilitada para trabajar sin supervi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mostrar, practicar y observar]]></a:t>
            </a:r>
          </a:p>
        </p:txBody>
      </p:sp>
      <p:pic>
        <p:nvPicPr>
          <p:cNvPr id="3" name="" descr="Secuencia de las tres fases con lo que observa el encargado en cada una: criterio explicado, intervención ante riesgo y comprobación del resultado.">
            <a:hlinkClick r:id="rId3" tooltip="Secuencia de las tres fases con lo que observa el encargado en cada una: criterio explicado, intervención ante riesgo y comprobación del resultado."/>
          </p:cNvPr>
          <p:cNvPicPr>
            <a:picLocks noChangeAspect="1"/>
          </p:cNvPicPr>
          <p:nvPr>
            <p:ph type="pic" idx="1"/>
          </p:nvPr>
        </p:nvPicPr>
        <p:blipFill>
          <a:blip r:embed="rId2"/>
          <a:stretch>
            <a:fillRect/>
          </a:stretch>
        </p:blipFill>
        <p:spPr>
          <a:xfrm>
            <a:off x="2457450" y="1257300"/>
            <a:ext cx="42195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ase cambia el papel del encargado: explica, observa con criterios y comprueba el resultado. No es el mismo tipo de pres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ormar-observar-y-mejorar"/>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Demostrar, practicar y observ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ses, papel de cada uno y señal para avanzar. Modelo general, no un procedimiento interno de Pinturas Especializad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781175"/>
                <a:gridCol w="1524000"/>
                <a:gridCol w="2571750"/>
                <a:gridCol w="2238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 el encar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para avanz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s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persona entiende el criterio y las exce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qué miraría y cuándo para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super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con apo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es reversibles, corrección entre int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ige sin que se le indique el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4]]></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1781175"/>
                <a:gridCol w="1524000"/>
                <a:gridCol w="2571750"/>
                <a:gridCol w="22383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 el encarg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para avanz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ción obser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completo y respuesta a la ex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e el criterio y sabe a quién a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Demostrar, practicar y observ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ase con la señal que indica que se puede avanza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mostr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áctica supervisad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jecución observ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utonomía con evidenci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rrige el error entre intentos sin que se le indique cada pa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ga el resultado completo sin ayuda y responde por la excepción]]></a:t>
            </a:r>
          </a:p>
        </p:txBody>
      </p:sp>
      <p:sp>
        <p:nvSpPr>
          <p:cNvPr id="8" name=""/>
          <p:cNvSpPr txBox="1"/>
          <p:nvPr/>
        </p:nvSpPr>
        <p:spPr>
          <a:xfrm>
            <a:off x="628650" y="1885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y una observación registrada y una revisión acordada]]></a:t>
            </a:r>
          </a:p>
        </p:txBody>
      </p:sp>
      <p:sp>
        <p:nvSpPr>
          <p:cNvPr id="9" name=""/>
          <p:cNvSpPr txBox="1"/>
          <p:nvPr/>
        </p:nvSpPr>
        <p:spPr>
          <a:xfrm>
            <a:off x="628650" y="2238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ersona explica el criterio y qué haría si el resultado no coinc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atriz de competencias por tare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de competencias ordena el equipo por tareas, no por personas. Cada fila es una tarea real de la tienda y cada estado describe qué puede hacer hoy una persona en esa tarea: ]]></a:t>
            </a:r>
            <a:r>
              <a:rPr lang="en-US" b="1" strike="noStrike" sz="2100" spc="0" u="none" cap="none">
                <a:solidFill>
                  <a:srgbClr val="1B2438">
                    <a:alpha val="100000"/>
                  </a:srgbClr>
                </a:solidFill>
                <a:latin typeface="Calibri"/>
              </a:rPr>
              <a:t><![CDATA[observ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actica con apoy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cuta con supervisión]]></a:t>
            </a:r>
            <a:r>
              <a:rPr lang="en-US" strike="noStrike" sz="2100" spc="0" u="none" cap="none">
                <a:solidFill>
                  <a:srgbClr val="1B2438">
                    <a:alpha val="100000"/>
                  </a:srgbClr>
                </a:solidFill>
                <a:latin typeface="Calibri"/>
              </a:rPr>
              <a:t><![CDATA[ o ]]></a:t>
            </a:r>
            <a:r>
              <a:rPr lang="en-US" b="1" strike="noStrike" sz="2100" spc="0" u="none" cap="none">
                <a:solidFill>
                  <a:srgbClr val="1B2438">
                    <a:alpha val="100000"/>
                  </a:srgbClr>
                </a:solidFill>
                <a:latin typeface="Calibri"/>
              </a:rPr>
              <a:t><![CDATA[trabaja con autonomía]]></a:t>
            </a:r>
            <a:r>
              <a:rPr lang="en-US" strike="noStrike" sz="2100" spc="0" u="none" cap="none">
                <a:solidFill>
                  <a:srgbClr val="1B2438">
                    <a:alpha val="100000"/>
                  </a:srgbClr>
                </a:solidFill>
                <a:latin typeface="Calibri"/>
              </a:rPr>
              <a:t><![CDATA[. El estado se cambia con evidencia, no con el paso del tiemp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atriz de competencias por tare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evita dos simplificaciones frecuentes. La primera es el retrato único: «Noe es buena» o «Noe todavía no está». La segunda es el ascenso por antigüedad: «como ya lleva un año, que haga el color». Una persona puede estar autónoma en mostrador y en reposición, y seguir practicando en tintometría. Esa es la información útil para repartir el turno y para decidir qué práctica necesi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atriz de competencias por tare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también muestra la cobertura: qué tareas tienen varias personas autónomas y cuáles dependen de una sola. Una tarea con un único nombre es un riesgo para la tienda y una oportunidad de formación para alguien má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atriz de competencias por tarea]]></a:t>
            </a:r>
          </a:p>
        </p:txBody>
      </p:sp>
      <p:pic>
        <p:nvPicPr>
          <p:cNvPr id="3" name="" descr="Matriz de competencias con cuatro tareas y estados de observa, practica, ejecuta con supervisión y autónomo, con la evidencia asociada.">
            <a:hlinkClick r:id="rId3" tooltip="Matriz de competencias con cuatro tareas y estados de observa, practica, ejecuta con supervisión y autónomo, con la evidencia asociad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atriz se lee por filas: primero la tarea, después el estado y la evidencia. Los nombres son fictici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ormar-observar-y-mejorar"/>
              </a:rPr>
              <a:t><![CDATA[Ver imagen original en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La matriz de competencias por tar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4]]></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atriz no es un ascens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sar de «practica» a «ejecuta con supervisión» no es un premio: es un cambio de condición operativa que exige evidencia y revisión. Y pasar a autonomía no significa que la persona deje de consultar las excepciones: significa que puede resolver lo ordinario y sabe cuándo avis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La matriz de competencias por tare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ato según si es evidencia observada o un supuesto sin evidenci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upuest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e igualó tres muestras y explicó qué hizo en la que no coincidió.]]></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e lleva tres semanas y parece muy aplicad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paró dos pedidos completos sin ayuda y el albarán cuadr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Ya debería saberlo porque ha visto a Marta muchas veces.]]></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n la ejecución observada avisó de una falta de stock sin sustituirla.]]></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 de confianza, así que seguro que lo hace bien.]]></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matriz de evidencias de autonomí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de competencias dice en qué estado está una persona; la matriz de evidencias dice ]]></a:t>
            </a:r>
            <a:r>
              <a:rPr lang="en-US" b="1" strike="noStrike" sz="2100" spc="0" u="none" cap="none">
                <a:solidFill>
                  <a:srgbClr val="1B2438">
                    <a:alpha val="100000"/>
                  </a:srgbClr>
                </a:solidFill>
                <a:latin typeface="Calibri"/>
              </a:rPr>
              <a:t><![CDATA[qué prueba exacta hace falta para cambiar de estado]]></a:t>
            </a:r>
            <a:r>
              <a:rPr lang="en-US" strike="noStrike" sz="2100" spc="0" u="none" cap="none">
                <a:solidFill>
                  <a:srgbClr val="1B2438">
                    <a:alpha val="100000"/>
                  </a:srgbClr>
                </a:solidFill>
                <a:latin typeface="Calibri"/>
              </a:rPr>
              <a:t><![CDATA[. Son dos tablas distintas y se complementan. Sin la segunda, el estado se cambia por impresión; sin la primera, la evidencia se queda en un registro que nadie usa para repartir el turn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matriz de evidencias de autonomí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fila de la matriz de evidencias define cuatro cosas: la ]]></a:t>
            </a:r>
            <a:r>
              <a:rPr lang="en-US" b="1" strike="noStrike" sz="2100" spc="0" u="none" cap="none">
                <a:solidFill>
                  <a:srgbClr val="1B2438">
                    <a:alpha val="100000"/>
                  </a:srgbClr>
                </a:solidFill>
                <a:latin typeface="Calibri"/>
              </a:rPr>
              <a:t><![CDATA[evidencia requerida]]></a:t>
            </a:r>
            <a:r>
              <a:rPr lang="en-US" strike="noStrike" sz="2100" spc="0" u="none" cap="none">
                <a:solidFill>
                  <a:srgbClr val="1B2438">
                    <a:alpha val="100000"/>
                  </a:srgbClr>
                </a:solidFill>
                <a:latin typeface="Calibri"/>
              </a:rPr>
              <a:t><![CDATA[ (qué se observa), la ]]></a:t>
            </a:r>
            <a:r>
              <a:rPr lang="en-US" b="1" strike="noStrike" sz="2100" spc="0" u="none" cap="none">
                <a:solidFill>
                  <a:srgbClr val="1B2438">
                    <a:alpha val="100000"/>
                  </a:srgbClr>
                </a:solidFill>
                <a:latin typeface="Calibri"/>
              </a:rPr>
              <a:t><![CDATA[condición]]></a:t>
            </a:r>
            <a:r>
              <a:rPr lang="en-US" strike="noStrike" sz="2100" spc="0" u="none" cap="none">
                <a:solidFill>
                  <a:srgbClr val="1B2438">
                    <a:alpha val="100000"/>
                  </a:srgbClr>
                </a:solidFill>
                <a:latin typeface="Calibri"/>
              </a:rPr>
              <a:t><![CDATA[ (con qué tipo de cliente, producto o franja se demuestra), ]]></a:t>
            </a:r>
            <a:r>
              <a:rPr lang="en-US" b="1" strike="noStrike" sz="2100" spc="0" u="none" cap="none">
                <a:solidFill>
                  <a:srgbClr val="1B2438">
                    <a:alpha val="100000"/>
                  </a:srgbClr>
                </a:solidFill>
                <a:latin typeface="Calibri"/>
              </a:rPr>
              <a:t><![CDATA[quién observ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uándo se revisa]]></a:t>
            </a:r>
            <a:r>
              <a:rPr lang="en-US" strike="noStrike" sz="2100" spc="0" u="none" cap="none">
                <a:solidFill>
                  <a:srgbClr val="1B2438">
                    <a:alpha val="100000"/>
                  </a:srgbClr>
                </a:solidFill>
                <a:latin typeface="Calibri"/>
              </a:rPr>
              <a:t><![CDATA[. Una evidencia conseguida solo con casos fáciles no habilita para los difíciles. Y una evidencia antigua puede dejar de valer si cambia la herramienta, el procedimiento o el surti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matriz de evidencias de autonomí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triz también sirve para explicar a la persona qué falta. «Practica más» no es un plan; «necesito verte resolver una muestra que no coincida a la primera, con un cliente presente, y luego revisamos» sí lo 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a matriz de evidencias de autonom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e matriz de evidencias. Las tareas y condiciones son un ejemplo ficticio; la tienda debe definir las suy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1457325"/>
                <a:gridCol w="1914525"/>
                <a:gridCol w="1457325"/>
                <a:gridCol w="1828800"/>
                <a:gridCol w="1457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requ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completo con albarán cotej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luye una falta de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ambiar el su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con tintóme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colores igualados y uno corre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un cliente espera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 o t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ambiar de máqu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1457325"/>
                <a:gridCol w="1914525"/>
                <a:gridCol w="1457325"/>
                <a:gridCol w="1828800"/>
                <a:gridCol w="1457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requ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e a 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aprobada y explicación del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estra que no coincide a la prim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seis meses (fict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queo cuadrado y diferencia justif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rno con una inc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ambiar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4]]></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457325"/>
                <a:gridCol w="1914525"/>
                <a:gridCol w="1457325"/>
                <a:gridCol w="1828800"/>
                <a:gridCol w="14573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 requer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di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v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ep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barán contrastado y diferenci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 in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ar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cambiar de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matriz de evidencias de autonomía · Caso ficticio: habilitar el ajuste de colo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fine la evidencia, no la fam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ajustar color a muestra, la evidencia no es «haber visto muchos colores». Es igualar una muestra, corregir una que no coincide a la primera y explicar qué haría si el cliente cambia de luz o de superfici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matriz de evidencias de autonomía · Caso ficticio: habilitar el ajuste de colo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Fija la condi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se hace con un cliente presente y con una muestra real, no con una prueba de laboratorio. Si solo se demuestra con casos fáciles, la habilitación se limita a esos cas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matriz de evidencias de autonomía · Caso ficticio: habilitar el ajuste de colo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Observa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cargado observa la ejecución completa, comprueba el resultado y anota la evidencia con fecha. No basta con decir «ya está»: la fila de la matriz necesita qué se vio y cuán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a matriz de evidencias de autonomía · Caso ficticio: habilitar el ajuste de colo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Revisa la vig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ambia la máquina, la base o el procedimiento de color, la evidencia anterior no cubre la nueva condición. Se revisa antes de mantener la autonomía, no después del primer erro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a matriz de evidencias de autonomí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que declaran autonomía sin la evidencia que la sostien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e ya puede ajustar color sola porque lleva un mes viendo cómo lo hace Mart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e igualó una muestra que no coincidía a la primera y explicó qué haría si el cliente cambia de luz; queda registr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sábado hubo mucha gente y Noe se apañó, la doy por autónoma en ca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paró un pedido completo, detectó una falta y avisó sin sustituir la referencia; revisamos el albarán junto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hace falta observar: con que lo intente tres veces ya se puede decir que sab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Un plan de incorporación que se adap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incorporación sirve para ordenar la práctica, no para prometer competencia. Puede decir «en el primer bloque, Noe observa y practica mostrador; en el segundo, prepara pedidos con supervisión», pero no puede decir «el día 30 ya estará lista para todo». La fecha organiza la revisión; la evidencia decide el avanc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Un plan de incorporación que se adap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adaptable tiene tres propiedades. ]]></a:t>
            </a:r>
            <a:r>
              <a:rPr lang="en-US" b="1" strike="noStrike" sz="2100" spc="0" u="none" cap="none">
                <a:solidFill>
                  <a:srgbClr val="1B2438">
                    <a:alpha val="100000"/>
                  </a:srgbClr>
                </a:solidFill>
                <a:latin typeface="Calibri"/>
              </a:rPr>
              <a:t><![CDATA[Bloques por tarea]]></a:t>
            </a:r>
            <a:r>
              <a:rPr lang="en-US" strike="noStrike" sz="2100" spc="0" u="none" cap="none">
                <a:solidFill>
                  <a:srgbClr val="1B2438">
                    <a:alpha val="100000"/>
                  </a:srgbClr>
                </a:solidFill>
                <a:latin typeface="Calibri"/>
              </a:rPr>
              <a:t><![CDATA[, no por asignatura: cada bloque termina con una evidencia. ]]></a:t>
            </a:r>
            <a:r>
              <a:rPr lang="en-US" b="1" strike="noStrike" sz="2100" spc="0" u="none" cap="none">
                <a:solidFill>
                  <a:srgbClr val="1B2438">
                    <a:alpha val="100000"/>
                  </a:srgbClr>
                </a:solidFill>
                <a:latin typeface="Calibri"/>
              </a:rPr>
              <a:t><![CDATA[Revisiones que pueden mover el plan]]></a:t>
            </a:r>
            <a:r>
              <a:rPr lang="en-US" strike="noStrike" sz="2100" spc="0" u="none" cap="none">
                <a:solidFill>
                  <a:srgbClr val="1B2438">
                    <a:alpha val="100000"/>
                  </a:srgbClr>
                </a:solidFill>
                <a:latin typeface="Calibri"/>
              </a:rPr>
              <a:t><![CDATA[: si la evidencia llega antes, se avanza; si no llega, se cambia la práctica, no se baja el criterio. ]]></a:t>
            </a:r>
            <a:r>
              <a:rPr lang="en-US" b="1" strike="noStrike" sz="2100" spc="0" u="none" cap="none">
                <a:solidFill>
                  <a:srgbClr val="1B2438">
                    <a:alpha val="100000"/>
                  </a:srgbClr>
                </a:solidFill>
                <a:latin typeface="Calibri"/>
              </a:rPr>
              <a:t><![CDATA[Excepciones explícitas]]></a:t>
            </a:r>
            <a:r>
              <a:rPr lang="en-US" strike="noStrike" sz="2100" spc="0" u="none" cap="none">
                <a:solidFill>
                  <a:srgbClr val="1B2438">
                    <a:alpha val="100000"/>
                  </a:srgbClr>
                </a:solidFill>
                <a:latin typeface="Calibri"/>
              </a:rPr>
              <a:t><![CDATA[: una persona puede necesitar más práctica en una tarea y menos en otra; el plan se ajusta sin convertirlo en un trato de favor.]]></a:t>
            </a:r>
          </a:p>
        </p:txBody>
      </p:sp>
      <p:sp>
        <p:nvSpPr>
          <p:cNvPr id="8"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se revisa con la persona, no sobre la persona. Si Noe sabe qué evidencia falta y qué práctica la produce, puede pedir ayuda antes y no esperar a que alguien decida por ell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Un plan de incorporación que se adapta]]></a:t>
            </a:r>
          </a:p>
        </p:txBody>
      </p:sp>
      <p:pic>
        <p:nvPicPr>
          <p:cNvPr id="3" name="" descr="Comparación entre un plan que avanza por fechas y un plan que avanza por evidencias y revisa la práctica.">
            <a:hlinkClick r:id="rId3" tooltip="Comparación entre un plan que avanza por fechas y un plan que avanza por evidencias y revisa la práctica."/>
          </p:cNvPr>
          <p:cNvPicPr>
            <a:picLocks noChangeAspect="1"/>
          </p:cNvPicPr>
          <p:nvPr>
            <p:ph type="pic" idx="1"/>
          </p:nvPr>
        </p:nvPicPr>
        <p:blipFill>
          <a:blip r:embed="rId2"/>
          <a:stretch>
            <a:fillRect/>
          </a:stretch>
        </p:blipFill>
        <p:spPr>
          <a:xfrm>
            <a:off x="2400300" y="1257300"/>
            <a:ext cx="43434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calendario puede organizar los bloques, pero no puede sustituir la evidencia. Un plan que avanza solo por fecha confunde asistencia con competenc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formar-observar-y-mejorar"/>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Un plan de incorporación que se adap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evisión de un plan de incorpor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irar la evidencia definida para el bloqu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el cambio de estado y la nueva revisió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lo observado con el criterio acordad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rdar con la persona el siguiente pas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justar la práctica o la condición si la evidencia no aparec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un error se repite: investigar caus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rror repetido abre una investigación, no una conclusión. Decir «si varios empleados fallan, el procedimiento está mal» cambia una culpa por otra: antes se culpaba a la persona, ahora al documento, y en ambos casos se deja de mirar qué ocurrió. La pregunta útil es qué condiciones producen el patr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un error se repite: investigar caus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is hipótesis que conviene comprobar, no suponer: ]]></a:t>
            </a:r>
            <a:r>
              <a:rPr lang="en-US" b="1" strike="noStrike" sz="2100" spc="0" u="none" cap="none">
                <a:solidFill>
                  <a:srgbClr val="1B2438">
                    <a:alpha val="100000"/>
                  </a:srgbClr>
                </a:solidFill>
                <a:latin typeface="Calibri"/>
              </a:rPr>
              <a:t><![CDATA[formación]]></a:t>
            </a:r>
            <a:r>
              <a:rPr lang="en-US" strike="noStrike" sz="2100" spc="0" u="none" cap="none">
                <a:solidFill>
                  <a:srgbClr val="1B2438">
                    <a:alpha val="100000"/>
                  </a:srgbClr>
                </a:solidFill>
                <a:latin typeface="Calibri"/>
              </a:rPr>
              <a:t><![CDATA[ (¿la persona practicó esa excepción?), ]]></a:t>
            </a:r>
            <a:r>
              <a:rPr lang="en-US" b="1"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la ficha dice qué hacer o deja un paso implícito?), ]]></a:t>
            </a:r>
            <a:r>
              <a:rPr lang="en-US" b="1"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 (¿el equipo, la etiqueta o el programa funcionan como se espera?), ]]></a:t>
            </a:r>
            <a:r>
              <a:rPr lang="en-US" b="1" strike="noStrike" sz="2100" spc="0" u="none" cap="none">
                <a:solidFill>
                  <a:srgbClr val="1B2438">
                    <a:alpha val="100000"/>
                  </a:srgbClr>
                </a:solidFill>
                <a:latin typeface="Calibri"/>
              </a:rPr>
              <a:t><![CDATA[carga de trabajo]]></a:t>
            </a:r>
            <a:r>
              <a:rPr lang="en-US" strike="noStrike" sz="2100" spc="0" u="none" cap="none">
                <a:solidFill>
                  <a:srgbClr val="1B2438">
                    <a:alpha val="100000"/>
                  </a:srgbClr>
                </a:solidFill>
                <a:latin typeface="Calibri"/>
              </a:rPr>
              <a:t><![CDATA[ (¿el volumen de la franja impide comprobar?), ]]></a:t>
            </a:r>
            <a:r>
              <a:rPr lang="en-US" b="1" strike="noStrike" sz="2100" spc="0" u="none" cap="none">
                <a:solidFill>
                  <a:srgbClr val="1B2438">
                    <a:alpha val="100000"/>
                  </a:srgbClr>
                </a:solidFill>
                <a:latin typeface="Calibri"/>
              </a:rPr>
              <a:t><![CDATA[comunicación]]></a:t>
            </a:r>
            <a:r>
              <a:rPr lang="en-US" strike="noStrike" sz="2100" spc="0" u="none" cap="none">
                <a:solidFill>
                  <a:srgbClr val="1B2438">
                    <a:alpha val="100000"/>
                  </a:srgbClr>
                </a:solidFill>
                <a:latin typeface="Calibri"/>
              </a:rPr>
              <a:t><![CDATA[ (¿la información llega completa al turno?) y ]]></a:t>
            </a:r>
            <a:r>
              <a:rPr lang="en-US" b="1" strike="noStrike" sz="2100" spc="0" u="none" cap="none">
                <a:solidFill>
                  <a:srgbClr val="1B2438">
                    <a:alpha val="100000"/>
                  </a:srgbClr>
                </a:solidFill>
                <a:latin typeface="Calibri"/>
              </a:rPr>
              <a:t><![CDATA[supervisión]]></a:t>
            </a:r>
            <a:r>
              <a:rPr lang="en-US" strike="noStrike" sz="2100" spc="0" u="none" cap="none">
                <a:solidFill>
                  <a:srgbClr val="1B2438">
                    <a:alpha val="100000"/>
                  </a:srgbClr>
                </a:solidFill>
                <a:latin typeface="Calibri"/>
              </a:rPr>
              <a:t><![CDATA[ (¿alguien revisó las primeras ejecuciones o se dio por hech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un error se repite: investigar caus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hipótesis se comprueba con un dato distinto: registros, observación, entrevista, prueba de la herramienta. Puede haber más de una causa y puede que la causa cambie según la persona. La conclusión se escribe cuando hay evidencia, no cuando hay una explicación que suena bi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ando un error se repite: investigar caus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4]]></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ipótesis, no veredic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atrón de errores no demuestra por sí solo que la persona sea incapaz ni que el procedimiento esté mal. Demuestra que hay algo que investigar. La diferencia entre un encargado que forma y uno que sentencia está en si comprueba las seis hipótesis antes de decid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uando un error se repite: investigar causas · Caso ficticio: tres errores de color en dos semana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Describe el patrón sin adjetiv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edidos con la base equivocada, dos de ellos en la franja de más volumen y uno con una referencia nueva. No se escribe «Noe se despista»: se escribe qué pasó, cuándo y con qué produc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uando un error se repite: investigar causas · Caso ficticio: tres errores de color en dos semana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mprueba form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visa si Noe practicó el cambio de base y si alguien le explicó qué hacer cuando la referencia no aparece en la ficha. Haber visto el proceso no equivale a haberlo practic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uando un error se repite: investigar causas · Caso ficticio: tres errores de color en dos semana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rueba procedimiento y herramien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mira si la ficha de color pide base y lote, si la etiqueta se lee bien y si el estado del equipo es el que la casa registra como apto. Una ficha ambigua o una etiqueta gastada produce el mismo error en personas distint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uando un error se repite: investigar causas · Caso ficticio: tres errores de color en dos semana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Comprueba carga, comunicación y superv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 el volumen de la franja con el número de colores preparados, se revisa si el turno anterior dejó el dato y se comprueba si alguien observó las primeras ejecuciones. Puede haber dos causas a la vez.]]></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Cuando un error se repite: investigar causas · Caso ficticio: tres errores de color en dos semana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e con la evi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fallo está en la práctica, se refuerza con una condición real. Si está en la ficha, se corrige para todos. Si está en la carga, se cambia el reparto. La acción se elige después de mirar, no an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uando un error se repite: investigar caus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es personas cometen el mismo error al preparar un color en la misma franja. ¿Cuál es la conclusión mejor sostenid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ocedimiento está mal: si fallan tres, la culpa es del document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tres personas necesitan formación individual, porque coinciden en el erro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4]]></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y un patrón que investigar; antes de decidir hay que comprobar formación, procedimiento, herramientas, carga, comunicación y supervisión.]]></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casualidad: tres errores en una franja de mucho trabajo no dicen na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Objetivos y métricas: ejemplos ficticios, no norma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fija objetivos de rendimiento. Si dirección fijara, por ejemplo, un tiempo máximo de cinco minutos por cliente, un máximo de dos errores semanales, unas devoluciones inferiores al 1 % o unas ventas complementarias superiores al 30 %, serían ]]></a:t>
            </a:r>
            <a:r>
              <a:rPr lang="en-US" b="1" strike="noStrike" sz="2100" spc="0" u="none" cap="none">
                <a:solidFill>
                  <a:srgbClr val="1B2438">
                    <a:alpha val="100000"/>
                  </a:srgbClr>
                </a:solidFill>
                <a:latin typeface="Calibri"/>
              </a:rPr>
              <a:t><![CDATA[ejemplos ficticios de objetivos posibles]]></a:t>
            </a:r>
            <a:r>
              <a:rPr lang="en-US" strike="noStrike" sz="2100" spc="0" u="none" cap="none">
                <a:solidFill>
                  <a:srgbClr val="1B2438">
                    <a:alpha val="100000"/>
                  </a:srgbClr>
                </a:solidFill>
                <a:latin typeface="Calibri"/>
              </a:rPr>
              <a:t><![CDATA[, no normas de Pinturas Especializadas ni criterios de esta lección. Ninguno de esos números se aplica por el hecho de aparecer aquí.]]></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Objetivos y métricas: ejemplos ficticios, no norma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objetivo así necesita tres cosas antes de usarse: ]]></a:t>
            </a:r>
            <a:r>
              <a:rPr lang="en-US" b="1" strike="noStrike" sz="2100" spc="0" u="none" cap="none">
                <a:solidFill>
                  <a:srgbClr val="1B2438">
                    <a:alpha val="100000"/>
                  </a:srgbClr>
                </a:solidFill>
                <a:latin typeface="Calibri"/>
              </a:rPr>
              <a:t><![CDATA[definición]]></a:t>
            </a:r>
            <a:r>
              <a:rPr lang="en-US" strike="noStrike" sz="2100" spc="0" u="none" cap="none">
                <a:solidFill>
                  <a:srgbClr val="1B2438">
                    <a:alpha val="100000"/>
                  </a:srgbClr>
                </a:solidFill>
                <a:latin typeface="Calibri"/>
              </a:rPr>
              <a:t><![CDATA[ (qué cuenta como cliente atendido, qué es un error, cómo se mide una devolución), ]]></a:t>
            </a:r>
            <a:r>
              <a:rPr lang="en-US" b="1" strike="noStrike" sz="2100" spc="0" u="none" cap="none">
                <a:solidFill>
                  <a:srgbClr val="1B2438">
                    <a:alpha val="100000"/>
                  </a:srgbClr>
                </a:solidFill>
                <a:latin typeface="Calibri"/>
              </a:rPr>
              <a:t><![CDATA[contexto]]></a:t>
            </a:r>
            <a:r>
              <a:rPr lang="en-US" strike="noStrike" sz="2100" spc="0" u="none" cap="none">
                <a:solidFill>
                  <a:srgbClr val="1B2438">
                    <a:alpha val="100000"/>
                  </a:srgbClr>
                </a:solidFill>
                <a:latin typeface="Calibri"/>
              </a:rPr>
              <a:t><![CDATA[ (tipo de tienda, franja, surtido, complejidad del caso) y ]]></a:t>
            </a:r>
            <a:r>
              <a:rPr lang="en-US" b="1"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quién lo fija, con qué datos y cuándo se cambia). Copiarlo sin definirlo produce dos efectos: se mide lo que es fácil registrar y la persona aprende a evitar el registro del erro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Objetivos y métricas: ejemplos ficticios, no norma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étrica útil para formar no es la que ordena personas: es la que descubre una condición que se puede mejorar. Un tiempo alto puede indicar un cliente complejo, una ficha incompleta o una persona que aún practica. Antes de convertir el dato en juicio, hay que saber qué produjo el da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Objetivos y métricas: ejemplos ficticios, no norm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s didácticos, no política de Pinturas Especializadas. Cada fila muestra qué mediría y qué podría distorsionar un objetivo ficti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4]]></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562225"/>
                <a:gridCol w="2066925"/>
                <a:gridCol w="3486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edir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odría distors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de cinco minutos por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ción media de la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os complejos de color o profesionales con pedido gra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os de dos errores sema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es registrados en 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es no registrados o corregidos antes de anot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 inferiores al 1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 sobr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ones evitadas a costa de no aceptar un caso legít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4]]></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562225"/>
                <a:gridCol w="2066925"/>
                <a:gridCol w="34861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jetiv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edirí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odría distorsio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complementarias superiores al 30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s con comple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 productos que el cliente no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Objetivos y métricas: ejemplos ficticios, no norm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persona llega al último día del plan de incorporación, puede trabajar sin supervisión en todas las tare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conversación de retroaliment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troalimentación que forma no empieza por una etiqueta («eres descuidado») ni por una generalización («siempre te pasa»). Empieza por un hecho observable, sigue por el efecto que tuvo y termina con una petición concreta para la próxima vez. La persona tiene que poder salir sabiendo qué hará distinto y cuándo se revisará.]]></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conversación de retroaliment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tiene cuatro movimientos: ]]></a:t>
            </a:r>
            <a:r>
              <a:rPr lang="en-US" b="1" strike="noStrike" sz="2100" spc="0" u="none" cap="none">
                <a:solidFill>
                  <a:srgbClr val="1B2438">
                    <a:alpha val="100000"/>
                  </a:srgbClr>
                </a:solidFill>
                <a:latin typeface="Calibri"/>
              </a:rPr>
              <a:t><![CDATA[preparar el hecho]]></a:t>
            </a:r>
            <a:r>
              <a:rPr lang="en-US" strike="noStrike" sz="2100" spc="0" u="none" cap="none">
                <a:solidFill>
                  <a:srgbClr val="1B2438">
                    <a:alpha val="100000"/>
                  </a:srgbClr>
                </a:solidFill>
                <a:latin typeface="Calibri"/>
              </a:rPr>
              <a:t><![CDATA[ (cuándo, dónde, qué se observó), ]]></a:t>
            </a:r>
            <a:r>
              <a:rPr lang="en-US" b="1" strike="noStrike" sz="2100" spc="0" u="none" cap="none">
                <a:solidFill>
                  <a:srgbClr val="1B2438">
                    <a:alpha val="100000"/>
                  </a:srgbClr>
                </a:solidFill>
                <a:latin typeface="Calibri"/>
              </a:rPr>
              <a:t><![CDATA[preguntar antes de concluir]]></a:t>
            </a:r>
            <a:r>
              <a:rPr lang="en-US" strike="noStrike" sz="2100" spc="0" u="none" cap="none">
                <a:solidFill>
                  <a:srgbClr val="1B2438">
                    <a:alpha val="100000"/>
                  </a:srgbClr>
                </a:solidFill>
                <a:latin typeface="Calibri"/>
              </a:rPr>
              <a:t><![CDATA[ (puede haber una causa que no viste), ]]></a:t>
            </a:r>
            <a:r>
              <a:rPr lang="en-US" b="1" strike="noStrike" sz="2100" spc="0" u="none" cap="none">
                <a:solidFill>
                  <a:srgbClr val="1B2438">
                    <a:alpha val="100000"/>
                  </a:srgbClr>
                </a:solidFill>
                <a:latin typeface="Calibri"/>
              </a:rPr>
              <a:t><![CDATA[acordar una acción]]></a:t>
            </a:r>
            <a:r>
              <a:rPr lang="en-US" strike="noStrike" sz="2100" spc="0" u="none" cap="none">
                <a:solidFill>
                  <a:srgbClr val="1B2438">
                    <a:alpha val="100000"/>
                  </a:srgbClr>
                </a:solidFill>
                <a:latin typeface="Calibri"/>
              </a:rPr>
              <a:t><![CDATA[ (qué hará la persona y qué hará el encargado) y ]]></a:t>
            </a:r>
            <a:r>
              <a:rPr lang="en-US" b="1" strike="noStrike" sz="2100" spc="0" u="none" cap="none">
                <a:solidFill>
                  <a:srgbClr val="1B2438">
                    <a:alpha val="100000"/>
                  </a:srgbClr>
                </a:solidFill>
                <a:latin typeface="Calibri"/>
              </a:rPr>
              <a:t><![CDATA[fijar el seguimiento]]></a:t>
            </a:r>
            <a:r>
              <a:rPr lang="en-US" strike="noStrike" sz="2100" spc="0" u="none" cap="none">
                <a:solidFill>
                  <a:srgbClr val="1B2438">
                    <a:alpha val="100000"/>
                  </a:srgbClr>
                </a:solidFill>
                <a:latin typeface="Calibri"/>
              </a:rPr>
              <a:t><![CDATA[. Si la persona no está de acuerdo con el hecho, se vuelve al dato; si el desacuerdo es sobre el criterio, se revisa el criteri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versación de cinco minutos bien preparada vale más que una charla de media hora al final del trimestre. Y no necesita un formato solemne: necesita hechos, respeto y un acuerdo que se pueda comprob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a conversación de retroaliment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4]]></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hecho concreto y reciente; evita «siempre» y «nunc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e el efecto en el cliente, el compañero o la operación.]]></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ocurrió antes de proponer una causa.]]></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a una acción concreta y un momento para revisarla.]]></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el acuerdo, no la opinión sobre la perso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a conversación de retroalimenta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conversación. La retroalimentación empieza por un ___ observable, sigue por el ___ que tuvo y termina con un ___ concreto y un ___ para comprobarl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ía de conversación de retroalimen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guía para preparar y conducir una conversación de retroalimentación sobre una tarea concreta. Los ejemplos son ficticios y están escritos para una tienda de pinturas; no son un guion oficial de Pinturas Especializad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ía de conversación de retroalimen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ía con ejemplo ficticio. Se adapta al hecho y a la persona; no se recit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4]]></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390650"/>
                <a:gridCol w="2657475"/>
                <a:gridCol w="165735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revisar contigo el pedido de ayer, ¿tienes cinco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emos que hablar» sin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revisar contigo el pedido de las 19:4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yer salieron seis botes de la referencia Y en lugar de la 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mpre te equivo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el albarán consta la referencia Y; el pedido pedía 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tuvo que volver y el pedido salió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agerar o genera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fesional esperó veinte minutos y cambió su 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4]]></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390650"/>
                <a:gridCol w="2657475"/>
                <a:gridCol w="165735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currió cuando preparabas 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r por hecho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estaba clara cuando llegaste al almac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or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óxima vez, si la referencia no aparece, avisas antes de sustit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 más cui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falta la referencia, me avisas y propones altern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4]]></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390650"/>
                <a:gridCol w="2657475"/>
                <a:gridCol w="1657350"/>
                <a:gridCol w="2409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deci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vi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gu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revisamos el jueves en el pedido de la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lo sin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s vemos el jueves a las 18:30 con el pedido pr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guía de conversación de retroaliment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4]]></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guía sirve para una conversación sobre una tarea, no para una evaluación anual ni para una sanción. Si el caso afecta a conductas graves, seguridad o derechos de una persona, no se resuelve con esta guía: se consulta con dirección y con recursos humanos por el canal que la empresa tenga validad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se y evid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4]]></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most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explica el criterio mientras ob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áctica supervi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ige entre intentos con una indicación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jecución obser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completo sin ayuda y resultado compro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riz de compe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por tarea y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riz de ev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exigida para cambiar de 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se y evid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4]]></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3009900"/>
                <a:gridCol w="5105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rep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ótesis que hay que investi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ase y evidenc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formar-observar-y-mejorar"/>
              </a:rPr>
              <a:t><![CDATA[Abrir el juego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formación y autonomía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fases para cada tare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formación y autonomía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mostración, práctica supervisada y ejecución observada, cada una con su evidencia.]]></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formación y autonomía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competencia y evidenci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formación y autonomía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ompetencia es el estado; la evidencia es la prueba concreta que permite cambiarl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formación y autonomía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muestra la antigüedad?]]></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formación y autonomía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una persona sepa hacer una tarea concreta. La exposición no es competenci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formación y autonomía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is causas se investigan ante un error repetid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formación y autonomía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ormación, procedimiento, herramientas, carga, comunicación y supervisió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formación y autonomía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avanzar un plan de incorporación?]]></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formación y autonomía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videncia de cada bloque, no la llegada de una fecha.]]></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formación y autonomía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estructura una retroalimentació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paso activo · Tarjetas de formación y autonomía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 observable, efecto, acuerdo concreto y seguimient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ormar con evid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5]]></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ormar con evid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8]]></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istinguir las fases, definir evidencias por tarea y decidir la autonomía sin recurrir a la antigüedad ni a una fecha del plan. Siguiente paso: corregir errores y gestionar conflictos con conversaciones claras.]]></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apartado 1 y a la matriz de evidencias del apartado 4. Casi todos los errores vienen de dar por competente a alguien por tiempo o de investigar un patrón con una sola hipótesis.]]></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rmar es hacer que la otra persona pueda decidir sin ti en una tarea concreta, no hacer que dependa de tu aprobación. Esa capacidad se construye con demostración, práctica y ejecución observada, y se reconoce con evidencias, no con antigüedad ni con una fecha del pla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que resume la lección: ]]></a:t>
            </a:r>
            <a:r>
              <a:rPr lang="en-US" b="1" strike="noStrike" sz="2100" spc="0" u="none" cap="none">
                <a:solidFill>
                  <a:srgbClr val="1B2438">
                    <a:alpha val="100000"/>
                  </a:srgbClr>
                </a:solidFill>
                <a:latin typeface="Calibri"/>
              </a:rPr>
              <a:t><![CDATA[sin criterio no hay demostración, sin observación no hay evidencia y sin evidencia no hay autonomía]]></a:t>
            </a:r>
            <a:r>
              <a:rPr lang="en-US" strike="noStrike" sz="2100" spc="0" u="none" cap="none">
                <a:solidFill>
                  <a:srgbClr val="1B2438">
                    <a:alpha val="100000"/>
                  </a:srgbClr>
                </a:solidFill>
                <a:latin typeface="Calibri"/>
              </a:rPr>
              <a:t><![CDATA[. Y cuando un error se repite, no cambies de culpable: investiga formación, procedimiento, herramientas, carga, comunicación y supervisión antes de concluir.]]></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formar-observar-y-mejorar"/>
              </a:rPr>
              <a:t><![CDATA[Formar, observar y mejor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Formaciones internas» (28554), para el marco de formación y seguimiento del aprendizaj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 interna: «Trabajo en equipo y coordinación entre turnos» (28529), para el traspaso de información entre turn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cionado en el portal: «Distribuir funciones y cubrir ausencias» (M2·O5), para la matriz de competencias por tarea.]]></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objetivos numéricos, nombres, fechas y situaciones marcados como ficticios son supuestos didácticos; no son normas ni datos de la empres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2026-10-31T05:10:18Z</dcterms:created>
  <dcterms:modified xsi:type="dcterms:W3CDTF">2026-10-31T05:10:18Z</dcterms:modified>
  <dc:title>Formar, observar y mejorar</dc:title>
  <dc:description>Presentación editable del OA «Formar, observar y mejorar». Enlace: https://pinturasespecializadas.lumbre.lat/object/formar-observar-y-mejorar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