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r-con-seguimiento-postven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r con seguimiento postvent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r con seguimiento postvent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r con seguimiento postvent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r con seguimiento postvent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r con seguimiento postvent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Seguimiento de servicio, no campaña de marketing»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Seguimiento de servicio, no campaña de marketing»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servicio-o-marketing.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marketing masivo y un seguimiento de servicio, con el riesgo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anal puede coincidir; la finalidad, el origen y el consentimient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parar los clientes con un trabajo identificable y contactar por ese trabajo, con una pregunta concreta y por el canal acep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un trabajo identificable ni una base para contactar, el mensaje es publicidad masiva, no seguimiento. Tener el teléfono no es tener permiso: hay que saber qué se vendió, qué se puede preguntar y por qué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seguimiento de servicio y marketing masivo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r-con-seguimiento-postvent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momento lo marca el trabajo, no el calendario comercial» (2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momento lo marca el trabajo, no el calendario comercial» (3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momento lo marca el trabajo, no el calendario comercial»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ndo-segui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tipos de trabajo con su momento, canal habitual y pregunta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trabajo tiene su ventana. Fuera de ella, la misma llamada sirve para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os trabajos, dos vent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Calcula la superficie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ntures Serra repinta 14 terrazas de 45 m²: 630 m². A dos manos son 1.260 m² de aplicación. El techo de Aina mide 12 m²; a dos manos, 24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os trabajos, dos vent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Estima el material co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un rendimiento de 10 m²/L, las terrazas piden 126 L teóricos; con un 10 % de margen, unos 139 L, que se redondean a 140 L. El techo pide 2,4 L; Aina compró dos botes de 4 L, 8 L en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os trabajos, dos vent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Fija la fecha desde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emporada del hotel empieza en mayo: llamada en febrero para confirmar alcance y visita en marzo para ver soporte y humedad. La aplicación de Aina fue el 3 de febrero: seguimiento entre el 10 y el 1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os trabajos, dos vent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Comprueba la 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140 L del hotel cuadran con las 14 terrazas y dos manos; los 180 L del año anterior incluían una tercera mano en las zonas más castigadas y las barandillas, con un rendimiento algo menor. A Aina le sobraron 5,6 L de los 8 comprados, un resto normal para ret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os trabajos, dos vent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Decide la acción de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hotel se le lleva una propuesta de visita y fechas, sin prometer precio ni descuento. A Aina se le pregunta por las ampollas y se agenda visita con ficha y lote; no se le promete su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cho de baño pintado con antihumedad → A los 7-10 días, antes de que el cliente decida re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chada de exterior terminada en junio → Al cambiar de estación, tras el ve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rrazas de hotel que se repintan cada mayo → Cuatro a ocho semanas antes de la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que avisa de ampollas a los tres días → En el plazo de respuesta, con visita si hay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ra de un bote suelto sin obra declarada → En el momento de la venta, sin campaña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ntanas de seguimiento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r-con-seguimiento-postvent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é preguntar y por qué canal» (2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é preguntar y por qué canal» (3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é preguntar y por qué canal» (4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an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canales de seguimiento y el límite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anal lo pide el trabajo y lo acepta el cliente. No se cambia de canal para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lamar para saber cómo quedó el techo del baño. → Seguimiento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nviar el catálogo de primavera a toda la base de clientes. →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guntar por la fachada al cambiar de estación. → Seguimiento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nsistir a quien pidió no recibir más mensajes.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dir una reseña antes de mirar la incidencia.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firmar fechas de la próxima temporada a un profesional. → Seguimiento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sar el móvil de un presupuesto para una promoción.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ublicar una oferta en el escaparate de la tienda. →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canal y finalidad de los apartado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r-con-seguimiento-postven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registro mínimo que permite volver» (2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registro mínimo que permite volver» (3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registro mínimo que permite volver» (4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registr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bloques del registro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bloques que permiten que otra persona retome la conversación sin repet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bajo · lote · respondió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rabajo y el lote permiten reconstruir el caso; la respuesta separa el hecho de la impresión; la fecha y el responsable convierten el registro en una tarea que se puede retomar. Lo que no se sabe se marc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bloques del registro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r-con-seguimiento-postvent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e la señal incipiente a la visita o a la reclamación»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e la señal incipiente a la visita o a la reclamación»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e la señal incipiente a la visita o a la reclamación»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senal-a-dec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desde la señal hasta el cierre d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tre la señal y la respuesta hay una comprobación; saltarla convierte una duda en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Ain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scucha y sitúa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el techo del baño que pintó con los dos botes del día 3?» Confirma producto, fecha y que no se ha repintado ni limpiado con producto agre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Ain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Pregunta por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ónde están las ampollas, qué tamaño tienen, desde cuándo aparecen y si hay humedad o goteo junto al tubo. Se anota la respuesta, no l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Ain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mprueba antes de hablar de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visan ficha, lote y ticket. Si la ficha exige una preparación o un tiempo de secado que no se respetó, se explica; si el producto no cumple lo que indica la ficha, se abre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Ain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Agenda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opone día y hora, se avisa de que se mirará el soporte y la humedad y de que la visita no es un peritaje. Se registra el compromi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lamada de Ain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ierra con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sabe qué se hará, quién responderá y cuándo. Si la visita confirma humedad activa, se explica la solución; si confirma un fallo de producto, se deriva al circuito de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oy a verlo con la ficha y el lote; si hay humedad activa lo explico y, si el producto no cumple la ficha, abro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correcta recoge hechos, comprueba y separa soporte, aplicación y producto antes de prometer. Diagnosticar por teléfono, cambiar el producto sin saber la causa o atribuir el fallo al cliente son tres formas de cerrar el caso sin resol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ñales, visita y reclamación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r-con-seguimiento-postven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sentimiento, finalidad y baja» (2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sentimiento, finalidad y baja» (3 de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sentimiento, finalidad y baja» (4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úmero se dio para el presupuesto. Usarlo para una finalidad distinta y promocional exige base jurídica e información; no basta con tenerlo. La finalidad del dato y el consentimiento se tratan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nalidad, minimización y baja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r-con-seguimiento-postvent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Fidelizar por servicio, no por descuento» (2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Fidelizar por servicio, no por descuento» (3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Fidelizar por servicio, no por descuento» (4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Fidelizar por servicio, no por descuento» (5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llamo por la fachada que pintamos en octubre: ¿ha visto manchas después de las lluv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 nace de un trabajo y la tercera usa un dato para otra finalidad. La quinta deja sin registro un problema que hay que poder retomar, y la sexta promete una solución antes de comprobar la causa. Las frases 2 y 4 describen un seguimiento útil y pru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los apartados 1, 5 y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r-con-seguimiento-postven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trabajo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trabajo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trabajo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el seguimiento de la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inalidad y el origen: nace de un trabajo concreto, no de un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llama tras una aplicación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los 7-10 días, cuando el cliente ya ha visto el acabado con luz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egunt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l trabajo concreto; después, por el uso real y por lo que no haya quedado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mínimo para retomar: cliente, trabajo, producto y lote, qué respondió y qué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abre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ote implicado, producto que no cumple la ficha, patrón repetido o petición 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usar el móvil del presupuesto para promo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n base jurídica y finalidad propias; el dato no viaj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idelizar es des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servicio se controla; el descuento depende de una polític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eguir sin inva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r-con-seguimiento-postventa]]></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eguir sin invadir»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84" r:id="rId1"/>
    <p:sldLayoutId id="2482439285" r:id="rId2"/>
    <p:sldLayoutId id="2482439286" r:id="rId3"/>
    <p:sldLayoutId id="24824392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media-ec040d1d4f1.jpg"/>
  <Relationship Id="rId3" Type="http://schemas.openxmlformats.org/officeDocument/2006/relationships/hyperlink" Target="https://pinturasespecializadas.lumbre.lat/object/fidelizar-con-seguimiento-postven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servicio-o-marketing2.jpg"/>
  <Relationship Id="rId3" Type="http://schemas.openxmlformats.org/officeDocument/2006/relationships/hyperlink" Target="https://pinturasespecializadas.lumbre.lat/object/fidelizar-con-seguimiento-postventa" TargetMode="External"/>
  <Relationship Id="rId4" Type="http://schemas.openxmlformats.org/officeDocument/2006/relationships/hyperlink" Target="https://pinturasespecializadas.lumbre.lat/object/fidelizar-con-seguimiento-postvent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ndo-seguir3.jpg"/>
  <Relationship Id="rId3" Type="http://schemas.openxmlformats.org/officeDocument/2006/relationships/hyperlink" Target="https://pinturasespecializadas.lumbre.lat/object/fidelizar-con-seguimiento-postventa" TargetMode="External"/>
  <Relationship Id="rId4" Type="http://schemas.openxmlformats.org/officeDocument/2006/relationships/hyperlink" Target="https://pinturasespecializadas.lumbre.lat/object/fidelizar-con-seguimiento-postventa"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anales4.jpg"/>
  <Relationship Id="rId3" Type="http://schemas.openxmlformats.org/officeDocument/2006/relationships/hyperlink" Target="https://pinturasespecializadas.lumbre.lat/object/fidelizar-con-seguimiento-postventa" TargetMode="External"/>
  <Relationship Id="rId4" Type="http://schemas.openxmlformats.org/officeDocument/2006/relationships/hyperlink" Target="https://pinturasespecializadas.lumbre.lat/object/fidelizar-con-seguimiento-postventa"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registro5.jpg"/>
  <Relationship Id="rId3" Type="http://schemas.openxmlformats.org/officeDocument/2006/relationships/hyperlink" Target="https://pinturasespecializadas.lumbre.lat/object/fidelizar-con-seguimiento-postventa" TargetMode="External"/>
  <Relationship Id="rId4" Type="http://schemas.openxmlformats.org/officeDocument/2006/relationships/hyperlink" Target="https://pinturasespecializadas.lumbre.lat/object/fidelizar-con-seguimiento-postventa"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senal-a-decision6.jpg"/>
  <Relationship Id="rId3" Type="http://schemas.openxmlformats.org/officeDocument/2006/relationships/hyperlink" Target="https://pinturasespecializadas.lumbre.lat/object/fidelizar-con-seguimiento-postventa" TargetMode="External"/>
  <Relationship Id="rId4" Type="http://schemas.openxmlformats.org/officeDocument/2006/relationships/hyperlink" Target="https://pinturasespecializadas.lumbre.lat/object/fidelizar-con-seguimiento-postventa"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hyperlink" Target="https://pinturasespecializadas.lumbre.lat/object/fidelizar-con-seguimiento-postventa"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r-con-seguimiento-postventa" TargetMode="External"/>
  <Relationship Id="rId3"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01025" cy="4800600"/>
          <a:chOff x="514350" y="781050"/>
          <a:chExt cx="8201025"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del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stven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fidelizar-con-seguimiento-postvent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753100" y="781050"/>
            <a:ext cx="2447925"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el momento, el canal y las preguntas del seguimiento según el trabajo realizado; registrar lo mínimo para dar continuidad; distinguir una señal incipiente de una reclamación y decidir visita o circuito de reclamación; y tratar el consentimiento y los datos personales conforme a finalidad, minimización y baja, sin convertir el seguimiento en marketing masiv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venta consultiva. Convierte el postventa en seguimiento de servicio: momento y canal según el trabajo, preguntas y registro, detección de problemas y límites de consentimiento y datos. Distingue fidelización por servicio de fidelización por descuent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imiento postventa · fidelización · cliente profesional · incidencias · consentimiento · protección de dato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r con seguimiento postvent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n la tienda de la Tienda Este, un martes de febrero, el encargado revisa dos fichas antes de hacer tres llamadas. La primera es de Pintures Serra, un taller ficticio que cada mayo repinta las terrazas de un hotel de Alcúdia: la temporada pasada compró 180 litros y este año todavía no ha confirmado la obra. La segunda es de Aina, una particular del centro que compró dos botes de pintura antihumedad para el techo del baño y, a los diez días, avisa de que «han salido ampollas junto al tub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r con seguimiento postvent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fichas tienen teléfono y correo. Ninguna dice para qué se pueden usar, qué se preguntó ni qué se prometió. La tentación es enviar a los dos el mismo mensaje de primavera. El problema es que uno necesita una visita antes de que empiece la temporada y la otra necesita que alguien mire el techo antes de decidir si es humedad, aplicación o produc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r con seguimiento postvent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egir el momento, el canal y las preguntas del seguimiento según el trabajo realizado; registrar lo mínimo para dar continuidad; distinguir una señal incipiente de una reclamación y decidir visita o circuito de reclamación; y tratar el consentimiento y los datos personales conforme a finalidad, minimización y baja, sin convertir el seguimiento en marketing masivo.]]></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r con seguimiento postvent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herramienta, consentimiento, plazos y descuentos que debe confirmar la direc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r con seguimiento postvent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herramienta o CRM donde se registra el seguimiento, sus campos y quién puede consult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r con seguimiento postvent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3]]></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grama de fidelización, si existe: condiciones, ventajas y forma de comunicarlo. El modelo de consentimiento, la política de contacto y los plazos de conservación de datos de clientes. El criterio para ofrecer un descuento de recurrencia o una condición especial a clientes profesionales.]]></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asume una visita derivada del seguimiento y con qué plazo de respues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eguimiento de servicio, no campaña de marketing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guimiento postventa es una conversación que nace de un trabajo concreto y tiene una pregunta concreta. No es un calendario de mensajes iguales para toda la base de clientes. La diferencia no está en el canal ni en la amabilidad: está en ]]></a:t>
            </a:r>
            <a:r>
              <a:rPr lang="en-US" b="1" strike="noStrike" sz="2100" spc="0" u="none" cap="none">
                <a:solidFill>
                  <a:srgbClr val="1B2438">
                    <a:alpha val="100000"/>
                  </a:srgbClr>
                </a:solidFill>
                <a:latin typeface="Calibri"/>
              </a:rPr>
              <a:t><![CDATA[por qué se contacta y qué recibe el cliente a cambio de su tiempo]]></a:t>
            </a:r>
            <a:r>
              <a:rPr lang="en-US" strike="noStrike" sz="2100" spc="0" u="none" cap="none">
                <a:solidFill>
                  <a:srgbClr val="1B2438">
                    <a:alpha val="100000"/>
                  </a:srgbClr>
                </a:solidFill>
                <a:latin typeface="Calibri"/>
              </a:rPr>
              <a:t><![CDATA[.]]></a:t>
            </a:r>
          </a:p>
        </p:txBody>
      </p:sp>
      <p:sp>
        <p:nvSpPr>
          <p:cNvPr id="8" name=""/>
          <p:cNvSpPr txBox="1"/>
          <p:nvPr/>
        </p:nvSpPr>
        <p:spPr>
          <a:xfrm>
            <a:off x="514350" y="29432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uimiento de servicio.]]></a:t>
            </a:r>
            <a:r>
              <a:rPr lang="en-US" strike="noStrike" sz="2100" spc="0" u="none" cap="none">
                <a:solidFill>
                  <a:srgbClr val="1B2438">
                    <a:alpha val="100000"/>
                  </a:srgbClr>
                </a:solidFill>
                <a:latin typeface="Calibri"/>
              </a:rPr>
              <a:t><![CDATA[ Se pregunta por una obra, una aplicación o una compra que ya existe. El cliente obtiene algo útil: una duda resuelta, una revisión, un aviso de mantenimiento o una visita si algo no va bi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eguimiento de servicio, no campaña de marketing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keting masivo.]]></a:t>
            </a:r>
            <a:r>
              <a:rPr lang="en-US" strike="noStrike" sz="2100" spc="0" u="none" cap="none">
                <a:solidFill>
                  <a:srgbClr val="1B2438">
                    <a:alpha val="100000"/>
                  </a:srgbClr>
                </a:solidFill>
                <a:latin typeface="Calibri"/>
              </a:rPr>
              <a:t><![CDATA[ Se contacta para colocar una promoción, una novedad o una reseña. Puede ser legítimo, pero no es esta lección y necesita su propia base jurídica, su propio consentimiento y su propia política.]]></a:t>
            </a:r>
          </a:p>
        </p:txBody>
      </p:sp>
      <p:sp>
        <p:nvSpPr>
          <p:cNvPr id="9" name=""/>
          <p:cNvSpPr txBox="1"/>
          <p:nvPr/>
        </p:nvSpPr>
        <p:spPr>
          <a:xfrm>
            <a:off x="514350" y="25812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comercial es sencillo: ]]></a:t>
            </a:r>
            <a:r>
              <a:rPr lang="en-US" b="1" strike="noStrike" sz="2100" spc="0" u="none" cap="none">
                <a:solidFill>
                  <a:srgbClr val="1B2438">
                    <a:alpha val="100000"/>
                  </a:srgbClr>
                </a:solidFill>
                <a:latin typeface="Calibri"/>
              </a:rPr>
              <a:t><![CDATA[si el mensaje sirviera igual para cualquier cliente, no es seguimiento; es publicidad]]></a:t>
            </a:r>
            <a:r>
              <a:rPr lang="en-US" strike="noStrike" sz="2100" spc="0" u="none" cap="none">
                <a:solidFill>
                  <a:srgbClr val="1B2438">
                    <a:alpha val="100000"/>
                  </a:srgbClr>
                </a:solidFill>
                <a:latin typeface="Calibri"/>
              </a:rPr>
              <a:t><![CDATA[. Un seguimiento útil menciona el trabajo, el producto o el momento, y termina con una pregunta abierta. No empieza vendiendo. Se nota enseguida cuando alguien llama por tu obra y cuando llama para colocar un bo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eguimiento de servicio, no campaña de marketing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importa por confianza y por información. El seguimiento de servicio genera datos concretos —qué falló, qué falta, cuándo vuelve— que permiten decidir después. El envío masivo genera pocas respuestas y alguna queja de privacidad. La misma lista de clientes no autoriza las dos cos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eguimiento de servicio, no campaña de marketing]]></a:t>
            </a:r>
          </a:p>
        </p:txBody>
      </p:sp>
      <p:pic>
        <p:nvPicPr>
          <p:cNvPr id="3" name="" descr="Comparación entre un marketing masivo y un seguimiento de servicio, con el riesgo de cada uno.">
            <a:hlinkClick r:id="rId3" tooltip="Comparación entre un marketing masivo y un seguimiento de servicio, con el riesgo de cada uno."/>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anal puede coincidir; la finalidad, el origen y el consentimiento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delizar-con-seguimiento-postvent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Seguimiento de servicio, no campaña de marketing]]></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tienes 240 clientes de los últimos dos años y quieres «reactivarlos» con un mensaje de primavera. ¿Cuál es el punto de partida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viar el mismo mensaje a los 240: es más rápido y alguno comprará.]]></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parar los clientes con un trabajo identificable y contactar por ese trabajo, con una pregunta concreta y por el canal aceptado.]]></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amar a todos por teléfono: el trato personal siempre es mej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3]]></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la promoción en redes y no contactar a na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omento lo marca el trabajo, no el calendario comerci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el momento es la decisión más rentable del seguimiento. Llamar demasiado pronto encuentra al cliente sin experiencia de uso; llamar demasiado tarde encuentra el problema instalado o la compra hecha en otra tienda. El momento se deduce del trabajo, no de una campañ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omento lo marca el trabajo, no el calendario comerci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los pocos días de una aplicación.]]></a:t>
            </a:r>
            <a:r>
              <a:rPr lang="en-US" strike="noStrike" sz="2100" spc="0" u="none" cap="none">
                <a:solidFill>
                  <a:srgbClr val="1B2438">
                    <a:alpha val="100000"/>
                  </a:srgbClr>
                </a:solidFill>
                <a:latin typeface="Calibri"/>
              </a:rPr>
              <a:t><![CDATA[ En interior, entre siete y diez días suele bastar para que el cliente haya visto el acabado con luz natural y haya usado la estancia. Se pregunta por color, cobertura, restos y dudas de limpieza o retoque. En exterior ese plazo es solo el primer control: la fachada sigue curando y el clima puede cambiar el result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omento lo marca el trabajo, no el calendario comerci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cambiar de estación en exterior.]]></a:t>
            </a:r>
            <a:r>
              <a:rPr lang="en-US" strike="noStrike" sz="2100" spc="0" u="none" cap="none">
                <a:solidFill>
                  <a:srgbClr val="1B2438">
                    <a:alpha val="100000"/>
                  </a:srgbClr>
                </a:solidFill>
                <a:latin typeface="Calibri"/>
              </a:rPr>
              <a:t><![CDATA[ Tras el verano conviene revisar fachadas, terrazas y carpintería: sol, salitre y lluvia son los que revelan falta de adherencia, desconchones o manchas. Antes de la temporada —primavera en el litoral mediterráneo— interesa anticipar la siguiente campaña: estado del soporte, humedad, lavado y fechas. La ficha técnica marca los tiempos de secado, repintado y limpieza; la revisión no se adelanta a esos plaz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omento lo marca el trabajo, no el calendario comerci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una obra recurrente.]]></a:t>
            </a:r>
            <a:r>
              <a:rPr lang="en-US" strike="noStrike" sz="2100" spc="0" u="none" cap="none">
                <a:solidFill>
                  <a:srgbClr val="1B2438">
                    <a:alpha val="100000"/>
                  </a:srgbClr>
                </a:solidFill>
                <a:latin typeface="Calibri"/>
              </a:rPr>
              <a:t><![CDATA[ Un profesional no necesita una llamada cada mes: necesita que le llamen cuando aún puede planificar. Para una temporada de mayo, febrero o marzo sirven para confirmar alcance, soporte y fechas; abril, para cerrar materiales. Si se llama en mayo, la respuesta será «ya he comprado». ]]></a:t>
            </a:r>
            <a:r>
              <a:rPr lang="en-US" b="1" strike="noStrike" sz="2100" spc="0" u="none" cap="none">
                <a:solidFill>
                  <a:srgbClr val="1B2438">
                    <a:alpha val="100000"/>
                  </a:srgbClr>
                </a:solidFill>
                <a:latin typeface="Calibri"/>
              </a:rPr>
              <a:t><![CDATA[Cuando hay una incidencia]]></a:t>
            </a:r>
            <a:r>
              <a:rPr lang="en-US" strike="noStrike" sz="2100" spc="0" u="none" cap="none">
                <a:solidFill>
                  <a:srgbClr val="1B2438">
                    <a:alpha val="100000"/>
                  </a:srgbClr>
                </a:solidFill>
                <a:latin typeface="Calibri"/>
              </a:rPr>
              <a:t><![CDATA[ no hay calendario: se responde en el plazo que fije la empresa, se recoge lo que el cliente cuenta y se decide visita. La regla: ]]></a:t>
            </a:r>
            <a:r>
              <a:rPr lang="en-US" b="1" strike="noStrike" sz="2100" spc="0" u="none" cap="none">
                <a:solidFill>
                  <a:srgbClr val="1B2438">
                    <a:alpha val="100000"/>
                  </a:srgbClr>
                </a:solidFill>
                <a:latin typeface="Calibri"/>
              </a:rPr>
              <a:t><![CDATA[el seguimiento se agenda desde la fecha del trabajo o desde el inicio de la temporada, nunca desde el mensaje anterior]]></a:t>
            </a:r>
            <a:r>
              <a:rPr lang="en-US" strike="noStrike" sz="2100" spc="0" u="none" cap="none">
                <a:solidFill>
                  <a:srgbClr val="1B2438">
                    <a:alpha val="100000"/>
                  </a:srgbClr>
                </a:solidFill>
                <a:latin typeface="Calibri"/>
              </a:rPr>
              <a:t><![CDA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omento lo marca el trabajo, no el calendario comercial]]></a:t>
            </a:r>
          </a:p>
        </p:txBody>
      </p:sp>
      <p:pic>
        <p:nvPicPr>
          <p:cNvPr id="3" name="" descr="Matriz de cuatro tipos de trabajo con su momento, canal habitual y pregunta principal.">
            <a:hlinkClick r:id="rId3" tooltip="Matriz de cuatro tipos de trabajo con su momento, canal habitual y pregunta principal."/>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trabajo tiene su ventana. Fuera de ella, la misma llamada sirve para men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delizar-con-seguimiento-postventa"/>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omento lo marca el trabajo, no el calendario comercial · Ejemplo resuelto (datos ficticios): dos trabajos, dos ventana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alcula la superficie real]]></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es Serra repinta 14 terrazas de 45 m²: 630 m². A dos manos son 1.260 m² de aplicación. El techo de Aina mide 12 m²; a dos manos, 24 m².]]></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omento lo marca el trabajo, no el calendario comercial · Ejemplo resuelto (datos ficticios): dos trabajos, dos ventana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stima el material con la fich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rendimiento de 10 m²/L, las terrazas piden 126 L teóricos; con un 10 % de margen, unos 139 L, que se redondean a 140 L. El techo pide 2,4 L; Aina compró dos botes de 4 L, 8 L en tot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omento lo marca el trabajo, no el calendario comercial · Ejemplo resuelto (datos ficticios): dos trabajos, dos ventana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Fija la fecha desde el trabaj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mporada del hotel empieza en mayo: llamada en febrero para confirmar alcance y visita en marzo para ver soporte y humedad. La aplicación de Aina fue el 3 de febrero: seguimiento entre el 10 y el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omento lo marca el trabajo, no el calendario comercial · Ejemplo resuelto (datos ficticios): dos trabajos, dos ventana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rueba la coherenci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140 L del hotel cuadran con las 14 terrazas y dos manos; los 180 L del año anterior incluían una tercera mano en las zonas más castigadas y las barandillas, con un rendimiento algo menor. A Aina le sobraron 5,6 L de los 8 comprados, un resto normal para retoqu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omento lo marca el trabajo, no el calendario comercial · Ejemplo resuelto (datos ficticios): dos trabajos, dos ventana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e la acción de cada cas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hotel se le lleva una propuesta de visita y fechas, sin prometer precio ni descuento. A Aina se le pregunta por las ampollas y se agenda visita con ficha y lote; no se le promete sustitu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l momento lo marca el trabajo, no el calendario comerci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rabajo con el momento de seguimiento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cho de baño pintado con antihumedad]]></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achada de exterior terminada en juni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rrazas de hotel que se repintan cada may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liente que avisa de ampollas a los tres día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ra de un bote suelto sin obra declara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 cambiar de estación, tras el veran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tro a ocho semanas antes de la temporad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el plazo de respuesta, con visita si hay señal]]></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el momento de la venta, sin campaña posterior]]></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 los 7-10 días, antes de que el cliente decida repin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preguntar y por qué can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nal no se elige por comodidad de la tienda, sino por la relación y por el trabajo. Una llamada permite repreguntar y detectar un matiz; un WhatsApp deja constancia escrita y se lee cuando el cliente puede; un correo sirve para enviar una ficha o una foto, no para interrogar; la visita resuelve lo que el teléfono no puede 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preguntar y por qué can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imera frase nombra el trabajo.]]></a:t>
            </a:r>
            <a:r>
              <a:rPr lang="en-US" strike="noStrike" sz="2100" spc="0" u="none" cap="none">
                <a:solidFill>
                  <a:srgbClr val="1B2438">
                    <a:alpha val="100000"/>
                  </a:srgbClr>
                </a:solidFill>
                <a:latin typeface="Calibri"/>
              </a:rPr>
              <a:t><![CDATA[ «Le llamo por la pintura del salón que se llevó el día 12» sitúa la conversación y demuestra que no es un mensaje automático. ]]></a:t>
            </a:r>
            <a:r>
              <a:rPr lang="en-US" b="1" strike="noStrike" sz="2100" spc="0" u="none" cap="none">
                <a:solidFill>
                  <a:srgbClr val="1B2438">
                    <a:alpha val="100000"/>
                  </a:srgbClr>
                </a:solidFill>
                <a:latin typeface="Calibri"/>
              </a:rPr>
              <a:t><![CDATA[La segunda pregunta por el uso real.]]></a:t>
            </a:r>
            <a:r>
              <a:rPr lang="en-US" strike="noStrike" sz="2100" spc="0" u="none" cap="none">
                <a:solidFill>
                  <a:srgbClr val="1B2438">
                    <a:alpha val="100000"/>
                  </a:srgbClr>
                </a:solidFill>
                <a:latin typeface="Calibri"/>
              </a:rPr>
              <a:t><![CDATA[ «¿Ha podido ver cómo queda con luz natural?», «¿ha limpiado ya la terraza?», «¿cómo va la obra?». ]]></a:t>
            </a:r>
            <a:r>
              <a:rPr lang="en-US" b="1" strike="noStrike" sz="2100" spc="0" u="none" cap="none">
                <a:solidFill>
                  <a:srgbClr val="1B2438">
                    <a:alpha val="100000"/>
                  </a:srgbClr>
                </a:solidFill>
                <a:latin typeface="Calibri"/>
              </a:rPr>
              <a:t><![CDATA[La tercera deja espacio al problema.]]></a:t>
            </a:r>
            <a:r>
              <a:rPr lang="en-US" strike="noStrike" sz="2100" spc="0" u="none" cap="none">
                <a:solidFill>
                  <a:srgbClr val="1B2438">
                    <a:alpha val="100000"/>
                  </a:srgbClr>
                </a:solidFill>
                <a:latin typeface="Calibri"/>
              </a:rPr>
              <a:t><![CDATA[ «¿Hay algo que no haya quedado como esperaba?» funciona mejor que «¿todo bien?», que invita a decir que sí.]]></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preguntar y por qué can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llevar tres o cuatro preguntas preparadas y no leerlas. En una aplicación: acabado y color, cobertura, restos, dudas de limpieza o retoque. En exterior: adherencia, manchas, humedad, color y limpieza. En una obra profesional: avance, siguiente fase, materiales que faltan y fechas. En una incidencia: qué se ve, dónde, desde cuándo, qué ha hecho ya y qué espe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preguntar y por qué can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se hace en un seguimiento:]]></a:t>
            </a:r>
            <a:r>
              <a:rPr lang="en-US" strike="noStrike" sz="2100" spc="0" u="none" cap="none">
                <a:solidFill>
                  <a:srgbClr val="1B2438">
                    <a:alpha val="100000"/>
                  </a:srgbClr>
                </a:solidFill>
                <a:latin typeface="Calibri"/>
              </a:rPr>
              <a:t><![CDATA[ empezar por una promoción, pedir una reseña antes de saber si el trabajo está bien, mandar un catálogo sin relación con la obra, insistir tras un «no» claro o usar el mismo texto para todos. La reseña se pide, si procede, después de resolver; nunca como precio de la ayu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preguntar y por qué canal]]></a:t>
            </a:r>
          </a:p>
        </p:txBody>
      </p:sp>
      <p:pic>
        <p:nvPicPr>
          <p:cNvPr id="3" name="" descr="Cuatro tarjetas con los canales de seguimiento y el límite de cada uno.">
            <a:hlinkClick r:id="rId3" tooltip="Cuatro tarjetas con los canales de seguimiento y el límite de cada uno."/>
          </p:cNvPr>
          <p:cNvPicPr>
            <a:picLocks noChangeAspect="1"/>
          </p:cNvPicPr>
          <p:nvPr>
            <p:ph type="pic" idx="1"/>
          </p:nvPr>
        </p:nvPicPr>
        <p:blipFill>
          <a:blip r:embed="rId2"/>
          <a:stretch>
            <a:fillRect/>
          </a:stretch>
        </p:blipFill>
        <p:spPr>
          <a:xfrm>
            <a:off x="1390650" y="1257300"/>
            <a:ext cx="63627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anal lo pide el trabajo y lo acepta el cliente. No se cambia de canal para insist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delizar-con-seguimiento-postventa"/>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Qué preguntar y por qué can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sea seguimiento de servicio, publicidad o una actuación que no se ha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guimiento de servic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blicidad]]></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amar para saber cómo quedó el techo del bañ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viar el catálogo de primavera a toda la base de clien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r por la fachada al cambiar de est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sistir a quien pidió no recibir más mensaj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dir una reseña antes de mirar la incidenci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firmar fechas de la próxima temporada a un profesiona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sar el móvil de un presupuesto para una promoción.]]></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ublicar una oferta en el escaparate de la tiend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registro mínimo que permite volv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guimiento sin registro se convierte en una conversación que solo recuerda quien la tuvo. Al día siguiente, otra persona del equipo no sabe qué se preguntó, qué se prometió ni cuándo toca volver. El registro no es un historial exhaustivo: es ]]></a:t>
            </a:r>
            <a:r>
              <a:rPr lang="en-US" b="1" strike="noStrike" sz="2100" spc="0" u="none" cap="none">
                <a:solidFill>
                  <a:srgbClr val="1B2438">
                    <a:alpha val="100000"/>
                  </a:srgbClr>
                </a:solidFill>
                <a:latin typeface="Calibri"/>
              </a:rPr>
              <a:t><![CDATA[lo mínimo para retomar el caso sin volver a preguntar lo mismo]]></a:t>
            </a:r>
            <a:r>
              <a:rPr lang="en-US" strike="noStrike" sz="2100" spc="0" u="none" cap="none">
                <a:solidFill>
                  <a:srgbClr val="1B2438">
                    <a:alpha val="100000"/>
                  </a:srgbClr>
                </a:solidFill>
                <a:latin typeface="Calibri"/>
              </a:rPr>
              <a:t><![CDA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registro mínimo que permite volv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bloques bastan. ]]></a:t>
            </a:r>
            <a:r>
              <a:rPr lang="en-US" b="1" strike="noStrike" sz="2100" spc="0" u="none" cap="none">
                <a:solidFill>
                  <a:srgbClr val="1B2438">
                    <a:alpha val="100000"/>
                  </a:srgbClr>
                </a:solidFill>
                <a:latin typeface="Calibri"/>
              </a:rPr>
              <a:t><![CDATA[Quién y qué trabajo]]></a:t>
            </a:r>
            <a:r>
              <a:rPr lang="en-US" strike="noStrike" sz="2100" spc="0" u="none" cap="none">
                <a:solidFill>
                  <a:srgbClr val="1B2438">
                    <a:alpha val="100000"/>
                  </a:srgbClr>
                </a:solidFill>
                <a:latin typeface="Calibri"/>
              </a:rPr>
              <a:t><![CDATA[: cliente, papel (particular, aplicador, administrador), obra o estancia y fecha. ]]></a:t>
            </a:r>
            <a:r>
              <a:rPr lang="en-US" b="1" strike="noStrike" sz="2100" spc="0" u="none" cap="none">
                <a:solidFill>
                  <a:srgbClr val="1B2438">
                    <a:alpha val="100000"/>
                  </a:srgbClr>
                </a:solidFill>
                <a:latin typeface="Calibri"/>
              </a:rPr>
              <a:t><![CDATA[Qué se vendió]]></a:t>
            </a:r>
            <a:r>
              <a:rPr lang="en-US" strike="noStrike" sz="2100" spc="0" u="none" cap="none">
                <a:solidFill>
                  <a:srgbClr val="1B2438">
                    <a:alpha val="100000"/>
                  </a:srgbClr>
                </a:solidFill>
                <a:latin typeface="Calibri"/>
              </a:rPr>
              <a:t><![CDATA[: referencia, formato, color o fórmula y lote; es lo que permite comprobar después. ]]></a:t>
            </a:r>
            <a:r>
              <a:rPr lang="en-US" b="1" strike="noStrike" sz="2100" spc="0" u="none" cap="none">
                <a:solidFill>
                  <a:srgbClr val="1B2438">
                    <a:alpha val="100000"/>
                  </a:srgbClr>
                </a:solidFill>
                <a:latin typeface="Calibri"/>
              </a:rPr>
              <a:t><![CDATA[Cómo se aplicó]]></a:t>
            </a:r>
            <a:r>
              <a:rPr lang="en-US" strike="noStrike" sz="2100" spc="0" u="none" cap="none">
                <a:solidFill>
                  <a:srgbClr val="1B2438">
                    <a:alpha val="100000"/>
                  </a:srgbClr>
                </a:solidFill>
                <a:latin typeface="Calibri"/>
              </a:rPr>
              <a:t><![CDATA[: soporte, preparación, manos y condiciones, según lo que el cliente cuente. ]]></a:t>
            </a:r>
            <a:r>
              <a:rPr lang="en-US" b="1" strike="noStrike" sz="2100" spc="0" u="none" cap="none">
                <a:solidFill>
                  <a:srgbClr val="1B2438">
                    <a:alpha val="100000"/>
                  </a:srgbClr>
                </a:solidFill>
                <a:latin typeface="Calibri"/>
              </a:rPr>
              <a:t><![CDATA[Qué se preguntó y qué respondió]]></a:t>
            </a:r>
            <a:r>
              <a:rPr lang="en-US" strike="noStrike" sz="2100" spc="0" u="none" cap="none">
                <a:solidFill>
                  <a:srgbClr val="1B2438">
                    <a:alpha val="100000"/>
                  </a:srgbClr>
                </a:solidFill>
                <a:latin typeface="Calibri"/>
              </a:rPr>
              <a:t><![CDATA[: la pregunta concreta y la respuesta, separando hecho de impresión. ]]></a:t>
            </a:r>
            <a:r>
              <a:rPr lang="en-US" b="1" strike="noStrike" sz="2100" spc="0" u="none" cap="none">
                <a:solidFill>
                  <a:srgbClr val="1B2438">
                    <a:alpha val="100000"/>
                  </a:srgbClr>
                </a:solidFill>
                <a:latin typeface="Calibri"/>
              </a:rPr>
              <a:t><![CDATA[Qué toca ahora]]></a:t>
            </a:r>
            <a:r>
              <a:rPr lang="en-US" strike="noStrike" sz="2100" spc="0" u="none" cap="none">
                <a:solidFill>
                  <a:srgbClr val="1B2438">
                    <a:alpha val="100000"/>
                  </a:srgbClr>
                </a:solidFill>
                <a:latin typeface="Calibri"/>
              </a:rPr>
              <a:t><![CDATA[: siguiente paso, responsable y fec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registro mínimo que permite volv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resistirse a dos extremos. El registro vacío —«llamado, todo bien»— no sirve para nada. El registro total —copiar la conversación entera, el DNI, la dirección y la cuenta bancaria— tampoco: acumula datos que no hacen falta y aumenta la responsabilidad. ]]></a:t>
            </a:r>
            <a:r>
              <a:rPr lang="en-US" b="1" strike="noStrike" sz="2100" spc="0" u="none" cap="none">
                <a:solidFill>
                  <a:srgbClr val="1B2438">
                    <a:alpha val="100000"/>
                  </a:srgbClr>
                </a:solidFill>
                <a:latin typeface="Calibri"/>
              </a:rPr>
              <a:t><![CDATA[Se registra lo que sirve para el siguiente contacto y para atender una garantía o una reclamación; no lo que solo satisface la curiosid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registro mínimo que permite volv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también protege al comercial. Si el cliente dice «me prometiste una visita», la ficha muestra qué se dijo y cuándo. Si no hay ficha, la versión más generosa gana por cansancio. Y si el cliente pide la baja, la ficha debe permitir dejar de contactar sin borrar el historial de la ve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registro mínimo que permite volver]]></a:t>
            </a:r>
          </a:p>
        </p:txBody>
      </p:sp>
      <p:pic>
        <p:nvPicPr>
          <p:cNvPr id="3" name="" descr="Secuencia de cinco bloques del registro de seguimiento.">
            <a:hlinkClick r:id="rId3" tooltip="Secuencia de cinco bloques del registro de seguimiento."/>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bloques que permiten que otra persona retome la conversación sin repetir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delizar-con-seguimiento-postventa"/>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registro mínimo que permite volver]]></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gistro mínimo anota quién es el cliente y qué ___ se hizo; qué se vendió, con su referencia y su ___; cómo se aplicó; qué se preguntó y qué ___; y qué toca ahora, con responsable y ___. No se copia la conversación entera ni se guardan datos que no hacen fa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 la señal incipiente a la visita o a la reclam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guimiento bien hecho encuentra problemas pequeños. La habilidad no está en tranquilizar al cliente por teléfono, sino en ]]></a:t>
            </a:r>
            <a:r>
              <a:rPr lang="en-US" b="1" strike="noStrike" sz="2100" spc="0" u="none" cap="none">
                <a:solidFill>
                  <a:srgbClr val="1B2438">
                    <a:alpha val="100000"/>
                  </a:srgbClr>
                </a:solidFill>
                <a:latin typeface="Calibri"/>
              </a:rPr>
              <a:t><![CDATA[distinguir lo que se puede explicar de lo que hay que ver]]></a:t>
            </a:r>
            <a:r>
              <a:rPr lang="en-US" strike="noStrike" sz="2100" spc="0" u="none" cap="none">
                <a:solidFill>
                  <a:srgbClr val="1B2438">
                    <a:alpha val="100000"/>
                  </a:srgbClr>
                </a:solidFill>
                <a:latin typeface="Calibri"/>
              </a:rPr>
              <a:t><![CDATA[. Una duda de limpieza se resuelve con la ficha; una ampolla, un desconchón o un cambio de color piden una comprob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 la señal incipiente a la visita o a la reclam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admiten «ya se pasará»: ampollas o descuelgue de la película, manchas que reaparecen, humedad activa, color distinto entre zonas del mismo paramento, olor persistente fuera del plazo de secado, o un profesional que detecta el problema en varias viviendas. Ante cualquiera de ellas se pregunta lo básico —qué se ve, dónde, desde cuándo, qué se ha hecho— y se decid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 la señal incipiente a la visita o a la reclam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cuando hace falta ver el soporte, medir humedad, comprobar la aplicación o comparar el color en el sitio. ]]></a:t>
            </a:r>
            <a:r>
              <a:rPr lang="en-US" b="1" strike="noStrike" sz="2100" spc="0" u="none" cap="none">
                <a:solidFill>
                  <a:srgbClr val="1B2438">
                    <a:alpha val="100000"/>
                  </a:srgbClr>
                </a:solidFill>
                <a:latin typeface="Calibri"/>
              </a:rPr>
              <a:t><![CDATA[Reclamación]]></a:t>
            </a:r>
            <a:r>
              <a:rPr lang="en-US" strike="noStrike" sz="2100" spc="0" u="none" cap="none">
                <a:solidFill>
                  <a:srgbClr val="1B2438">
                    <a:alpha val="100000"/>
                  </a:srgbClr>
                </a:solidFill>
                <a:latin typeface="Calibri"/>
              </a:rPr>
              <a:t><![CDATA[ cuando hay un lote implicado, un producto que no se comporta como dice la ficha, un patrón que se repite o una petición formal del cliente. La visita no es un peritaje y el comercial no diagnostica: recoge hechos, fotografía y abre el circuito que corresponda, con envase, lote, ticket, fotos y rela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 la señal incipiente a la visita o a la reclam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aro es prometer en la llamada. «Eso es humedad, no es la pintura» o «te lo cambiamos» cierran la conversación y abren un compromiso que no se puede sostener. La frase correcta es: «Con lo que me cuenta no puedo confirmar la causa; necesito verlo y hablar con quien corresponda». Un caso típico: producto para techo de baño aplicado sobre una superficie con humedad activa, con ampollas a los diez días. No es lo mismo que un fallo de producto, y solo la visita y la ficha permiten separar soporte, aplicación y produc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 la señal incipiente a la visita o a la reclamación]]></a:t>
            </a:r>
          </a:p>
        </p:txBody>
      </p:sp>
      <p:pic>
        <p:nvPicPr>
          <p:cNvPr id="3" name="" descr="Flujo de cinco etapas desde la señal hasta el cierre del seguimiento.">
            <a:hlinkClick r:id="rId3" tooltip="Flujo de cinco etapas desde la señal hasta el cierre del seguimiento."/>
          </p:cNvPr>
          <p:cNvPicPr>
            <a:picLocks noChangeAspect="1"/>
          </p:cNvPicPr>
          <p:nvPr>
            <p:ph type="pic" idx="1"/>
          </p:nvPr>
        </p:nvPicPr>
        <p:blipFill>
          <a:blip r:embed="rId2"/>
          <a:stretch>
            <a:fillRect/>
          </a:stretch>
        </p:blipFill>
        <p:spPr>
          <a:xfrm>
            <a:off x="857250" y="1257300"/>
            <a:ext cx="7419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tre la señal y la respuesta hay una comprobación; saltarla convierte una duda en una prom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delizar-con-seguimiento-postventa"/>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 la señal incipiente a la visita o a la reclamación · La llamada de Aina, paso a pas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ucha y sitúa el trabaj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el techo del baño que pintó con los dos botes del día 3?» Confirma producto, fecha y que no se ha repintado ni limpiado con producto agresiv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 la señal incipiente a la visita o a la reclamación · La llamada de Aina, paso a pas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egunta por el hech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están las ampollas, qué tamaño tienen, desde cuándo aparecen y si hay humedad o goteo junto al tubo. Se anota la respuesta, no la interpret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 la señal incipiente a la visita o a la reclamación · La llamada de Aina, paso a pas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rueba antes de hablar de cau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visan ficha, lote y ticket. Si la ficha exige una preparación o un tiempo de secado que no se respetó, se explica; si el producto no cumple lo que indica la ficha, se abre reclam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 la señal incipiente a la visita o a la reclamación · La llamada de Aina, paso a pas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genda la visi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opone día y hora, se avisa de que se mirará el soporte y la humedad y de que la visita no es un peritaje. Se registra el compromiso con fe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 la señal incipiente a la visita o a la reclamación · La llamada de Aina, paso a pas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ierra con siguiente p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sabe qué se hará, quién responderá y cuándo. Si la visita confirma humedad activa, se explica la solución; si confirma un fallo de producto, se deriva al circuito de reclam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De la señal incipiente a la visita o a la reclam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Aina avisa a los diez días de que han salido ampollas en el techo del baño, junto al tubo. ¿Cuál es la respuesta más profesion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humedad; la pintura no tiene nada que ver. Ventila má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cambio los botes ahora mismo para que no se queje.»]]></a:t>
            </a:r>
          </a:p>
        </p:txBody>
      </p:sp>
      <p:sp>
        <p:nvSpPr>
          <p:cNvPr id="11" name=""/>
          <p:cNvSpPr txBox="1"/>
          <p:nvPr/>
        </p:nvSpPr>
        <p:spPr>
          <a:xfrm>
            <a:off x="666750" y="3409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y a verlo con la ficha y el lote; si hay humedad activa lo explico y, si el producto no cumple la ficha, abro reclamación.»]]></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ándame una foto y te digo por teléfono qué 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sentimiento, finalidad y baj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usa datos personales: nombre, teléfono, correo, dirección de la obra y lo que el cliente cuenta. El RGPD no prohíbe usarlos; exige saber ]]></a:t>
            </a:r>
            <a:r>
              <a:rPr lang="en-US" b="1" strike="noStrike" sz="2100" spc="0" u="none" cap="none">
                <a:solidFill>
                  <a:srgbClr val="1B2438">
                    <a:alpha val="100000"/>
                  </a:srgbClr>
                </a:solidFill>
                <a:latin typeface="Calibri"/>
              </a:rPr>
              <a:t><![CDATA[para qué, con qué base y hasta cuándo]]></a:t>
            </a:r>
            <a:r>
              <a:rPr lang="en-US" strike="noStrike" sz="2100" spc="0" u="none" cap="none">
                <a:solidFill>
                  <a:srgbClr val="1B2438">
                    <a:alpha val="100000"/>
                  </a:srgbClr>
                </a:solidFill>
                <a:latin typeface="Calibri"/>
              </a:rPr>
              <a:t><![CDATA[. Es una obligación, no un trámite que se resuelve con una casilla al final del ticke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sentimiento, finalidad y baj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nalidad.]]></a:t>
            </a:r>
            <a:r>
              <a:rPr lang="en-US" strike="noStrike" sz="2100" spc="0" u="none" cap="none">
                <a:solidFill>
                  <a:srgbClr val="1B2438">
                    <a:alpha val="100000"/>
                  </a:srgbClr>
                </a:solidFill>
                <a:latin typeface="Calibri"/>
              </a:rPr>
              <a:t><![CDATA[ El dato recogido para presupuestar o vender no sirve automáticamente para promociones. La finalidad del seguimiento de servicio —comprobar cómo ha ido un trabajo— es distinta de la finalidad de marketing. Cada una necesita su base jurídica: la ejecución del contrato o el interés legítimo pueden cubrir la relación comercial; la comunicación promocional se apoya en el consentimiento o en la excepción de relación contractual previa que fija la normativa de comunicaciones electrónicas, con información y posibilidad de oposición. El detalle lo valida administración; el mostrador no lo improvi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sentimiento, finalidad y baj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nimización.]]></a:t>
            </a:r>
            <a:r>
              <a:rPr lang="en-US" strike="noStrike" sz="2100" spc="0" u="none" cap="none">
                <a:solidFill>
                  <a:srgbClr val="1B2438">
                    <a:alpha val="100000"/>
                  </a:srgbClr>
                </a:solidFill>
                <a:latin typeface="Calibri"/>
              </a:rPr>
              <a:t><![CDATA[ Se piden los datos que hacen falta para el trabajo y el seguimiento: un móvil de contacto, la referencia de la obra y el producto. No se pide el DNI para llamar por una fachada, no se guarda una foto de una habitación con personas sin necesidad y no se anota el estado de salud de quien vive en la ca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sentimiento, finalidad y baj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entimiento y baja.]]></a:t>
            </a:r>
            <a:r>
              <a:rPr lang="en-US" strike="noStrike" sz="2100" spc="0" u="none" cap="none">
                <a:solidFill>
                  <a:srgbClr val="1B2438">
                    <a:alpha val="100000"/>
                  </a:srgbClr>
                </a:solidFill>
                <a:latin typeface="Calibri"/>
              </a:rPr>
              <a:t><![CDATA[ El consentimiento debe ser libre, específico, informado e inequívoco; no vale el silencio ni una casilla premarcada. Retirarlo debe ser tan fácil como darlo, y la baja se atiende sin pedir explicaciones ni volver a llamar para «confirmarla». ]]></a:t>
            </a:r>
            <a:r>
              <a:rPr lang="en-US" b="1" strike="noStrike" sz="2100" spc="0" u="none" cap="none">
                <a:solidFill>
                  <a:srgbClr val="1B2438">
                    <a:alpha val="100000"/>
                  </a:srgbClr>
                </a:solidFill>
                <a:latin typeface="Calibri"/>
              </a:rPr>
              <a:t><![CDATA[Conservación:]]></a:t>
            </a:r>
            <a:r>
              <a:rPr lang="en-US" strike="noStrike" sz="2100" spc="0" u="none" cap="none">
                <a:solidFill>
                  <a:srgbClr val="1B2438">
                    <a:alpha val="100000"/>
                  </a:srgbClr>
                </a:solidFill>
                <a:latin typeface="Calibri"/>
              </a:rPr>
              <a:t><![CDATA[ los datos se guardan mientras dure la relación y el plazo que fije la política; después se suprimen o se anonimizan. Un historial eterno de conversaciones no es un activo: es un riesgo. Por eso el seguimiento no se hace «a toda la base»: se hace a quien tiene un trabajo identificable y un canal por el que se le puede contactar para ese f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onsentimiento, finalidad y baj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un cliente pidió presupuesto para pintar la escalera y dejó su móvil. Como no compró, se puede usar ese móvil para enviarle la promoción de primave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idelizar por servicio, no por descuen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de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deliz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ont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idelizar por servicio, no por descuen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deliz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imie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dient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ovi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idelizar por servicio, no por descuen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rma útil de medir sin inventar un programa: contar cuántos clientes con obra vuelven a comprar en los siguientes doce meses, cuántos problemas se resolvieron sin reclamación formal y cuántos seguimientos acabaron en una nueva visita o presupuesto. Son indicadores de servicio, no de marketing. Si la dirección pide otros, se usan los suyo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es claro: ]]></a:t>
            </a:r>
            <a:r>
              <a:rPr lang="en-US" b="1" strike="noStrike" sz="2100" spc="0" u="none" cap="none">
                <a:solidFill>
                  <a:srgbClr val="1B2438">
                    <a:alpha val="100000"/>
                  </a:srgbClr>
                </a:solidFill>
                <a:latin typeface="Calibri"/>
              </a:rPr>
              <a:t><![CDATA[el seguimiento no es una excusa para vender más]]></a:t>
            </a:r>
            <a:r>
              <a:rPr lang="en-US" strike="noStrike" sz="2100" spc="0" u="none" cap="none">
                <a:solidFill>
                  <a:srgbClr val="1B2438">
                    <a:alpha val="100000"/>
                  </a:srgbClr>
                </a:solidFill>
                <a:latin typeface="Calibri"/>
              </a:rPr>
              <a:t><![CDATA[. Si en la llamada aparece una necesidad, se atiende; si no, se agradece el tiempo y se deja la puerta abierta. Un cliente que se siente cuidado vuelve; uno que se siente perseguido, n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idelizar por servicio, no por descuen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3]]></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credita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valuación online acredita que conoces el criterio y sabes aplicarlo a casos. No certifica competencia observada en el puesto: eso se comprueba con seguimientos reales, con registro y con la supervisión de quien corresponda.]]></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tres clientes de los últimos doce meses con trabajo identificable: un particular, un profesional y uno con incidencia.]]></a:t>
            </a:r>
          </a:p>
        </p:txBody>
      </p:sp>
      <p:sp>
        <p:nvSpPr>
          <p:cNvPr id="13"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4"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leta la ficha de la herramienta con lo que consta y marca «pendiente» en lo que fal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idelizar por servicio, no por descuen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para cada uno el momento, el canal aceptado y tres pregun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 seguimiento real y registra la respuesta y el siguiente paso.]]></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resultado con tu responsable y anota qué cambiarí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Fidelizar por servicio, no por descu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seguimiento. Marca las que no se sostienen.]]></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llamo para ofrecerle la promoción de primavera; da igual qué compró.»]]></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llamo por la fachada que pintamos en octubre: ¿ha visto manchas después de las lluvias?»]]></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e dejó el móvil para el presupuesto, le mando novedades cada m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puedo confirmar la causa por teléfono; voy a verlo con la ficha y el lo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fiero no registrar la incidencia para que el cliente no quede marcad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e prometo que le cambiamos el producto antes de mirar qué ha pas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eguimiento postv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al cerrar la venta y se completa en cada contacto. La columna de ejemplo es ficticia y sirve para ver el nivel de detalle; no son datos de Pinturas Especializadas. Los campos definitivos dependen de la herramienta que fije la empre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eguimiento postv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Lo que no se sabe se escribe como pendiente y no se rellena con suposicion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781175"/>
                <a:gridCol w="2200275"/>
                <a:gridCol w="2343150"/>
                <a:gridCol w="1790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pap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contacto y relación con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na R., particular, la ciu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datos neces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estancia, soport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ho de baño, 12 m², yeso, 3 de febr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atos de salud ni de terc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formato, color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humedad mate, 2 botes de 4 L, lote de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ote se copia de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2200275"/>
                <a:gridCol w="2343150"/>
                <a:gridCol w="1790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manos 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manos, sin imprimación, baño sin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t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al aceptado, fecha y fi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para seguimiento d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ambia de fi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regun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y respuesta, sepa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Junto al tubo, desde el día 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no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3]]></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2200275"/>
                <a:gridCol w="2343150"/>
                <a:gridCol w="1790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observa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ollas pequeñas en 30 cm de t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peri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reclamación o cierre; quién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el 14, con ficha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por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y con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al, fecha y plazo de bo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baja; revisar a los 12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ític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eguimiento postv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 dato, escribe «pendiente» y qué necesitas. Una ficha honesta e incompleta sirve para el siguiente contacto; una ficha rellenada con suposiciones sirve para equivocarse dos vec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rabajo y segu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10 días: acabado, restos y du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hada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estación: adherencia y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recur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 semanas antes: alcance y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 a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respuesta y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producto, respuesta y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tiende sin explicaciones ni nueva lla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rabajo y segu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3]]></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de recur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ítica pendiente; no se 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rabajo y segui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fidelizar-con-seguimiento-postventa"/>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el seguimiento de la publicida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nalidad y el origen: nace de un trabajo concreto, no de una lis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llama tras una aplicación interio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os 7-10 días, cuando el cliente ya ha visto el acabado con luz natura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egunta primer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l trabajo concreto; después, por el uso real y por lo que no haya quedado bie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mínimo para retomar: cliente, trabajo, producto y lote, qué respondió y qué toc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abre reclam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te implicado, producto que no cumple la ficha, patrón repetido o petición forma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usar el móvil del presupuesto para promocion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n base jurídica y finalidad propias; el dato no viaja sol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idelizar es desconta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seguimiento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servicio se controla; el descuento depende de una política pendient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eguir sin inva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eguir sin inva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legir momento y canal, registrar lo justo, distinguir una señal de una reclamación y tratar el consentimiento con criteri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5 y 6. Los errores más frecuentes son contactar por campaña, prometer una solución por teléfono y usar un dato para una finalidad distint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delizar con seguimiento postventa es ]]></a:t>
            </a:r>
            <a:r>
              <a:rPr lang="en-US" b="1" strike="noStrike" sz="2100" spc="0" u="none" cap="none">
                <a:solidFill>
                  <a:srgbClr val="1B2438">
                    <a:alpha val="100000"/>
                  </a:srgbClr>
                </a:solidFill>
                <a:latin typeface="Calibri"/>
              </a:rPr>
              <a:t><![CDATA[elegir el momento y la pregunta antes que el mensaje]]></a:t>
            </a:r>
            <a:r>
              <a:rPr lang="en-US" strike="noStrike" sz="2100" spc="0" u="none" cap="none">
                <a:solidFill>
                  <a:srgbClr val="1B2438">
                    <a:alpha val="100000"/>
                  </a:srgbClr>
                </a:solidFill>
                <a:latin typeface="Calibri"/>
              </a:rPr>
              <a:t><![CDATA[. El momento lo marca el trabajo: los primeros días de una aplicación, el cambio de estación en exterior, las semanas previas a una obra recurrente y el plazo de respuesta ante una incidencia. El canal lo acepta el cliente y lo pide el trabaj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se registra en cinco bloques —cliente y trabajo, producto y lote, aplicación, respuesta y siguiente paso— y se convierte en visita o reclamación cuando aparece una señal que el teléfono no puede resolver. Nunca se diagnostica en la llamada ni se promete una solución antes de comprobar la caus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tienen finalidad, base y plazo. El móvil de un presupuesto no autoriza una promoción; el consentimiento debe ser libre, específico, informado e inequívoco; la baja se atiende sin fricción y se registra. La fidelización por servicio se apoya en lo que la tienda controla; la fidelización por descuento depende de una política que todavía debe confirmarse.]]></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online acredita conocimiento, no competencia observada en el puesto. Lo que se aprende aquí se demuestra con seguimientos reales, bien registrados y supervisado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del Parlamento Europeo y del Consejo, de 27 de abril de 2016 (RGPD), arts. 5, 6, 7 y 15-21, DOUE publicado en BOE (consulta 2026-10).]]></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Orgánica 3/2018, de 5 de diciembre, de Protección de Datos Personales y garantía de los derechos digitales (BOE-A-2018-16673, consulta 2026-1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r-con-seguimiento-postventa"/>
              </a:rPr>
              <a:t><![CDATA[Fidelizar con seguimiento post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34/2002, de 11 de julio, de servicios de la sociedad de la información y de comercio electrónico (LSSI-CE), art. 21 sobre comunicaciones comerciales electrónicas (BOE-A-2002-13758, consulta 2026-10).]]></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tiempos de secado, repintado, limpieza y condiciones de aplicación; la ficha vigente prevalece sobre cualquier resumen inter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2026-10-31T05:03:31Z</dcterms:created>
  <dcterms:modified xsi:type="dcterms:W3CDTF">2026-10-31T05:03:31Z</dcterms:modified>
  <dc:title>Fidelizar con seguimiento postventa</dc:title>
  <dc:description>Presentación editable del OA «Fidelizar con seguimiento postventa». Enlace: https://pinturasespecializadas.lumbre.lat/object/fidelizar-con-seguimiento-postventa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