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cion-de-clientes-y-programas-de-lealt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delización de clientes y programas de lealtad»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delización de clientes y programas de lealtad»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ciclo de fidelización»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ciclo de fidelizació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iclo-fideliz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clo de fidelización de cl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etapas del ciclo: primera compra, buena experiencia, seguimiento postventa, segunda compra, programa de lealtad y prescripción. Cada etapa alimenta l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primera compra al cliente prescrip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imera compra: el cliente prueba la tienda. Lo decisivo es la buena impresión del trato y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primera compra al cliente prescrip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eriencia positiva: si la asesoría fue correcta y el producto adecuado, se registr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primera compra al cliente prescrip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guimiento postventa: contacto breve a los pocos días preguntando po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primera compra al cliente prescrip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gunda compra: el cliente vuelve porque se sintió atendido. Consolida el há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primera compra al cliente prescrip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grama de lealtad: descuentos por recurrencia o precios especiales convierten la relación en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 la primera compra al cliente prescrip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scripción: el cliente fiel recomienda la tienda. Es el nivel más alto de fide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seguimiento postventa a los poc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guimiento postventa a los pocos días es el paso que casi nadie da y el que más fideliza. Demuestra interés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el ciclo de fide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cion-de-clientes-y-programas-de-lealt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rogramas de lealtad y descuentos»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rogramas de lealtad y descuentos»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rogramas-lealt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ogramas de lealtad y descu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tipos de programas: tarjeta de puntos, descuento por volumen, regalo en compras superiores, descuento de cumpleaños, acceso anticipado y precio fijo 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ipos de programas que funcionan en el s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rjeta de puntos: acumula puntos por compra y canjea por descuentos o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ipos de programas que funcionan en el s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uento por volumen: profesionales obtienen porcentaje sobre total mensual o trimes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ipos de programas que funcionan en el s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alo en compras superiores: accesorio o muestra por superar im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ipos de programas que funcionan en el s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uento de cumpleaños: gesto personal con descuento exclusivo en el mes del cumple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ipos de programas que funcionan en el s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ceso anticipado a novedades: clientes fieles ven y compran antes que el público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Tipos de programas que funcionan en el s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fijo anual: para profesionales con consumo estable, precio convenido para productos hab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acceso anticipado a novedades es un privilegio que no cuesta dinero. Los clientes fieles ven y compran antes que el público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programas de lealtad y descu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cion-de-clientes-y-programas-de-lealt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seguimiento-postven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guimiento post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momentos de contacto (3 días, 2 semanas, 1 mes) más la gestión de incidencias. El canal se adapta a la preferenci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lan de seguimiento post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 los 3 días se contacta al cliente para preguntar por el resultado de la pintura y comprobar su satisf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seguimiento post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cion-de-clientes-y-programas-de-lealt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lientes habituales vs. ocasional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imera compra y buena experiencia → Inicio y expe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guimiento postventa a los 3 días → Seguimiento y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gunda compra por confianza → Seguimiento y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Inclusión en programa de lealtad → Programa de lea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scripción a otros clientes → Pre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escuento de cumpleaños → Programa de lea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etapas se ordenan según el ciclo: inicio (primera compra, experiencia), seguimiento (3 días), consolidación (segunda compra), compromiso (programa), fidelización máxima (prescripción) y personalización (cumple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cion-de-clientes-y-programas-de-lealta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Registro y datos del cliente»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rticular que compra una vez al año → Descuento de cumple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fesional con compras mensuales → Precio fijo 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iente que recomienda la tienda → Acceso anticipado a nove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iente nuevo en primera visita → Tarjeta de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ipo de cliente se adapta a un programa específico: particular ocasional (cumpleaños), profesional recurrente (precio fijo), prescriptor (acceso anticipado), nuevo (tarjeta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cion-de-clientes-y-programas-de-lealt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se resuelve primero la incidencia, se intenta vender más sin escuchar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debe resolver primero la incidencia (color no esperado) antes de ofrecer más producto. Proteger la relación es prior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seguimiento post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idelizacion-de-clientes-y-programas-de-lealta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e fide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e fide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etapa decisiva del ciclo de fide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xperiencia positiva: si la asesoría y el producto son adecuados, el cliente registra confianza y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ato del cliente es clave para e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eferencia de canal (llamada, WhatsApp o email). Contactar por el canal equivocado genera intr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veces debe volver un cliente para considerarse habi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hay un número fijo, pero la segunda compra consolida el hábito. A partir de ahí, el programa de lealtad refuerza la recur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más rentable: fidelizar o ca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idelizar. Un cliente habitual compra más, reclama menos y trae nuevos clientes por recomendación. Captar uno nuevo cuesta entre 5 y 7 veces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seguimiento post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actar al cliente después de la compra para comprobar que el resultado fue el esperado y resolver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grama se adapta a un profesional con compras mens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cio fijo anual para productos de uso habitual. Elimina incertidumbre y asegura recur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idelizacion-de-clientes-y-programas-de-lealt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65" r:id="rId1"/>
    <p:sldLayoutId id="2482439266" r:id="rId2"/>
    <p:sldLayoutId id="2482439267" r:id="rId3"/>
    <p:sldLayoutId id="248243926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b671acaed07e68dfe3f3fbb19b6b1de59da24124aed267a1.jpg"/>
  <Relationship Id="rId3" Type="http://schemas.openxmlformats.org/officeDocument/2006/relationships/hyperlink" Target="https://pinturasespecializadas.lumbre.lat/object/fidelizacion-de-clientes-y-programas-de-lealt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iclo-fidelizacion2.jpg"/>
  <Relationship Id="rId3" Type="http://schemas.openxmlformats.org/officeDocument/2006/relationships/hyperlink" Target="https://pinturasespecializadas.lumbre.lat/object/fidelizacion-de-clientes-y-programas-de-lealtad" TargetMode="External"/>
  <Relationship Id="rId4" Type="http://schemas.openxmlformats.org/officeDocument/2006/relationships/hyperlink" Target="https://pinturasespecializadas.lumbre.lat/object/fidelizacion-de-clientes-y-programas-de-lealtad"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rogramas-lealtad3.jpg"/>
  <Relationship Id="rId3" Type="http://schemas.openxmlformats.org/officeDocument/2006/relationships/hyperlink" Target="https://pinturasespecializadas.lumbre.lat/object/fidelizacion-de-clientes-y-programas-de-lealtad" TargetMode="External"/>
  <Relationship Id="rId4" Type="http://schemas.openxmlformats.org/officeDocument/2006/relationships/hyperlink" Target="https://pinturasespecializadas.lumbre.lat/object/fidelizacion-de-clientes-y-programas-de-lealtad"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seguimiento-postventa4.jpg"/>
  <Relationship Id="rId3" Type="http://schemas.openxmlformats.org/officeDocument/2006/relationships/hyperlink" Target="https://pinturasespecializadas.lumbre.lat/object/fidelizacion-de-clientes-y-programas-de-lealtad" TargetMode="External"/>
  <Relationship Id="rId4" Type="http://schemas.openxmlformats.org/officeDocument/2006/relationships/hyperlink" Target="https://pinturasespecializadas.lumbre.lat/object/fidelizacion-de-clientes-y-programas-de-lealtad"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hyperlink" Target="https://pinturasespecializadas.lumbre.lat/object/fidelizacion-de-clientes-y-programas-de-lealtad"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idelizacion-de-clientes-y-programas-de-lealtad" TargetMode="External"/>
  <Relationship Id="rId3"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deliz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ie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gram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alt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fidelizacion-de-clientes-y-programas-de-lealtad"/>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y aplicar técnicas de fidelización: seguimiento postventa, programas de lealtad, descuentos por recurrencia y atención personalizada para convertir compradores ocasionales en clientes habitual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mantener clientes a largo plazo mediante seguimiento postventa, programas de descuentos y atención personalizada. Técnicas de fidelización aplicadas al sector de pinturas y decor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idelizacion · lealtad · postventa · descuentos · clientes-habitua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ción de clientes y programas de lealt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descr=""/>
          <p:cNvSpPr/>
          <p:nvPr/>
        </p:nvSpPr>
        <p:spPr>
          <a:xfrm>
            <a:off x="514350" y="253365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al encargado de tienda que quiere fidelizar clientes y convertir compradores ocasionales en habituales. También al empleado que participa en el seguimiento postventa y quiere entender cómo influye en la retención.]]></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019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render y aplicar técnicas de fidelización: seguimiento postventa, programas de lealtad, descuentos por recurrencia y atención personalizada para convertir compradores ocasionales en clientes habitua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ción de clientes y programas de lealt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lo que indican los principios de fidelización y retención de client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lo que se hace habitualmente en el sector del retai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pendiente: lo que la empresa debe confirmar internamente.]]></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didáctico: ejemplos ficticios para practic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delización de clientes y programas de lealt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Definir qué programas de lealtad se implementan (tarjeta de puntos, descuento por volumen, otro). Confirmar quién autoriza descuentos por recurrencia. Establecer el protocolo de seguimiento postventa (3 días, 2 semanas, 1 mes). Validar el registro mínimo de datos del cli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importa fideliz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delizar cuesta mucho menos que captar un cliente nuevo. Un cliente habitual compra más, reclama menos y recomienda la tienda a otros. En el sector de pinturas y decoración, donde las compras son recurrentes (obras, mantenimientos, repintados), la fidelización no es un lujo: es la base del negocio sostenible.]]></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delizar no es regalar descuentos: es construir una relación donde el cliente no considere ir a otro sit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ciclo de fideliz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de fidelización tiene seis etapas. Cada etapa alimenta la siguiente.]]></a:t>
            </a:r>
          </a:p>
        </p:txBody>
      </p:sp>
      <p:sp>
        <p:nvSpPr>
          <p:cNvPr id="8" name=""/>
          <p:cNvSpPr txBox="1"/>
          <p:nvPr/>
        </p:nvSpPr>
        <p:spPr>
          <a:xfrm>
            <a:off x="514350" y="19526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imera compra.]]></a:t>
            </a:r>
            <a:r>
              <a:rPr lang="en-US" strike="noStrike" sz="2100" spc="0" u="none" cap="none">
                <a:solidFill>
                  <a:srgbClr val="1B2438">
                    <a:alpha val="100000"/>
                  </a:srgbClr>
                </a:solidFill>
                <a:latin typeface="Calibri"/>
              </a:rPr>
              <a:t><![CDATA[ El cliente prueba la tienda por primera vez. Puede ser por recomendación, por cercanía o por precio. Lo decisivo no es cómo llegó, sino que se lleve una buena impresión del trato y del producto.]]></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periencia positiva.]]></a:t>
            </a:r>
            <a:r>
              <a:rPr lang="en-US" strike="noStrike" sz="2100" spc="0" u="none" cap="none">
                <a:solidFill>
                  <a:srgbClr val="1B2438">
                    <a:alpha val="100000"/>
                  </a:srgbClr>
                </a:solidFill>
                <a:latin typeface="Calibri"/>
              </a:rPr>
              <a:t><![CDATA[ Si la asesoría fue correcta, el producto era el adecuado y el cliente siente que le escucharon, la experiencia se registra como positiva. Aquí se decide si vuel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ciclo de fideliz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uimiento postventa.]]></a:t>
            </a:r>
            <a:r>
              <a:rPr lang="en-US" strike="noStrike" sz="2100" spc="0" u="none" cap="none">
                <a:solidFill>
                  <a:srgbClr val="1B2438">
                    <a:alpha val="100000"/>
                  </a:srgbClr>
                </a:solidFill>
                <a:latin typeface="Calibri"/>
              </a:rPr>
              <a:t><![CDATA[ A los pocos días, un contacto breve (llamada, WhatsApp o email) preguntando por el resultado demuestra interés real. Es el paso que casi nadie da y el que más fideliza.]]></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unda compra.]]></a:t>
            </a:r>
            <a:r>
              <a:rPr lang="en-US" strike="noStrike" sz="2100" spc="0" u="none" cap="none">
                <a:solidFill>
                  <a:srgbClr val="1B2438">
                    <a:alpha val="100000"/>
                  </a:srgbClr>
                </a:solidFill>
                <a:latin typeface="Calibri"/>
              </a:rPr>
              <a:t><![CDATA[ El cliente vuelve porque se sintió atendido, no solo porque necesitaba producto. La segunda compra consolida el hábito.]]></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grama de lealtad.]]></a:t>
            </a:r>
            <a:r>
              <a:rPr lang="en-US" strike="noStrike" sz="2100" spc="0" u="none" cap="none">
                <a:solidFill>
                  <a:srgbClr val="1B2438">
                    <a:alpha val="100000"/>
                  </a:srgbClr>
                </a:solidFill>
                <a:latin typeface="Calibri"/>
              </a:rPr>
              <a:t><![CDATA[ Descuentos por recurrencia, tarjetas de puntos o precios especiales para profesionales convierten la relación en un compromiso mutu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ciclo de fideliz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scripción.]]></a:t>
            </a:r>
            <a:r>
              <a:rPr lang="en-US" strike="noStrike" sz="2100" spc="0" u="none" cap="none">
                <a:solidFill>
                  <a:srgbClr val="1B2438">
                    <a:alpha val="100000"/>
                  </a:srgbClr>
                </a:solidFill>
                <a:latin typeface="Calibri"/>
              </a:rPr>
              <a:t><![CDATA[ El cliente fiel recomienda la tienda a conocidos, colegas de oficio o familiares. Es el nivel más alto de fidelización: el cliente trabaja gratis para ti porque confí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ciclo de fidelización]]></a:t>
            </a:r>
          </a:p>
        </p:txBody>
      </p:sp>
      <p:pic>
        <p:nvPicPr>
          <p:cNvPr id="3" name="" descr="Ciclo de fidelización de clientes">
            <a:hlinkClick r:id="rId3" tooltip="Ciclo de fidelización de clientes"/>
          </p:cNvPr>
          <p:cNvPicPr>
            <a:picLocks noChangeAspect="1"/>
          </p:cNvPicPr>
          <p:nvPr>
            <p:ph type="pic" idx="1"/>
          </p:nvPr>
        </p:nvPicPr>
        <p:blipFill>
          <a:blip r:embed="rId2"/>
          <a:stretch>
            <a:fillRect/>
          </a:stretch>
        </p:blipFill>
        <p:spPr>
          <a:xfrm>
            <a:off x="3019425" y="1257300"/>
            <a:ext cx="31051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etapas del ciclo: primera compra, buena experiencia, seguimiento postventa, segunda compra, programa de lealtad y prescripción. Cada etapa alimenta la sigu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delizacion-de-clientes-y-programas-de-lealtad"/>
              </a:rPr>
              <a:t><![CDATA[Ver imagen original en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ciclo de fidelización · De la primera compra al cliente prescripto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compra: el cliente prueba la tienda. Lo decisivo es la buena impresión del trato y produc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ciclo de fidelización · De la primera compra al cliente prescripto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eriencia positiva: si la asesoría fue correcta y el producto adecuado, se registra confianz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ciclo de fidelización · De la primera compra al cliente prescripto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miento postventa: contacto breve a los pocos días preguntando por el result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ciclo de fidelización · De la primera compra al cliente prescripto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compra: el cliente vuelve porque se sintió atendido. Consolida el hábi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ciclo de fidelización · De la primera compra al cliente prescripto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grama de lealtad: descuentos por recurrencia o precios especiales convierten la relación en compromi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El ciclo de fidelización · De la primera compra al cliente prescriptor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cripción: el cliente fiel recomienda la tienda. Es el nivel más alto de fideliz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El ciclo de fideliz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aso que casi nadie da y el que más fideliz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un descuento en la primera compr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eguimiento postventa a los pocos día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viar un email genérico a todos los cliente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que el cliente vuelva por sí mism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ogramas de lealtad y descuen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is tipos de programas que funcionan en el sector. Cada uno se adapta a un tipo de cliente.]]></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arjeta de puntos.]]></a:t>
            </a:r>
            <a:r>
              <a:rPr lang="en-US" strike="noStrike" sz="2100" spc="0" u="none" cap="none">
                <a:solidFill>
                  <a:srgbClr val="1B2438">
                    <a:alpha val="100000"/>
                  </a:srgbClr>
                </a:solidFill>
                <a:latin typeface="Calibri"/>
              </a:rPr>
              <a:t><![CDATA[ El cliente acumula puntos por cada compra y los canjea por descuentos o productos. Es sencillo de gestionar y genera visitas recurrentes.]]></a:t>
            </a:r>
          </a:p>
        </p:txBody>
      </p:sp>
      <p:sp>
        <p:nvSpPr>
          <p:cNvPr id="10" name=""/>
          <p:cNvSpPr txBox="1"/>
          <p:nvPr/>
        </p:nvSpPr>
        <p:spPr>
          <a:xfrm>
            <a:off x="514350" y="2990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cuento por volumen.]]></a:t>
            </a:r>
            <a:r>
              <a:rPr lang="en-US" strike="noStrike" sz="2100" spc="0" u="none" cap="none">
                <a:solidFill>
                  <a:srgbClr val="1B2438">
                    <a:alpha val="100000"/>
                  </a:srgbClr>
                </a:solidFill>
                <a:latin typeface="Calibri"/>
              </a:rPr>
              <a:t><![CDATA[ Profesionales (pintores, reformistas) que compran habitualmente obtienen un porcentaje de descuento sobre el total mensual o trimestral. Incentiva la concentración de compr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ogramas de lealtad y descuen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galo en compras superiores.]]></a:t>
            </a:r>
            <a:r>
              <a:rPr lang="en-US" strike="noStrike" sz="2100" spc="0" u="none" cap="none">
                <a:solidFill>
                  <a:srgbClr val="1B2438">
                    <a:alpha val="100000"/>
                  </a:srgbClr>
                </a:solidFill>
                <a:latin typeface="Calibri"/>
              </a:rPr>
              <a:t><![CDATA[ Un accesorio, muestra de producto o herramienta básica como obsequio por superar un importe. Refuerza la sensación de valor añadido.]]></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cuento de cumpleaños.]]></a:t>
            </a:r>
            <a:r>
              <a:rPr lang="en-US" strike="noStrike" sz="2100" spc="0" u="none" cap="none">
                <a:solidFill>
                  <a:srgbClr val="1B2438">
                    <a:alpha val="100000"/>
                  </a:srgbClr>
                </a:solidFill>
                <a:latin typeface="Calibri"/>
              </a:rPr>
              <a:t><![CDATA[ Un gesto personal: un descuento exclusivo en el mes del cumpleaños del cliente. Requiere tener el dato registrado y genera cercanía.]]></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ceso anticipado a novedades.]]></a:t>
            </a:r>
            <a:r>
              <a:rPr lang="en-US" strike="noStrike" sz="2100" spc="0" u="none" cap="none">
                <a:solidFill>
                  <a:srgbClr val="1B2438">
                    <a:alpha val="100000"/>
                  </a:srgbClr>
                </a:solidFill>
                <a:latin typeface="Calibri"/>
              </a:rPr>
              <a:t><![CDATA[ Los clientes fieles pueden ver y comprar nuevos productos o colores antes que el público general. Es un privilegio que no cuesta diner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ogramas de lealtad y descuen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cio fijo anual.]]></a:t>
            </a:r>
            <a:r>
              <a:rPr lang="en-US" strike="noStrike" sz="2100" spc="0" u="none" cap="none">
                <a:solidFill>
                  <a:srgbClr val="1B2438">
                    <a:alpha val="100000"/>
                  </a:srgbClr>
                </a:solidFill>
                <a:latin typeface="Calibri"/>
              </a:rPr>
              <a:t><![CDATA[ Para profesionales con consumo estable, se fija un precio convenido para los productos de uso habitual. Elimina la incertidumbre y asegura la recurrenc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rogramas de lealtad y descuentos]]></a:t>
            </a:r>
          </a:p>
        </p:txBody>
      </p:sp>
      <p:pic>
        <p:nvPicPr>
          <p:cNvPr id="3" name="" descr="Programas de lealtad y descuentos">
            <a:hlinkClick r:id="rId3" tooltip="Programas de lealtad y descuentos"/>
          </p:cNvPr>
          <p:cNvPicPr>
            <a:picLocks noChangeAspect="1"/>
          </p:cNvPicPr>
          <p:nvPr>
            <p:ph type="pic" idx="1"/>
          </p:nvPr>
        </p:nvPicPr>
        <p:blipFill>
          <a:blip r:embed="rId2"/>
          <a:stretch>
            <a:fillRect/>
          </a:stretch>
        </p:blipFill>
        <p:spPr>
          <a:xfrm>
            <a:off x="2428875" y="1257300"/>
            <a:ext cx="42767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tipos de programas: tarjeta de puntos, descuento por volumen, regalo en compras superiores, descuento de cumpleaños, acceso anticipado y precio fijo anu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delizacion-de-clientes-y-programas-de-lealtad"/>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ogramas de lealtad y descuentos · Tipos de programas que funcionan en el secto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rjeta de puntos: acumula puntos por compra y canjea por descuentos o product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ogramas de lealtad y descuentos · Tipos de programas que funcionan en el secto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ento por volumen: profesionales obtienen porcentaje sobre total mensual o trimestr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ogramas de lealtad y descuentos · Tipos de programas que funcionan en el secto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alo en compras superiores: accesorio o muestra por superar impor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ogramas de lealtad y descuentos · Tipos de programas que funcionan en el secto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ento de cumpleaños: gesto personal con descuento exclusivo en el mes del cumpleañ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ogramas de lealtad y descuentos · Tipos de programas que funcionan en el secto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ceso anticipado a novedades: clientes fieles ven y compran antes que el público gener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ogramas de lealtad y descuentos · Tipos de programas que funcionan en el sector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fijo anual: para profesionales con consumo estable, precio convenido para productos habitua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Programas de lealtad y descuen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dadero o falso: El acceso anticipado a novedades es un privilegio que cuesta dinero implement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Seguimiento postv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postventa es lo que separa una tienda que vende de una tienda que acompaña. Consiste en contactar al cliente después de la compra para comprobar que el resultado fue el esperado, resolver cualquier incidencia y recordar que la relación no terminó en el tick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Seguimiento postventa]]></a:t>
            </a:r>
          </a:p>
        </p:txBody>
      </p:sp>
      <p:pic>
        <p:nvPicPr>
          <p:cNvPr id="3" name="" descr="Seguimiento postventa">
            <a:hlinkClick r:id="rId3" tooltip="Seguimiento postvent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momentos de contacto (3 días, 2 semanas, 1 mes) más la gestión de incidencias. El canal se adapta a la preferencia del cl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idelizacion-de-clientes-y-programas-de-lealtad"/>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seguimiento postv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3086100"/>
                <a:gridCol w="1581150"/>
                <a:gridCol w="1924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je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días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por el resultado de la 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o WhatsAp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r satisf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si necesita algo más para el proy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ail o WhatsAp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ctar nueva nece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dar que tiene descuento de cliente f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ail o SM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tivar la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ver antes de ofrecer más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di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r la re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Seguimiento postvent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los 3 días de la compra, se contacta al cliente para preguntar por el ____ de la pintu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lientes habituales vs. ocasion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ocasional puede gastar mucho en una sola compra (una obra completa). Un cliente habitual gasta menos cada vez pero vuelve cada pocas semanas. La suma anual del habitual supera al ocasional, y además trae nuevos clientes por recomendación.]]></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no es cuánto compran, sino cuántas veces vuelven. Fidelizar es construir una relación donde el cliente no considere ir a otro siti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lientes habituales vs. ocasion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descr=""/>
          <p:cNvSpPr/>
          <p:nvPr/>
        </p:nvSpPr>
        <p:spPr>
          <a:xfrm>
            <a:off x="514350" y="1219200"/>
            <a:ext cx="8115300" cy="20764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764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ferencia no es cuánto compran, sino cuántas veces vuelven]]></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liente ocasional puede gastar mucho en una sola compra. Un cliente habitual gasta menos cada vez pero vuelve cada pocas semanas. La suma anual del habitual supera al ocasional, y además trae nuevos clientes por recomend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lientes habituales vs. ocasional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r las etapas del ciclo de fideliz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icio y experienci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guimiento y confianz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grama de lealtad]]></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scrip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imera compra y buena experiencia]]></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guimiento postventa a los 3 d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gunda compra por confianz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nclusión en programa de lealtad]]></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scripción a otros client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escuento de cumpleaño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gistro y datos del cli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fidelizar necesitas saber quién es tu cliente. El registro mínimo incluye: nombre, teléfono o email, tipo de cliente (particular o profesional), productos que compra habitualmente, fecha de última compra y preferencia de canal de contacto. Con esos datos puedes personalizar el seguimiento y las ofertas.]]></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si el cliente prefiere llamada, WhatsApp o email. Contactar por el canal equivocado es contraproducente: el cliente percibe intrusión en vez de aten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Registro y datos del cli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ato que marca la diferenci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si el cliente prefiere llamada, WhatsApp o email. Contactar por el canal equivocado es contraproducente: el cliente percibe intrusión en vez de atención. Una nota en la ficha basta para acertar siemp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Registro y datos del clien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r cada tipo de cliente con el programa más adecua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rticular que compra una vez al añ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fesional con compras mensual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liente que recomienda la tien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liente nuevo en primera visit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cio fijo anual]]></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ceso anticipado a novedad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arjeta de punt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uento de cumpleañ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prác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compró pintura para exterior hace una semana. Llama diciendo que el color no quedó como esperaba. ¿Qué haces en el seguimiento postven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aso práct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rror hay en esta actuación: 'Le ofrezco inmediatamente un descuento para que vuelva a comprar'?]]></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errores, es lo correct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e resuelve primero la incidencia, se intenta vender más sin escuchar el problem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bran accione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ono es demasiado form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fideliz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 3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por 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jeta pu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mula compras y canj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fijo an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profesionales recurr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cri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recomienda l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 cumplea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o pers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eso anticip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vilegio sin co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fideliz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fidelizacion-de-clientes-y-programas-de-lealtad"/>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ealtad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etapa decisiva del ciclo de fideliz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ealtad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xperiencia positiva: si la asesoría y el producto son adecuados, el cliente registra confianza y vuelv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ealtad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ato del cliente es clave para el seguimien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ealtad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ferencia de canal (llamada, WhatsApp o email). Contactar por el canal equivocado genera intrus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ealtad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veces debe volver un cliente para considerarse habitu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ealtad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y un número fijo, pero la segunda compra consolida el hábito. A partir de ahí, el programa de lealtad refuerza la recurrenc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ealtad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más rentable: fidelizar o capt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ealtad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idelizar. Un cliente habitual compra más, reclama menos y trae nuevos clientes por recomendación. Captar uno nuevo cuesta entre 5 y 7 veces má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ealtad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seguimiento postven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ealtad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actar al cliente después de la compra para comprobar que el resultado fue el esperado y resolver incidenci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ealtad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grama se adapta a un profesional con compras mensua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ealtad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cio fijo anual para productos de uso habitual. Elimina incertidumbre y asegura recurr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Has demostrado conocer los principios de fidelización y programas de lealtad.]]></a:t>
            </a:r>
          </a:p>
        </p:txBody>
      </p:sp>
      <p:sp>
        <p:nvSpPr>
          <p:cNvPr id="9" name=""/>
          <p:cNvSpPr txBox="1"/>
          <p:nvPr/>
        </p:nvSpPr>
        <p:spPr>
          <a:xfrm>
            <a:off x="514350" y="2257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seis etapas del ciclo, los seis tipos de programas y el plan de seguimiento postventa. Fidelizar cuesta menos que capt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 llegado al final de la lección. Para dominar este tema, repasa los ejercicios, consulta los refuerzos y aplica lo aprendido en tu siguiente turno de trabajo.]]></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ual de atención al cliente de la tienda: Protocolos de seguimiento postventa y gestión de incidencias.]]></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registro de clientes: Datos mínimos: nombre, contacto, tipo, productos habituales, preferencia de canal.]]></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gramas de lealtad implementados: Condiciones específicas de cada programa (tarjeta puntos, descuento volumen, etc.).]]></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idelizacion-de-clientes-y-programas-de-lealtad"/>
              </a:rPr>
              <a:t><![CDATA[Fidelización de clientes y programas de leal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étricas de fidelización: Tasa de repetición, ticket medio, tiempo desde última comp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2026-10-31T05:03:12Z</dcterms:created>
  <dcterms:modified xsi:type="dcterms:W3CDTF">2026-10-31T05:03:12Z</dcterms:modified>
  <dc:title>Fidelización de clientes y programas de lealtad</dc:title>
  <dc:description>Presentación editable del OA «Fidelización de clientes y programas de lealtad». Enlace: https://pinturasespecializadas.lumbre.lat/object/fidelizacion-de-clientes-y-programas-de-lealtad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