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presProps" Target="presProps.xml"/>
  <Relationship Id="rId111" Type="http://schemas.openxmlformats.org/officeDocument/2006/relationships/viewProps" Target="viewProps.xml"/>
  <Relationship Id="rId11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cha-de-preparacion-y-aceptacion-de-colo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preparación y aceptación de color»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preparación y aceptación de color»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preparación y aceptación de color»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preparación y aceptación de color»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preparación y aceptación de color»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Muestra, color aprobado y color de entrega»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Muestra, color aprobado y color de entrega»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muestra-aprobado-entreg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que distinguen la muestra de color, el color aprobado y el color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tres se citan por separado en la ficha, cada uno con su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 la probeta que el cliente aprobó, porque es el color acordado para ese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rta sirve para elegir; el color aprobado es el acuerdo. Comparar el lote con la carta de catálogo es comparar contra otra referencia y no detectar una desviac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muestra de color, color aprobado y color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cha-de-preparacion-y-aceptacion-de-colo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 que la ficha evita: una reclamación sin hilo»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 que la ficha evita: una reclamación sin hilo»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on-y-sin-fich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trabajar sin ficha, con una respuesta opinión, y trabajar con ficha, con una respuesta basada e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icha no cambia el color: cambia lo que se puede demo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rma da fe del procedimiento, no del resultado. Si no hubo comparación con la muestra aprobada, la casilla de comparación queda vacía y el lote no puede declararse aceptado: la firma no sustituye a l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 ficha como dato frente a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cha-de-preparacion-y-aceptacion-de-colo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seis bloques de la ficha»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seis bloques de la ficha»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seis-bloqu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os seis bloques de la ficha, lo que se escribe en cada uno, para qué sirve y qué pasa si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seis bloques, en orden: cada uno depende del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ra · lotes · aprobada · desviación · firmas · muestra ·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ora, relación entre lotes, muestra aprobada, desviación, firmas y número de muestra son los datos que más se omiten. Y lo que no se sabe se declara pendiente: un hueco marcado se cierra, un hueco inventado se prop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os seis bloques y la función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cha-de-preparacion-y-aceptacion-de-colo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ómo se rellena, paso a paso»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ómo se rellena, paso a paso»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paso-a-pas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siete pasos para rellenar la ficha, desde reunir la muestra aprobada hasta archivar la muestra num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ismo orden con el que se prepara el lote, para que otra persona lo entienda sin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hecklist de preparación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Antes de mezc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cargo, cliente y muestra aprobada a mano. Si falta la muestra, se pide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hecklist de preparación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Ident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ase, formato, acabado, color de partida, fórmula y ajuste m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hecklist de preparación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echa, hora, operario, equipo con su revisión y relación entre l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hecklist de preparación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z, fondo y ángulo; comparación contra la muestra aprobada y desviación observ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hecklist de preparación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sión, causa o reservas, firmas y número de muestra archiv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ferencia de la muestra aprobada y número de encargo. → Encargo y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lor de partida, código de fórmula y ajuste manual. → Encargo y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Base, formato del envase y acabado. → Encargo y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echa, hora y operario. →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quipo utilizado y relación entre lotes. →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iempos de trabajo y secado, y condiciones de la sala. →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uz, fondo y ángulo de la comparación. →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esviación observada frente a la muestra aprobada. →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Decisión, causa, firmas y número de muestra archivada. → Decisión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y apartado 4: bloques de la ficha y orden de rel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cha-de-preparacion-y-aceptacion-de-colo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mparar con la muestra aprobada y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mparar con la muestra aprobada y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mparar con la muestra aprobada y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tres-decis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con las tres decisiones posibles tras la comprobación: aceptado, aceptado con reservas y recha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decisiones, y cada una con lo que la ficha exige en ese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eptado → Comparación con la muestra aprobada y firma de quien prepara y com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eptado con reservas → Desviación escrita, aviso a quien corresponde y bote re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hazado → Causa anotada, lote identificado y escalado a quie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aración hecha sin la muestra aprobada → No se puede decidir: la casilla queda vacía y se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rios envases de la misma partida desviados → Se anota la partida entera y se escala el conj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método de comparación y las tres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cha-de-preparacion-y-aceptacion-de-colo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Un caso resuelto de principio a fin»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Un caso resuelto de principio a fin»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seis pasos del caso,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un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ocaliza la probeta aprobada MA-2026-118 y el encargo 2026-0417 antes de mezc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seis pasos del caso,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Ident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ase blanca, 15 L y 4 L, satinado, código 43-BT-118, sin ajuste m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seis pasos del caso,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02/10/2026 a las 10:15, R. Salvà, dosificador y báscula, misma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seis pasos del caso,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beta con rodillo secada 24 h, luz lateral, fondo blanco y gris, 4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seis pasos del caso,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eptado con reservas: se escribe la desviación y se retiene el bote de 4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seis pasos del caso,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rch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rmas y muestra MA-2026-118 numerada, junto con la ficha d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45 minutos (tolerancia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 10:15 a 12:40 hay 2 h 25 min, es decir 145 minutos. El tiempo de trabajo que consta en la ficha técnica del caso es de 4 h: la comparación se hizo dentro de ese margen, así que se comprobó con el lote en estado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os tiempos del caso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cha-de-preparacion-y-aceptacion-de-colo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frecuentes al usar la ficha» (2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frecuentes al usar la ficha» (3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paro con la probeta que el cliente aprobó, que está archivada con su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rta de catálogo no sustituye a la muestra aprobada, una desviación no se maquilla como aceptación y una probeta sin número ni ubicación no se puede relacionar con ninguna ficha. Las frases segunda y cuarta son las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errores de uso de la ficha y su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cha-de-preparacion-y-aceptacion-de-colo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onservar la muestra, alimentar el dossier y saber cuándo escalar» (2 de 6).]]></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onservar la muestra, alimentar el dossier y saber cuándo escalar» (3 de 6).]]></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onservar la muestra, alimentar el dossier y saber cuándo escalar» (4 de 6).]]></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onservar la muestra, alimentar el dossier y saber cuándo escalar» (5 de 6).]]></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onservar la muestra, alimentar el dossier y saber cuándo escalar» (6 de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cribe la desviación observada tal como se ve, la marca como pendiente de medición y decide con la reserva correspondiente, dejando constanci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instrumento se anota una observación sin medir, no un «correcto». La decisión con su reserva, la constancia escrita y la firma dejan registro de lo que se hizo y de lo que queda pendiente de medir o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y apartado 8: desviación documentada, decisión y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cha-de-preparacion-y-aceptacion-de-color]]></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pción múltiple»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ficha de preparación y aceptación de color» (2 de 2).]]></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ieza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ieza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pieza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tra qué se compara el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ra la muestra aprobada del encargo, no contra la carta de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la desviación no está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anota como observación sin medir: «sin medición». Nunca se escribe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resultados de l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ceptado, aceptado con reservas y rechazado. Cada uno con lo que la ficha ex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nota la relación entre l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saber qué envase sale de cuál cuando el encargo se reparte en v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porta la ficha a una recl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hechos del lote, el método de comparación, la decisión firmada y la muestra archiv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deci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tolerancia admisible, el retrabajo y las garantías: eso lo decide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rellenar, decidir y archivar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cha-de-preparacion-y-aceptacion-de-color]]></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rellenar, decidir y archivar la ficha?» (2 de 2).]]></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743" r:id="rId1"/>
    <p:sldLayoutId id="2482430744" r:id="rId2"/>
    <p:sldLayoutId id="2482430745" r:id="rId3"/>
    <p:sldLayoutId id="248243074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66e970cb553a491bcc02bcf0fc6f75b4c33089ec65edb051.jpg"/>
  <Relationship Id="rId3" Type="http://schemas.openxmlformats.org/officeDocument/2006/relationships/hyperlink" Target="https://pinturasespecializadas.lumbre.lat/object/ficha-de-preparacion-y-aceptacion-de-colo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muestra-aprobado-entrega2.jpg"/>
  <Relationship Id="rId3" Type="http://schemas.openxmlformats.org/officeDocument/2006/relationships/hyperlink" Target="https://pinturasespecializadas.lumbre.lat/object/ficha-de-preparacion-y-aceptacion-de-color" TargetMode="External"/>
  <Relationship Id="rId4" Type="http://schemas.openxmlformats.org/officeDocument/2006/relationships/hyperlink" Target="https://pinturasespecializadas.lumbre.lat/object/ficha-de-preparacion-y-aceptacion-de-color"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on-y-sin-ficha3.jpg"/>
  <Relationship Id="rId3" Type="http://schemas.openxmlformats.org/officeDocument/2006/relationships/hyperlink" Target="https://pinturasespecializadas.lumbre.lat/object/ficha-de-preparacion-y-aceptacion-de-color" TargetMode="External"/>
  <Relationship Id="rId4" Type="http://schemas.openxmlformats.org/officeDocument/2006/relationships/hyperlink" Target="https://pinturasespecializadas.lumbre.lat/object/ficha-de-preparacion-y-aceptacion-de-color"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seis-bloques4.jpg"/>
  <Relationship Id="rId3" Type="http://schemas.openxmlformats.org/officeDocument/2006/relationships/hyperlink" Target="https://pinturasespecializadas.lumbre.lat/object/ficha-de-preparacion-y-aceptacion-de-color" TargetMode="External"/>
  <Relationship Id="rId4" Type="http://schemas.openxmlformats.org/officeDocument/2006/relationships/hyperlink" Target="https://pinturasespecializadas.lumbre.lat/object/ficha-de-preparacion-y-aceptacion-de-color"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paso-a-paso5.jpg"/>
  <Relationship Id="rId3" Type="http://schemas.openxmlformats.org/officeDocument/2006/relationships/hyperlink" Target="https://pinturasespecializadas.lumbre.lat/object/ficha-de-preparacion-y-aceptacion-de-color" TargetMode="External"/>
  <Relationship Id="rId4" Type="http://schemas.openxmlformats.org/officeDocument/2006/relationships/hyperlink" Target="https://pinturasespecializadas.lumbre.lat/object/ficha-de-preparacion-y-aceptacion-de-color"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tres-decisiones6.jpg"/>
  <Relationship Id="rId3" Type="http://schemas.openxmlformats.org/officeDocument/2006/relationships/hyperlink" Target="https://pinturasespecializadas.lumbre.lat/object/ficha-de-preparacion-y-aceptacion-de-color" TargetMode="External"/>
  <Relationship Id="rId4" Type="http://schemas.openxmlformats.org/officeDocument/2006/relationships/hyperlink" Target="https://pinturasespecializadas.lumbre.lat/object/ficha-de-preparacion-y-aceptacion-de-color"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hyperlink" Target="https://pinturasespecializadas.lumbre.lat/object/ficha-de-preparacion-y-aceptacion-de-color" TargetMode="External"/>
  <Relationship Id="rId4"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cha-de-preparacion-y-aceptacion-de-color" TargetMode="External"/>
  <Relationship Id="rId3" Type="http://schemas.openxmlformats.org/officeDocument/2006/relationships/notesSlide" Target="../notesSlides/notesSlide10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ch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par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ep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lo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ficha-de-preparacion-y-aceptacion-de-color"/>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lenar, firmar y archivar la ficha de preparación y aceptación de color del taller: dejar por escrito qué se preparó, con qué base, fórmula, equipo y condiciones, cómo se comprobó frente a la muestra aprobada, qué desviación se observó y qué decisión se tomó, y conservar una muestra numerada que sirva como evidencia ante una reclamación posteri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itinerario de color. Convierte la preparación del color en un registro verificable: los bloques de la ficha, el paso a paso del relleno, los tres estados de la decisión (aceptado, aceptado con reservas, rechazado), cómo se documenta una desviación sin esconder el lote y cómo el registro alimenta el dossier de una reclamación.]]></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icha de color · aceptación de color · taller de color · trazabilidad · muestras de color · desviación de color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preparación y aceptación de colo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En el taller de color del centro se prepara un encargo de 19 litros para una habitación de un cliente de Binissalem: 15 L más 4 L del mismo color, acabado satinado. El cliente aprobó hace dos semanas una probeta aplicada sobre el fondo acordado. Hoy, la primera persona del turno nuevo mezcla el lote, lo compara a ojo contra la carta de catálogo —que no es la probeta aprobada— y da el lote por buen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preparación y aceptación de colo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el cliente escribe: «la pared no es el color que aprobé». Sin ficha no se sabe qué base se usó, a qué hora se mezcló, con qué luz se comparó, si la probeta que estaba delante era la aprobada ni dónde quedó una muestra del lote. Con la ficha rellenada, firmada y con su muestra archivada, la respuesta sale de datos y no de memori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preparación y aceptación de colo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7]]></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llenar, firmar y archivar la ficha de preparación y aceptación de color del taller: dejar por escrito qué se preparó, con qué base, fórmula, equipo y condiciones, cómo se comprobó frente a la muestra aprobada, qué desviación se observó y qué decisión se tomó, y conservar una muestra numerada que sirva como evidencia ante una reclamación posterior.]]></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preparación y aceptación de colo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para ordenar el trabajo;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tolerancias, responsables, plazos y formatos que debe confirmar dirección técnic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el caso del apartado 6 es ficticio, con datos inventados para practicar; no son datos de la empresa.]]></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aluación en línea acredita conocimiento del método; no acredita competencia observada en el puesto ni manejo seguro de product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preparación y aceptación de colo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7]]></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a tolerancia de desviación admitida entre el color de entrega y el color aprobado, con qué método se mide y quién la fija. Los instrumentos de comprobación disponibles (colorímetro u otros) y su calibración: periodicidad, responsable y registro de las revisi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preparación y aceptación de colo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7]]></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ondiciones de luz de referencia para comparar en el taller y en la obra. Quién firma la aceptación y con qué facultad: el operario, el responsable de taller, el cliente o la dirección. La política de retrabajo: qué se hace con un lote aceptado con reservas o con un lote rechazado y quién lo autoriza. El plazo, el formato y el lugar de conservación de las muestras archivadas, y el responsable de esa custodia. El sistema donde se registra la ficha y cuánto tiempo debe conservarse el registro.]]></a:t>
            </a:r>
          </a:p>
        </p:txBody>
      </p:sp>
      <p:sp>
        <p:nvSpPr>
          <p:cNvPr id="10" name=""/>
          <p:cNvSpPr txBox="1"/>
          <p:nvPr/>
        </p:nvSpPr>
        <p:spPr>
          <a:xfrm>
            <a:off x="685800" y="37242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documento recibe el cliente y qué parte de la ficha se le comunica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uestra, color aprobado y color de entreg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aller se usa «el color» para nombrar tres cosas distintas, y confundirlas es el error que deja una ficha inservible: cada una se comprueba contra otra, y cada una tiene su fecha, su referencia y su responsable.]]></a:t>
            </a:r>
          </a:p>
        </p:txBody>
      </p:sp>
      <p:sp>
        <p:nvSpPr>
          <p:cNvPr id="8" name=""/>
          <p:cNvSpPr txBox="1"/>
          <p:nvPr/>
        </p:nvSpPr>
        <p:spPr>
          <a:xfrm>
            <a:off x="514350" y="26098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uestra de color.]]></a:t>
            </a:r>
            <a:r>
              <a:rPr lang="en-US" strike="noStrike" sz="2100" spc="0" u="none" cap="none">
                <a:solidFill>
                  <a:srgbClr val="1B2438">
                    <a:alpha val="100000"/>
                  </a:srgbClr>
                </a:solidFill>
                <a:latin typeface="Calibri"/>
              </a:rPr>
              <a:t><![CDATA[ Es la referencia que ya existe antes del encargo: la carta del fabricante, el catálogo de la tienda o una tarjeta pintada. Sirve para elegir y para enseñar; no es el acuerdo de nadie sobre este trabaj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uestra, color aprobado y color de entreg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r aprobado.]]></a:t>
            </a:r>
            <a:r>
              <a:rPr lang="en-US" strike="noStrike" sz="2100" spc="0" u="none" cap="none">
                <a:solidFill>
                  <a:srgbClr val="1B2438">
                    <a:alpha val="100000"/>
                  </a:srgbClr>
                </a:solidFill>
                <a:latin typeface="Calibri"/>
              </a:rPr>
              <a:t><![CDATA[ Es el color que el cliente acepta para este encargo concreto, después de ver una probeta aplicada en su obra o sobre su fondo. Puede existir como una placa en el taller, como una muestra en la pared o solo como una foto firmada. Es el patrón contra el que se juzga el lote.]]></a:t>
            </a:r>
          </a:p>
        </p:txBody>
      </p:sp>
      <p:sp>
        <p:nvSpPr>
          <p:cNvPr id="9" name=""/>
          <p:cNvSpPr txBox="1"/>
          <p:nvPr/>
        </p:nvSpPr>
        <p:spPr>
          <a:xfrm>
            <a:off x="514350" y="29146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r de entrega.]]></a:t>
            </a:r>
            <a:r>
              <a:rPr lang="en-US" strike="noStrike" sz="2100" spc="0" u="none" cap="none">
                <a:solidFill>
                  <a:srgbClr val="1B2438">
                    <a:alpha val="100000"/>
                  </a:srgbClr>
                </a:solidFill>
                <a:latin typeface="Calibri"/>
              </a:rPr>
              <a:t><![CDATA[ Es el color que sale del lote preparado para este encargo. Puede coincidir con el aprobado o no; esa es justamente la pregunta que la ficha respon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uestra, color aprobado y color de entreg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en la ficha se citan los tres por separado, cada uno con su referencia. «Color beige» no dice nada. «Color de entrega: base blanca del sistema, código 43-BT-118, comparado con la probeta aprobada MA-2026-118» sí dice, y además se puede comprob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uestra, color aprobado y color de entrega]]></a:t>
            </a:r>
          </a:p>
        </p:txBody>
      </p:sp>
      <p:pic>
        <p:nvPicPr>
          <p:cNvPr id="3" name="" descr="Tres tarjetas que distinguen la muestra de color, el color aprobado y el color de entrega.">
            <a:hlinkClick r:id="rId3" tooltip="Tres tarjetas que distinguen la muestra de color, el color aprobado y el color de entrega."/>
          </p:cNvPr>
          <p:cNvPicPr>
            <a:picLocks noChangeAspect="1"/>
          </p:cNvPicPr>
          <p:nvPr>
            <p:ph type="pic" idx="1"/>
          </p:nvPr>
        </p:nvPicPr>
        <p:blipFill>
          <a:blip r:embed="rId2"/>
          <a:stretch>
            <a:fillRect/>
          </a:stretch>
        </p:blipFill>
        <p:spPr>
          <a:xfrm>
            <a:off x="628650" y="1257300"/>
            <a:ext cx="78867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tres se citan por separado en la ficha, cada uno con su refer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icha-de-preparacion-y-aceptacion-de-color"/>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Muestra, color aprobado y color de entreg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taller hay una carta de catálogo con el tono y, aparte, una probeta que el cliente firmó hace dos semanas. ¿Con cuál se compara el lote que se acaba de prepara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la carta de catálogo, que es la referencia oficial del fabricante.]]></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la probeta que el cliente aprobó, porque es el color acordado para ese encargo.]]></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las dos, y si no coinciden se promedia el result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7]]></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la carta, salvo que el cliente se queje más adelan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 que la ficha evita: una reclamación sin hi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cha no mejora el color: el color lo hace la dosificación. Lo que mejora la ficha es lo que ocurre después, cuando alguien pregunta. Y el error caro no es una muestra mal tirada: es una reclamación en la que no hay forma de demostrar qué se prepar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 que la ficha evita: una reclamación sin hi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en la pregunta que puede llegar dos meses después: «este bote, ¿es el color que aprobé?». Sin registro, la respuesta sale de la memoria de quien mezcló y de la versión del cliente, y lo que suele terminar es una concesión: repetir la obra, regalar material, descontar el pedido y perder a un cliente que puede marcharse a la competencia. El coste no es el bote: es la obra entera y el tiempo que se pierde en discutirla.]]></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n ficha.]]></a:t>
            </a:r>
            <a:r>
              <a:rPr lang="en-US" strike="noStrike" sz="2100" spc="0" u="none" cap="none">
                <a:solidFill>
                  <a:srgbClr val="1B2438">
                    <a:alpha val="100000"/>
                  </a:srgbClr>
                </a:solidFill>
                <a:latin typeface="Calibri"/>
              </a:rPr>
              <a:t><![CDATA[ La respuesta es una opinión: «me parece que salió bien». No se sostiene ante un cliente, ni ante un fabricante, ni ante uno mismo dos años despué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 que la ficha evita: una reclamación sin hi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ficha.]]></a:t>
            </a:r>
            <a:r>
              <a:rPr lang="en-US" strike="noStrike" sz="2100" spc="0" u="none" cap="none">
                <a:solidFill>
                  <a:srgbClr val="1B2438">
                    <a:alpha val="100000"/>
                  </a:srgbClr>
                </a:solidFill>
                <a:latin typeface="Calibri"/>
              </a:rPr>
              <a:t><![CDATA[ La respuesta es un dato: base, fórmula, fecha y hora, equipo, muestra comparada, método, desviación observada, decisión, firmas y número de muestra archivad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n muestra archivada.]]></a:t>
            </a:r>
            <a:r>
              <a:rPr lang="en-US" strike="noStrike" sz="2100" spc="0" u="none" cap="none">
                <a:solidFill>
                  <a:srgbClr val="1B2438">
                    <a:alpha val="100000"/>
                  </a:srgbClr>
                </a:solidFill>
                <a:latin typeface="Calibri"/>
              </a:rPr>
              <a:t><![CDATA[ La ficha queda como una declaración. Con la muestra archivada, es una prueba que se puede volver a mirar.]]></a:t>
            </a:r>
          </a:p>
        </p:txBody>
      </p:sp>
      <p:sp>
        <p:nvSpPr>
          <p:cNvPr id="11" name=""/>
          <p:cNvSpPr txBox="1"/>
          <p:nvPr/>
        </p:nvSpPr>
        <p:spPr>
          <a:xfrm>
            <a:off x="514350" y="32861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la ficha se rellena el día de la preparación, no «cuando se pueda». Rellenada tres días después con la memoria, ya no es un registro: es una reconstrucción, y una reconstrucción no prueba n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 que la ficha evita: una reclamación sin hilo]]></a:t>
            </a:r>
          </a:p>
        </p:txBody>
      </p:sp>
      <p:pic>
        <p:nvPicPr>
          <p:cNvPr id="3" name="" descr="Comparación entre trabajar sin ficha, con una respuesta opinión, y trabajar con ficha, con una respuesta basada en datos.">
            <a:hlinkClick r:id="rId3" tooltip="Comparación entre trabajar sin ficha, con una respuesta opinión, y trabajar con ficha, con una respuesta basada en datos."/>
          </p:cNvPr>
          <p:cNvPicPr>
            <a:picLocks noChangeAspect="1"/>
          </p:cNvPicPr>
          <p:nvPr>
            <p:ph type="pic" idx="1"/>
          </p:nvPr>
        </p:nvPicPr>
        <p:blipFill>
          <a:blip r:embed="rId2"/>
          <a:stretch>
            <a:fillRect/>
          </a:stretch>
        </p:blipFill>
        <p:spPr>
          <a:xfrm>
            <a:off x="619125" y="1257300"/>
            <a:ext cx="79057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icha no cambia el color: cambia lo que se puede demost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icha-de-preparacion-y-aceptacion-de-color"/>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o que la ficha evita: una reclamación sin hil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ficha bien rellena permite dar por buena una preparación en la que no se comprobó el color con ningún instrumento, siempre que el operario firm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seis bloques de la fich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se lee en seis bloques, siempre en el mismo orden. El orden importa: cada bloque toma los datos del anterior, y un bloque sin datos deja huecos que se arrastran hasta el final.]]></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cargo y cliente.]]></a:t>
            </a:r>
            <a:r>
              <a:rPr lang="en-US" strike="noStrike" sz="2100" spc="0" u="none" cap="none">
                <a:solidFill>
                  <a:srgbClr val="1B2438">
                    <a:alpha val="100000"/>
                  </a:srgbClr>
                </a:solidFill>
                <a:latin typeface="Calibri"/>
              </a:rPr>
              <a:t><![CDATA[ Número de encargo o de obra, cliente, punto de entrega y la referencia de la muestra aprobada. Si no se sabe cuál era la muestra aprobada, no hay contra qué comparar.]]></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ase, formato y acabado.]]></a:t>
            </a:r>
            <a:r>
              <a:rPr lang="en-US" strike="noStrike" sz="2100" spc="0" u="none" cap="none">
                <a:solidFill>
                  <a:srgbClr val="1B2438">
                    <a:alpha val="100000"/>
                  </a:srgbClr>
                </a:solidFill>
                <a:latin typeface="Calibri"/>
              </a:rPr>
              <a:t><![CDATA[ Código de la base, formato del envase y acabado o brillo. El acabado cambia la lectura del color y el formato cambia la dosi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seis bloques de la fich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r y fórmula.]]></a:t>
            </a:r>
            <a:r>
              <a:rPr lang="en-US" strike="noStrike" sz="2100" spc="0" u="none" cap="none">
                <a:solidFill>
                  <a:srgbClr val="1B2438">
                    <a:alpha val="100000"/>
                  </a:srgbClr>
                </a:solidFill>
                <a:latin typeface="Calibri"/>
              </a:rPr>
              <a:t><![CDATA[ Color de partida —el color de la base o el blanco del que se parte—, código de fórmula o referencia interna, y ajuste manual si lo hubo.]]></a:t>
            </a:r>
          </a:p>
        </p:txBody>
      </p:sp>
      <p:sp>
        <p:nvSpPr>
          <p:cNvPr id="9" name=""/>
          <p:cNvSpPr txBox="1"/>
          <p:nvPr/>
        </p:nvSpPr>
        <p:spPr>
          <a:xfrm>
            <a:off x="514350" y="22574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paración.]]></a:t>
            </a:r>
            <a:r>
              <a:rPr lang="en-US" strike="noStrike" sz="2100" spc="0" u="none" cap="none">
                <a:solidFill>
                  <a:srgbClr val="1B2438">
                    <a:alpha val="100000"/>
                  </a:srgbClr>
                </a:solidFill>
                <a:latin typeface="Calibri"/>
              </a:rPr>
              <a:t><![CDATA[ Fecha y hora, operario, equipo utilizado y la relación entre lotes cuando el encargo se reparte en varios envases. También el tiempo de trabajo y el de secado, tal como constan en la ficha técnica vigente.]]></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obación.]]></a:t>
            </a:r>
            <a:r>
              <a:rPr lang="en-US" strike="noStrike" sz="2100" spc="0" u="none" cap="none">
                <a:solidFill>
                  <a:srgbClr val="1B2438">
                    <a:alpha val="100000"/>
                  </a:srgbClr>
                </a:solidFill>
                <a:latin typeface="Calibri"/>
              </a:rPr>
              <a:t><![CDATA[ Método (luz, fondo, ángulo), comparación con la muestra aprobada, desviación observada e instrumento, si lo h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seis bloques de la fich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y cierre.]]></a:t>
            </a:r>
            <a:r>
              <a:rPr lang="en-US" strike="noStrike" sz="2100" spc="0" u="none" cap="none">
                <a:solidFill>
                  <a:srgbClr val="1B2438">
                    <a:alpha val="100000"/>
                  </a:srgbClr>
                </a:solidFill>
                <a:latin typeface="Calibri"/>
              </a:rPr>
              <a:t><![CDATA[ Aceptado, aceptado con reservas o rechazado; causa si se rechaza; reservas si las hay; firmas y número de muestra archivada.]]></a:t>
            </a:r>
          </a:p>
        </p:txBody>
      </p:sp>
      <p:sp>
        <p:nvSpPr>
          <p:cNvPr id="9" name=""/>
          <p:cNvSpPr txBox="1"/>
          <p:nvPr/>
        </p:nvSpPr>
        <p:spPr>
          <a:xfrm>
            <a:off x="514350" y="2257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asilla de cada campo que no se pueda completar se escribe «pendiente» y se dice qué falta. Un hueco honesto se cierra el mismo día; un hueco rellenado con una suposición se convierte en error el mes siguiente, y ese error ya no se puede corregi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seis bloques de la ficha]]></a:t>
            </a:r>
          </a:p>
        </p:txBody>
      </p:sp>
      <p:pic>
        <p:nvPicPr>
          <p:cNvPr id="3" name="" descr="Matriz con los seis bloques de la ficha, lo que se escribe en cada uno, para qué sirve y qué pasa si falta.">
            <a:hlinkClick r:id="rId3" tooltip="Matriz con los seis bloques de la ficha, lo que se escribe en cada uno, para qué sirve y qué pasa si falta."/>
          </p:cNvPr>
          <p:cNvPicPr>
            <a:picLocks noChangeAspect="1"/>
          </p:cNvPicPr>
          <p:nvPr>
            <p:ph type="pic" idx="1"/>
          </p:nvPr>
        </p:nvPicPr>
        <p:blipFill>
          <a:blip r:embed="rId2"/>
          <a:stretch>
            <a:fillRect/>
          </a:stretch>
        </p:blipFill>
        <p:spPr>
          <a:xfrm>
            <a:off x="2552700" y="1257300"/>
            <a:ext cx="4029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seis bloques, en orden: cada uno depende del anteri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icha-de-preparacion-y-aceptacion-de-color"/>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os seis bloques de la fich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cha se lee en seis bloques. En el de preparación se anotan la fecha, la ___, el operario, el equipo y la relación entre ___; en el de comprobación, la comparación con la muestra ___ y la ___ observada; y en el de cierre, la decisión, las ___ y el número de ___ archivada. Lo que no se sepa se escribe «___».]]></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rellena, paso a pa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lenar la ficha no es escribir un texto: es recorrer el lote en el mismo orden en que se ha preparado, de forma que otra persona pueda entenderlo sin preguntar. El recorrido termina siempre igual, con una decisión firmad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s de mezclar]]></a:t>
            </a:r>
            <a:r>
              <a:rPr lang="en-US" strike="noStrike" sz="2100" spc="0" u="none" cap="none">
                <a:solidFill>
                  <a:srgbClr val="1B2438">
                    <a:alpha val="100000"/>
                  </a:srgbClr>
                </a:solidFill>
                <a:latin typeface="Calibri"/>
              </a:rPr>
              <a:t><![CDATA[ se reúne lo que permite comparar: el encargo, el cliente y la muestra aprobada. Si la muestra aprobada no está a mano, se pide; sin ella no hay comparación posible y la casilla de comprobación se quedará vací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rellena, paso a pa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la preparación]]></a:t>
            </a:r>
            <a:r>
              <a:rPr lang="en-US" strike="noStrike" sz="2100" spc="0" u="none" cap="none">
                <a:solidFill>
                  <a:srgbClr val="1B2438">
                    <a:alpha val="100000"/>
                  </a:srgbClr>
                </a:solidFill>
                <a:latin typeface="Calibri"/>
              </a:rPr>
              <a:t><![CDATA[ se anota lo que identifica el lote y lo que lo hace reproducible: base, formato, acabado, color de partida, fórmula y el ajuste manual si lo hubo. Después, la fecha y la hora exactas, el operario y el equipo con su estado de revisión.]]></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encargo se reparte en varios envases]]></a:t>
            </a:r>
            <a:r>
              <a:rPr lang="en-US" strike="noStrike" sz="2100" spc="0" u="none" cap="none">
                <a:solidFill>
                  <a:srgbClr val="1B2438">
                    <a:alpha val="100000"/>
                  </a:srgbClr>
                </a:solidFill>
                <a:latin typeface="Calibri"/>
              </a:rPr>
              <a:t><![CDATA[, se anota la relación entre lotes antes de cerrar el primero: qué envase sale de cuál y cuál continúa a cuál. Es la anotación que más se olvida y la que más cuesta reconstruir cuando la obra se reparte entre varios aplicador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rellena, paso a pa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final]]></a:t>
            </a:r>
            <a:r>
              <a:rPr lang="en-US" strike="noStrike" sz="2100" spc="0" u="none" cap="none">
                <a:solidFill>
                  <a:srgbClr val="1B2438">
                    <a:alpha val="100000"/>
                  </a:srgbClr>
                </a:solidFill>
                <a:latin typeface="Calibri"/>
              </a:rPr>
              <a:t><![CDATA[ se prepara la probeta, se compara con la muestra aprobada con la luz, el fondo y el ángulo anotados, se describe lo observado, se decide y se firma. La muestra se numera y se archiva, y la ficha apunta a ese númer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rellena, paso a paso]]></a:t>
            </a:r>
          </a:p>
        </p:txBody>
      </p:sp>
      <p:pic>
        <p:nvPicPr>
          <p:cNvPr id="3" name="" descr="Secuencia de siete pasos para rellenar la ficha, desde reunir la muestra aprobada hasta archivar la muestra numerada.">
            <a:hlinkClick r:id="rId3" tooltip="Secuencia de siete pasos para rellenar la ficha, desde reunir la muestra aprobada hasta archivar la muestra numerada."/>
          </p:cNvPr>
          <p:cNvPicPr>
            <a:picLocks noChangeAspect="1"/>
          </p:cNvPicPr>
          <p:nvPr>
            <p:ph type="pic" idx="1"/>
          </p:nvPr>
        </p:nvPicPr>
        <p:blipFill>
          <a:blip r:embed="rId2"/>
          <a:stretch>
            <a:fillRect/>
          </a:stretch>
        </p:blipFill>
        <p:spPr>
          <a:xfrm>
            <a:off x="3038475" y="1257300"/>
            <a:ext cx="30670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ismo orden con el que se prepara el lote, para que otra persona lo entienda sin pregun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icha-de-preparacion-y-aceptacion-de-color"/>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rellena, paso a paso · Checklist de preparación y cierre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tes de mezclar]]></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argo, cliente y muestra aprobada a mano. Si falta la muestra, se pide antes de empez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rellena, paso a paso · Checklist de preparación y cierre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c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se, formato, acabado, color de partida, fórmula y ajuste manu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rellena, paso a paso · Checklist de preparación y cierre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c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hora, operario, equipo con su revisión y relación entre lo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rellena, paso a paso · Checklist de preparación y cierre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obac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z, fondo y ángulo; comparación contra la muestra aprobada y desviación observ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rellena, paso a paso · Checklist de preparación y cierre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causa o reservas, firmas y número de muestra archiv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ómo se rellena, paso a pa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según el bloque de la ficha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cargo y colo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par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robación]]></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ión y cierr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ferencia de la muestra aprobada y número de encargo.]]></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lor de partida, código de fórmula y ajuste manu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ase, formato del envase y acab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echa, hora y operari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quipo utilizado y relación entre lot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iempos de trabajo y secado, y condiciones de la sal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uz, fondo y ángulo de la comparación.]]></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esviación observada frente a la muestra aprobada.]]></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Decisión, causa, firmas y número de muestra archivada.]]></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mparar con la muestra aprobada y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es el corazón de la ficha, y por eso se anota el método, no solo el resultado. Un mismo color se ve de otra manera según la luz, el fondo y el ángulo; la ficha deja constancia de las tres cosas para que la comparación tenga sentido y se pueda repetir.]]></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La que se ha usado en la comprobación: natural, artificial o mixta, y si la artificial estaba encendida. La luz de referencia acordada es un procedimiento pendie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mparar con la muestra aprobada y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El fondo contra el que se compara: el mismo paramento, un cartón del color base, un gris o un blanc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Ángulo.]]></a:t>
            </a:r>
            <a:r>
              <a:rPr lang="en-US" strike="noStrike" sz="2100" spc="0" u="none" cap="none">
                <a:solidFill>
                  <a:srgbClr val="1B2438">
                    <a:alpha val="100000"/>
                  </a:srgbClr>
                </a:solidFill>
                <a:latin typeface="Calibri"/>
              </a:rPr>
              <a:t><![CDATA[ Con la probeta a la altura de la vista o en las condiciones del encargo; se anota si la pieza se ha girado.]]></a:t>
            </a:r>
          </a:p>
        </p:txBody>
      </p:sp>
      <p:sp>
        <p:nvSpPr>
          <p:cNvPr id="11" name=""/>
          <p:cNvSpPr txBox="1"/>
          <p:nvPr/>
        </p:nvSpPr>
        <p:spPr>
          <a:xfrm>
            <a:off x="514350" y="26289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sviación se describe ]]></a:t>
            </a:r>
            <a:r>
              <a:rPr lang="en-US" b="1" strike="noStrike" sz="2100" spc="0" u="none" cap="none">
                <a:solidFill>
                  <a:srgbClr val="1B2438">
                    <a:alpha val="100000"/>
                  </a:srgbClr>
                </a:solidFill>
                <a:latin typeface="Calibri"/>
              </a:rPr>
              <a:t><![CDATA[contra la muestra aprobada]]></a:t>
            </a:r>
            <a:r>
              <a:rPr lang="en-US" strike="noStrike" sz="2100" spc="0" u="none" cap="none">
                <a:solidFill>
                  <a:srgbClr val="1B2438">
                    <a:alpha val="100000"/>
                  </a:srgbClr>
                </a:solidFill>
                <a:latin typeface="Calibri"/>
              </a:rPr>
              <a:t><![CDATA[, nunca contra «lo que salió». Se escribe qué se ve, en qué zona y en qué momento —húmedo o seco— y si se ha medido o no. Una desviación sin medición no es menos válida: es una observación sin medir, y se escribe así.]]></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mparar con la muestra aprobada y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 comparación sale una de tres decisiones:]]></a:t>
            </a:r>
          </a:p>
        </p:txBody>
      </p:sp>
      <p:sp>
        <p:nvSpPr>
          <p:cNvPr id="8" name=""/>
          <p:cNvSpPr txBox="1"/>
          <p:nvPr/>
        </p:nvSpPr>
        <p:spPr>
          <a:xfrm>
            <a:off x="514350" y="1628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628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eptado.]]></a:t>
            </a:r>
            <a:r>
              <a:rPr lang="en-US" strike="noStrike" sz="2100" spc="0" u="none" cap="none">
                <a:solidFill>
                  <a:srgbClr val="1B2438">
                    <a:alpha val="100000"/>
                  </a:srgbClr>
                </a:solidFill>
                <a:latin typeface="Calibri"/>
              </a:rPr>
              <a:t><![CDATA[ El color de entrega coincide con el color aprobado en las condiciones anotadas.]]></a:t>
            </a:r>
          </a:p>
        </p:txBody>
      </p:sp>
      <p:sp>
        <p:nvSpPr>
          <p:cNvPr id="10" name=""/>
          <p:cNvSpPr txBox="1"/>
          <p:nvPr/>
        </p:nvSpPr>
        <p:spPr>
          <a:xfrm>
            <a:off x="514350" y="2333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333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eptado con reservas.]]></a:t>
            </a:r>
            <a:r>
              <a:rPr lang="en-US" strike="noStrike" sz="2100" spc="0" u="none" cap="none">
                <a:solidFill>
                  <a:srgbClr val="1B2438">
                    <a:alpha val="100000"/>
                  </a:srgbClr>
                </a:solidFill>
                <a:latin typeface="Calibri"/>
              </a:rPr>
              <a:t><![CDATA[ El lote se acepta, pero se anota qué desviación se ha visto, qué se avisa y a quién, y qué queda retenido. La reserva se escribe: no se queda en la convers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mparar con la muestra aprobada y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hazado.]]></a:t>
            </a:r>
            <a:r>
              <a:rPr lang="en-US" strike="noStrike" sz="2100" spc="0" u="none" cap="none">
                <a:solidFill>
                  <a:srgbClr val="1B2438">
                    <a:alpha val="100000"/>
                  </a:srgbClr>
                </a:solidFill>
                <a:latin typeface="Calibri"/>
              </a:rPr>
              <a:t><![CDATA[ El lote no se acepta para el encargo. Se anota la causa observada, el lote queda identificado y se escala. Qué se hace después con ese lote es un procedimiento pendiente: nadie lo decide en la propia fich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mparar con la muestra aprobada y decidir]]></a:t>
            </a:r>
          </a:p>
        </p:txBody>
      </p:sp>
      <p:pic>
        <p:nvPicPr>
          <p:cNvPr id="3" name="" descr="Flujo con las tres decisiones posibles tras la comprobación: aceptado, aceptado con reservas y rechazado.">
            <a:hlinkClick r:id="rId3" tooltip="Flujo con las tres decisiones posibles tras la comprobación: aceptado, aceptado con reservas y rechazado."/>
          </p:cNvPr>
          <p:cNvPicPr>
            <a:picLocks noChangeAspect="1"/>
          </p:cNvPicPr>
          <p:nvPr>
            <p:ph type="pic" idx="1"/>
          </p:nvPr>
        </p:nvPicPr>
        <p:blipFill>
          <a:blip r:embed="rId2"/>
          <a:stretch>
            <a:fillRect/>
          </a:stretch>
        </p:blipFill>
        <p:spPr>
          <a:xfrm>
            <a:off x="514350" y="1266825"/>
            <a:ext cx="8115300" cy="2771775"/>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decisiones, y cada una con lo que la ficha exige en ese ca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icha-de-preparacion-y-aceptacion-de-color"/>
              </a:rPr>
              <a:t><![CDATA[Ver imagen original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omparar con la muestra aprobada y decidi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o que la ficha exige en ese ca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cept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eptado con reserv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haz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aración hecha sin la muestra aprobad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arios envases de la misma partida desviado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viación escrita, aviso a quien corresponde y bote reteni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usa anotada, lote identificado y escalado a quien decid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se puede decidir: la casilla queda vacía y se avis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anota la partida entera y se escala el conjunto]]></a:t>
            </a:r>
          </a:p>
        </p:txBody>
      </p:sp>
      <p:sp>
        <p:nvSpPr>
          <p:cNvPr id="10" name=""/>
          <p:cNvSpPr txBox="1"/>
          <p:nvPr/>
        </p:nvSpPr>
        <p:spPr>
          <a:xfrm>
            <a:off x="628650" y="2276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ación con la muestra aprobada y firma de quien prepara y comprueb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Un caso resuelto de principio a fi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siguiente es un ]]></a:t>
            </a:r>
            <a:r>
              <a:rPr lang="en-US" b="1" strike="noStrike" sz="2100" spc="0" u="none" cap="none">
                <a:solidFill>
                  <a:srgbClr val="1B2438">
                    <a:alpha val="100000"/>
                  </a:srgbClr>
                </a:solidFill>
                <a:latin typeface="Calibri"/>
              </a:rPr>
              <a:t><![CDATA[supuesto didáctico]]></a:t>
            </a:r>
            <a:r>
              <a:rPr lang="en-US" strike="noStrike" sz="2100" spc="0" u="none" cap="none">
                <a:solidFill>
                  <a:srgbClr val="1B2438">
                    <a:alpha val="100000"/>
                  </a:srgbClr>
                </a:solidFill>
                <a:latin typeface="Calibri"/>
              </a:rPr>
              <a:t><![CDATA[: los datos son inventados para practicar, pero la forma de trabajar es la real. Se lee entero, porque una ficha se rellena de arriba abajo.]]></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o 2026-0417 es una habitación de un cliente particular de Binissalem, con 15 L y 4 L del mismo color en acabado satinado. La probeta MA-2026-118, aplicada sobre el fondo acordado, la aprobó el cliente el 30 de septiembre. El 2 de octubre, a las 10:15, el taller preparó el lote: base blanca del sistema, código 43-BT-118, sin ajuste manual, con dosificador y báscula cuya revisión era del día anterio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Un caso resuelto de principio a fi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se hizo a las 12:40, sobre una probeta aplicada con rodillo y secada 24 h, con luz lateral de ventana, fondo blanco y gris medio, y la pieza a 45°. El tono coincidía con la muestra aprobada, pero el centro de la probeta se veía algo más apagado. No hubo medición con instrumento: la observación es visual y así se escrib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Un caso resuelto de principio a fi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fue ]]></a:t>
            </a:r>
            <a:r>
              <a:rPr lang="en-US" b="1" strike="noStrike" sz="2100" spc="0" u="none" cap="none">
                <a:solidFill>
                  <a:srgbClr val="1B2438">
                    <a:alpha val="100000"/>
                  </a:srgbClr>
                </a:solidFill>
                <a:latin typeface="Calibri"/>
              </a:rPr>
              <a:t><![CDATA[aceptado con reservas]]></a:t>
            </a:r>
            <a:r>
              <a:rPr lang="en-US" strike="noStrike" sz="2100" spc="0" u="none" cap="none">
                <a:solidFill>
                  <a:srgbClr val="1B2438">
                    <a:alpha val="100000"/>
                  </a:srgbClr>
                </a:solidFill>
                <a:latin typeface="Calibri"/>
              </a:rPr>
              <a:t><![CDATA[: se anota la desviación tal cual, se avisa al cliente del brillo y el bote de 4 L queda retenido y etiquetado a la espera de lo que confirme dirección. Firman el operario y quien hizo la comprobación; quién firma además la aceptación por el cliente es un procedimiento pendiente.]]></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talle que suele fallar: la ficha dice «15 L y 4 L en la misma operación». Si el bote de 4 L se hubiera preparado en otro momento, con otra temperatura, la ficha tendría que decirlo, porque esa es la diferencia entre un lote y otr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Un caso resuelto de principio a fi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resuelta del caso 2026-0417. Supuesto didáctico: los datos son ficticios y sirven para practic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7]]></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781175"/>
                <a:gridCol w="1771650"/>
                <a:gridCol w="4562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26-0417 · habitación en Binissale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y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particular · recogida en la Tienda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apro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eta MA-2026-118, aprobada el 30/09/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blanca del sistema · 15 L y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7]]></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1781175"/>
                <a:gridCol w="1771650"/>
                <a:gridCol w="4562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t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de 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anco natural de l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órm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43-BT-118 · sin ajuste m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y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2/10/2026, 10:15 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erario y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 Salvà · dosificador y báscula (revisión del 01/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1771650"/>
                <a:gridCol w="4562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ción entre l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 L y 4 L en la misma operación; si se dividen, el de 4 L continúa del de 15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4 h y secado 24 h, según ficha técnica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de la s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 °C, 55 % HR, ventana lateral, fluorescente apa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eta con rodillo, 24 h; luz lateral, fondo blanco y gris medio, 4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7]]></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781175"/>
                <a:gridCol w="1771650"/>
                <a:gridCol w="4562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eta MA-2026-118, lado a 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viación obser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no coincidente; brillo algo más apagado en el centro de la probeta. Sin 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do con reservas: se avisa al cliente y el bote de 4 L queda re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s y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del operario y de la comprobación · muestra MA-2026-118 archi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Un caso resuelto de principio a fin · Los seis pasos del caso, en orde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uni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ocaliza la probeta aprobada MA-2026-118 y el encargo 2026-0417 antes de mezcl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Un caso resuelto de principio a fin · Los seis pasos del caso, en orde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se blanca, 15 L y 4 L, satinado, código 43-BT-118, sin ajuste manu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Un caso resuelto de principio a fin · Los seis pasos del caso, en orde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02/10/2026 a las 10:15, R. Salvà, dosificador y báscula, misma oper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Un caso resuelto de principio a fin · Los seis pasos del caso, en orde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eta con rodillo secada 24 h, luz lateral, fondo blanco y gris, 4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Un caso resuelto de principio a fin · Los seis pasos del caso, en orde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do con reservas: se escribe la desviación y se retiene el bote de 4 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Un caso resuelto de principio a fin · Los seis pasos del caso, en orden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chiv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s y muestra MA-2026-118 numerada, junto con la ficha del encarg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Un caso resuelto de principio a fi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el lote se preparó a las 10:15 y la comparación con la muestra aprobada se hizo a las 12:40. ¿Cuántos minutos pasaron entre la preparación y la comparación?]]></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inutos): ________________]]></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al usar la fich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errores no son de técnica de color: son de registro, y se cometen casi siempre con prisa o con la idea de que la ficha «quede bien». El coste de cada uno es alto.]]></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arar con la carta de catálogo en lugar de con la muestra aprobada.]]></a:t>
            </a:r>
            <a:r>
              <a:rPr lang="en-US" strike="noStrike" sz="2100" spc="0" u="none" cap="none">
                <a:solidFill>
                  <a:srgbClr val="1B2438">
                    <a:alpha val="100000"/>
                  </a:srgbClr>
                </a:solidFill>
                <a:latin typeface="Calibri"/>
              </a:rPr>
              <a:t><![CDATA[ La carta dice cómo es el color en general; la muestra aprobada dice cómo se aceptó este color. Con la carta, un lote desviado se da por bueno y sale mal en ob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al usar la fich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7]]></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lenar la casilla de desviación con «sin incidencias» para que la ficha quede limpia.]]></a:t>
            </a:r>
            <a:r>
              <a:rPr lang="en-US" strike="noStrike" sz="2100" spc="0" u="none" cap="none">
                <a:solidFill>
                  <a:srgbClr val="1B2438">
                    <a:alpha val="100000"/>
                  </a:srgbClr>
                </a:solidFill>
                <a:latin typeface="Calibri"/>
              </a:rPr>
              <a:t><![CDATA[ Una desviación documentada es un problema controlado: se decide, se avisa, se retiene lo que haga falta. Una desviación borrada vuelve dos meses después convertida en reclamación, y además el resto de la ficha deja de ser creíble.]]></a:t>
            </a:r>
          </a:p>
        </p:txBody>
      </p:sp>
      <p:sp>
        <p:nvSpPr>
          <p:cNvPr id="9" name=""/>
          <p:cNvSpPr txBox="1"/>
          <p:nvPr/>
        </p:nvSpPr>
        <p:spPr>
          <a:xfrm>
            <a:off x="514350" y="32385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2385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jar el bote sin identificar cuando el encargo tiene varios.]]></a:t>
            </a:r>
            <a:r>
              <a:rPr lang="en-US" strike="noStrike" sz="2100" spc="0" u="none" cap="none">
                <a:solidFill>
                  <a:srgbClr val="1B2438">
                    <a:alpha val="100000"/>
                  </a:srgbClr>
                </a:solidFill>
                <a:latin typeface="Calibri"/>
              </a:rPr>
              <a:t><![CDATA[ Cuando aparece la queja no se sabe cuál de los envases es el que se entregó, y la trazabilidad se rompe justo en el último paso, que es el que más cues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al usar la fich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uardar la probeta sin número ni ubicación.]]></a:t>
            </a:r>
            <a:r>
              <a:rPr lang="en-US" strike="noStrike" sz="2100" spc="0" u="none" cap="none">
                <a:solidFill>
                  <a:srgbClr val="1B2438">
                    <a:alpha val="100000"/>
                  </a:srgbClr>
                </a:solidFill>
                <a:latin typeface="Calibri"/>
              </a:rPr>
              <a:t><![CDATA[ Una muestra sin numerar no se puede relacionar con ninguna ficha. El archivo acaba siendo un cajón de probetas huérfanas, que es justo lo que se quiere evitar cuando llegue la reclamación.]]></a:t>
            </a:r>
          </a:p>
        </p:txBody>
      </p:sp>
      <p:sp>
        <p:nvSpPr>
          <p:cNvPr id="9" name=""/>
          <p:cNvSpPr txBox="1"/>
          <p:nvPr/>
        </p:nvSpPr>
        <p:spPr>
          <a:xfrm>
            <a:off x="514350" y="25812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s cuatro: ]]></a:t>
            </a:r>
            <a:r>
              <a:rPr lang="en-US" b="1" strike="noStrike" sz="2100" spc="0" u="none" cap="none">
                <a:solidFill>
                  <a:srgbClr val="1B2438">
                    <a:alpha val="100000"/>
                  </a:srgbClr>
                </a:solidFill>
                <a:latin typeface="Calibri"/>
              </a:rPr>
              <a:t><![CDATA[la ficha se escribe para el que venga después, no para el que la rellena]]></a:t>
            </a:r>
            <a:r>
              <a:rPr lang="en-US" strike="noStrike" sz="2100" spc="0" u="none" cap="none">
                <a:solidFill>
                  <a:srgbClr val="1B2438">
                    <a:alpha val="100000"/>
                  </a:srgbClr>
                </a:solidFill>
                <a:latin typeface="Calibri"/>
              </a:rPr>
              <a:t><![CDATA[. Por eso conviene escribir despacio lo que se ha hecho, aunque el lote esté esperan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rrores frecuentes al usar la fich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taller de color. Marca las que no se sostienen.]]></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ono coincide con la carta de catálogo, así que doy el lote por bueno y no hace falta más.»]]></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o con la probeta que el cliente aprobó, que está archivada con su número.»]]></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iferencia es mínima; la anoto como aceptado y así la ficha queda limp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la desviación tal como se ve, identifico el bote y lo dejo retenid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robeta la dejo en la bandeja; si hace falta dentro de un mes, ya se verá.»]]></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nservar la muestra, alimentar el dossier y saber cuándo escala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uestra archivada es la parte de la ficha que se toca: una probeta o una placa pintada con el color de entrega, con su número y la referencia del encargo, guardada en un lugar seco y protegida de la luz y del polvo, sin tocar la cara pintada. Con ese número, la ficha deja de ser una descripción y pasa a tener una pieza que se puede volver a mir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nservar la muestra, alimentar el dossier y saber cuándo escala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el formato y el responsable de esa custodia son un procedimiento pendiente. La regla práctica, mientras tanto, es sencilla: si una muestra no está numerada ni indicada en una ficha, no sirve para nada; y si una ficha no dice dónde está su muestra, no está comple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nservar la muestra, alimentar el dossier y saber cuándo escala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encaje con la reclamación: cuando llega una queja sobre un color, el dossier se monta con documentos. La ficha es el primero de ellos, y de ella salen los hechos —qué se preparó, con qué base, a qué hora, con qué luz y contra qué muestra se comparó— y la evidencia —la muestra archivada. Sin la ficha, el dossier arranca con una versión; con la ficha, arranca con datos.]]></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La ficha no decide ni cierra nada por sí sola. Escala a quien correspond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nservar la muestra, alimentar el dossier y saber cuándo escala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esviación no está dentro de lo admisible, y lo admisible lo fija dirección, no el operari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instrumento no estaba calibrado, o no lo había, o la comparación se hizo sin la muestra aprobada.]]></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esviación aparece en más de un envase de la misma partida.]]></a:t>
            </a:r>
          </a:p>
        </p:txBody>
      </p:sp>
      <p:sp>
        <p:nvSpPr>
          <p:cNvPr id="13"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condiciones de la sala se salen de lo previsto en la ficha técnica o en el encarg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nservar la muestra, alimentar el dossier y saber cuándo escala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que rehacer, reprocesar, entregar con reservas o apartar un lote: eso lo autoriza alguien, y ese nombre va escrito en la fich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nservar la muestra, alimentar el dossier y saber cuándo escala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tividad práctica.]]></a:t>
            </a:r>
            <a:r>
              <a:rPr lang="en-US" strike="noStrike" sz="2100" spc="0" u="none" cap="none">
                <a:solidFill>
                  <a:srgbClr val="1B2438">
                    <a:alpha val="100000"/>
                  </a:srgbClr>
                </a:solidFill>
                <a:latin typeface="Calibri"/>
              </a:rPr>
              <a:t><![CDATA[ Imprime la ficha en A4 y resuélvela con un encargo real del taller: rellena los seis bloques con los datos de un encargo en curso, prepara la probeta, compárala con la muestra aprobada y decide. Se entrega la ficha completa, la muestra numerada y una nota de tres líneas que explique por qué has elegido esa decisión. La corrección se hace sobre la ficha, no sobre la memoria del alumno; y esta lección acredita el método, no la competencia observada en el pues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nservar la muestra, alimentar el dossier y saber cuándo escal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porta la ficha de preparación al dossier de una reclamación posterio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7]]></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124075"/>
                <a:gridCol w="3343275"/>
                <a:gridCol w="2647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o o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 en el dossi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ción del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fórmula, formato y acabado del color entre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tar el problema y rastrear 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hora, operario, equipo y relación entre l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qué pasó y con qué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el color apro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aprobada, con su número y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r contra qué se juzga la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7]]></a:t>
            </a:r>
          </a:p>
        </p:txBody>
      </p:sp>
      <p:graphicFrame>
        <p:nvGraphicFramePr>
          <p:cNvPr id="7" name="" descr=""/>
          <p:cNvGraphicFramePr>
            <a:graphicFrameLocks noGrp="1"/>
          </p:cNvGraphicFramePr>
          <p:nvPr/>
        </p:nvGraphicFramePr>
        <p:xfrm>
          <a:off x="514350" y="1257300"/>
          <a:ext cx="8115300" cy="3209925"/>
        </p:xfrm>
        <a:graphic>
          <a:graphicData uri="http://schemas.openxmlformats.org/drawingml/2006/table">
            <a:tbl>
              <a:tblPr firstRow="1" bandRow="1"/>
              <a:tblGrid>
                <a:gridCol w="2124075"/>
                <a:gridCol w="3343275"/>
                <a:gridCol w="2647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o o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 en el dossi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fondo, ángulo, desviación e instr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r si la comparación es vá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do, con reservas o rechazado, con su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qué se anotó y qué se asum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preparó y quién comprob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a quién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archi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numerada del color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mirar la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7]]></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2124075"/>
                <a:gridCol w="3343275"/>
                <a:gridCol w="2647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o o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 en el dossi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s y docu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acompañe al dossier según el 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de definir por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Conservar la muestra, alimentar el dossier y saber cuándo escal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s la comprobación, la probeta muestra un tono algo más apagado que la muestra aprobada y no hay ningún instrumento de medición disponible. ¿Qué hace el preparado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 que el color es correcto porque la diferencia es pequeña, y firma el lote como aceptad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e la desviación observada tal como se ve, la marca como pendiente de medición y decide con la reserva correspondiente, dejando constancia por escri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 con la carta de catálogo; si coincide con la carta, anota que el color es el de fábric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firma nada hasta que el cliente vuelva a verlo, para no comprometer al talle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reparación y aceptación de co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en el taller, el mismo día de la preparación y antes de entregar el bote. Es la hoja que cierra el encargo: describe lo preparado, deja constancia de cómo se comprobó y termina con una decisión firmada y una muestra numerad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reparación y aceptación de co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a validar. Los campos obligatorios, el sistema donde se registra y la custodia de las muestras dependen del procedimiento interno pendient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7]]></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781175"/>
                <a:gridCol w="1781175"/>
                <a:gridCol w="2362200"/>
                <a:gridCol w="2190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se sa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encargo y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ódigo del encargo y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ribe «pendiente» y se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y punto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l cliente y dónde se reco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liente no hay destina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apro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y fecha de a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lla no hay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1781175"/>
                <a:gridCol w="2362200"/>
                <a:gridCol w="2190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se sa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formato y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de base, envase y br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abado no se dedu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de 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lor o blanco del que se 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el de l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órm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de fórmula o referencia int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ódigo no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 m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corrigió y por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ribe «sin aju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7]]></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781175"/>
                <a:gridCol w="1781175"/>
                <a:gridCol w="2362200"/>
                <a:gridCol w="2190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se sa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hora y ope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mento exacto y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ra va con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po y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po usado y estado de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que no había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ción entre l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qué envase sale cada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sto no hay traz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7]]></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781175"/>
                <a:gridCol w="1781175"/>
                <a:gridCol w="2362200"/>
                <a:gridCol w="2190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se sa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s y s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secado, temperatura y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n tomados de la ficha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fondo y áng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método no hay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 y desvi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frente a la muestra apro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medición» si no se mi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7]]></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781175"/>
                <a:gridCol w="1781175"/>
                <a:gridCol w="2362200"/>
                <a:gridCol w="2190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se sa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do, con reservas o recha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anota «a med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y reser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 del rechazo o reserva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si ap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s y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firma y número de muestra archi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firma no hay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reparación y aceptación de col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cha por preparación: si el encargo tiene varios envases, una ficha y la relación entre lotes anota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día y el mismo turno: una ficha rellenada tres días después es una reconstruc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úmero de muestra por ficha, y la ubicación escrita en el revers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iginal se archiva; la copia que va al dossier es la que está firmad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reparación y aceptación de col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7]]></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ampo no se puede completar, se escribe «pendiente» y se explica qué falta. Una ficha sin firma y sin número de muestra es un papel: no prueba ni compromet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s de la fich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rta o el catálogo; sirve para eleg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apro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que el cliente acepta para ese 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que sale del lote pre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ción entre l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nvase sale de cuá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viación obser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ve frente a la muestra apro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do con reser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epta y la reserva queda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s de la fich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7]]></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archi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numerada que sostien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co hon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pendiente» y decir qué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s de la fich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ficha-de-preparacion-y-aceptacion-de-color"/>
              </a:rPr>
              <a:t><![CDATA[Abrir el juego en el O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reparación y cierre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tra qué se compara el lot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reparación y cierre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ra la muestra aprobada del encargo, no contra la carta de catálog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reparación y cierre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la desviación no está medid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reparación y cierre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anota como observación sin medir: «sin medición». Nunca se escribe «correct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reparación y cierre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resultados de la comprobación?]]></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reparación y cierre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eptado, aceptado con reservas y rechazado. Cada uno con lo que la ficha exig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reparación y cierre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nota la relación entre lote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reparación y cierre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saber qué envase sale de cuál cuando el encargo se reparte en vario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reparación y cierre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porta la ficha a una reclamación?]]></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reparación y cierre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hechos del lote, el método de comparación, la decisión firmada y la muestra archivad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reparación y cierre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decide la fich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reparación y cierre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olerancia admisible, el retrabajo y las garantías: eso lo decide dirección.]]></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rellenar, decidir y archivar la fich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5]]></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rellenar, decidir y archivar la fich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distinguir muestra, color aprobado y color de entrega; rellenar los seis bloques; decidir entre aceptado, aceptado con reservas y rechazado; y dejar una muestra numerada que sostenga el registro.]]></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3 a 6. El error más frecuente es dar por buena una comparación hecha contra la carta de catálogo en vez de contra la muestra aprobad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preparación y aceptación de color es lo que convierte una preparación correcta en un encargo defendible. Su regla central es que hay que distinguir ]]></a:t>
            </a:r>
            <a:r>
              <a:rPr lang="en-US" b="1" strike="noStrike" sz="2100" spc="0" u="none" cap="none">
                <a:solidFill>
                  <a:srgbClr val="1B2438">
                    <a:alpha val="100000"/>
                  </a:srgbClr>
                </a:solidFill>
                <a:latin typeface="Calibri"/>
              </a:rPr>
              <a:t><![CDATA[muestra de col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lor aprobad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olor de entrega]]></a:t>
            </a:r>
            <a:r>
              <a:rPr lang="en-US" strike="noStrike" sz="2100" spc="0" u="none" cap="none">
                <a:solidFill>
                  <a:srgbClr val="1B2438">
                    <a:alpha val="100000"/>
                  </a:srgbClr>
                </a:solidFill>
                <a:latin typeface="Calibri"/>
              </a:rPr>
              <a:t><![CDATA[: la carta sirve para elegir, la muestra aprobada es el acuerdo, y el lote preparado es lo que se comprueb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se rellena en seis bloques —encargo, base y acabado, color y fórmula, preparación, comprobación, decisión— y se recorre en el mismo orden en que se prepara el lote. Se anota lo que identifica el lote (base, fórmula, fecha, hora, operario, equipo y relación entre lotes), lo que permite compararlo (luz, fondo, ángulo) y lo que se ha observado frente a la muestra aprobada.]]></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esa comparación salen tres decisiones: ]]></a:t>
            </a:r>
            <a:r>
              <a:rPr lang="en-US" b="1" strike="noStrike" sz="2100" spc="0" u="none" cap="none">
                <a:solidFill>
                  <a:srgbClr val="1B2438">
                    <a:alpha val="100000"/>
                  </a:srgbClr>
                </a:solidFill>
                <a:latin typeface="Calibri"/>
              </a:rPr>
              <a:t><![CDATA[acepta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eptado con reservas]]></a:t>
            </a:r>
            <a:r>
              <a:rPr lang="en-US" strike="noStrike" sz="2100" spc="0" u="none" cap="none">
                <a:solidFill>
                  <a:srgbClr val="1B2438">
                    <a:alpha val="100000"/>
                  </a:srgbClr>
                </a:solidFill>
                <a:latin typeface="Calibri"/>
              </a:rPr>
              <a:t><![CDATA[ o ]]></a:t>
            </a:r>
            <a:r>
              <a:rPr lang="en-US" b="1" strike="noStrike" sz="2100" spc="0" u="none" cap="none">
                <a:solidFill>
                  <a:srgbClr val="1B2438">
                    <a:alpha val="100000"/>
                  </a:srgbClr>
                </a:solidFill>
                <a:latin typeface="Calibri"/>
              </a:rPr>
              <a:t><![CDATA[rechazado]]></a:t>
            </a:r>
            <a:r>
              <a:rPr lang="en-US" strike="noStrike" sz="2100" spc="0" u="none" cap="none">
                <a:solidFill>
                  <a:srgbClr val="1B2438">
                    <a:alpha val="100000"/>
                  </a:srgbClr>
                </a:solidFill>
                <a:latin typeface="Calibri"/>
              </a:rPr>
              <a:t><![CDATA[. Una desviación se documenta tal como se ve —sin medición si no la hay— y el lote afectado se identifica: documentar la desviación no esconde el lote, lo controla. La muestra se numera y se archiva, porque sin muestra archivada la ficha es una declaración y con ella es una prueb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no decide tolerancias, no autoriza retrabajos, no concede garantías y no cierra una reclamación: esos puntos son procedimientos pendientes que debe confirmar dirección. Lo que sí hace es dejar por escrito los hechos, y esos hechos son los primeros documentos del dossier cuando más adelante alguien pregunta. Esta lección y su evaluación acreditan el conocimiento del método; la competencia en el puesto se demuestra trabajando, no contestando.]]></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0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poder cubriente, brillo y resistencia al frote húmedo (AENOR/UNE, consulta 2026-10); da el vocabulario de acabado y brillo que se anota.]]></a:t>
            </a:r>
          </a:p>
        </p:txBody>
      </p:sp>
      <p:sp>
        <p:nvSpPr>
          <p:cNvPr id="9" name=""/>
          <p:cNvSpPr txBox="1"/>
          <p:nvPr/>
        </p:nvSpPr>
        <p:spPr>
          <a:xfrm>
            <a:off x="514350" y="2600325"/>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7724-1, pinturas y barnices. Colorimetría. Parte 1: principios (ISO, consulta 2026-10), e ISO 18314-1, colorimetría analítica. Parte 1: determinación de las coordenadas de color de una película de pintura (ISO, consulta 2026-10): método y vocabulario para describir el color, no una tolerancia de aceptación.]]></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cha-de-preparacion-y-aceptacion-de-color"/>
              </a:rPr>
              <a:t><![CDATA[Ficha de preparación y aceptación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0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11664 (CIE), colorimetría: observadores de referencia e iluminantes (ISO/CIE, consulta 2026-10); explica por qué la luz de la comprobación debe quedar escrita.]]></a:t>
            </a:r>
          </a:p>
        </p:txBody>
      </p:sp>
      <p:sp>
        <p:nvSpPr>
          <p:cNvPr id="9" name=""/>
          <p:cNvSpPr txBox="1"/>
          <p:nvPr/>
        </p:nvSpPr>
        <p:spPr>
          <a:xfrm>
            <a:off x="514350" y="22764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9001:2015, sistemas de gestión de la calidad: requisitos de información documentada y de control de las salidas no conformes (ISO, consulta 2026-10); referencia de contexto para registrar y conservar la evidencia, no una certificación de Pinturas Especializad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2026-10-31T02:41:10Z</dcterms:created>
  <dcterms:modified xsi:type="dcterms:W3CDTF">2026-10-31T02:41:10Z</dcterms:modified>
  <dc:title>Ficha de preparación y aceptación de color</dc:title>
  <dc:description>Presentación editable del OA «Ficha de preparación y aceptación de color». Enlace: https://pinturasespecializadas.lumbre.lat/object/ficha-de-preparacion-y-aceptacion-de-color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