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chadas y exteriores en el litoral mediterráneo»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chadas y exteriores en el litoral mediterráneo»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chadas y exteriores en el litoral mediterráneo»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chadas y exteriores en el litoral mediterráneo»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chadas y exteriores en el litoral mediterráneo»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chadas y exteriores en el litoral mediterráneo»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preguntas antes de recomendar» (2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preguntas antes de recomendar» (3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Cuatro preguntas antes de recomendar»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cuatro-pregunt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recuadros encadenados: ubicación, orientación, humedad visible y pintura actual, con lo que cada pregunta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regunta deja fuera una parte del catálogo. Por eso el orden es el método y no la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a igual la orientación, todas las fachadas son ig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rientación importa (sol/sombra), y las humedades del suelo no se resuelven con pintura: eso se deriva a un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y 6: las cuatro preguntas y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xposición decide: sol, salitre y sombra»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xposición decide: sol, salitre y sombra»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xposi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costa, fachada al sol, cara norte y patio, y pie del edificio, con lo que aparece y lo que se mi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cuatro zonas no se preparan ni se acaban igual, aunque el encargo sea el mismo edif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ol · humedad · capi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l, salitre y humedad. Y la humedad por capilaridad, la que sube del suelo, no se resuelve con pintura: se deriva a un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2 y 6: la exposición y lo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oportes habituales: cada uno con su preparación»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Soportes habituales: cada uno con su preparación»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sopor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soportes: mortero de cemento, piedra natural, hormigón y madera, con preparación, imprimación y la pregunta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última columna es la que más se olvida: casi todos los errores de preparación son datos no pregu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rtero → Imprimación fij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migón → Imprimación anti-sali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dera → Lasur ex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soportes hab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istema completo en fachada»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sistema completo en fachada»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sistem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del sistema completo de fachada: limpiar, reparar, imprimir, acabar y entregar, con la comprobación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ase tiene su comprobación. Sin comprobación, la siguiente fase arrastra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mortero con fis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impiar con agua a presión. Reparar fisuras con masilla exterior. Eliminar moho con bioc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mortero con fis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Impri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r imprimación fijadora en todo el soporte. Dejar secar 24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mortero con fis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licar 2-3 manos de pintura de fachada elástica. Respetar tiempo de secado entre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mortero con fisu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aplicar con temperatura inferior a 5 °C ni superior a 35 °C. No aplicar con lluvia inminente o viento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ar, tratar el moho y reparar fisuras y nidos del soporte. → Comprobar que la superficie está seca, limpia y firme antes de imprimir. → Aplicar la imprimación indicada para ese soporte y dejar secar el tiempo de la ficha. → Aplicar las manos de acabado respetando el secado y las condicione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parar, comprobar, imprimir y acabar. Cambiar el orden no es una cuestión de estilo: imprimir sobre polvo no fija y acabar sobre una pared suelta se lleva por delante l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el sistema completo en fa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rdenar la secuencia»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gundo ejemplo: piedra con eflorescencias en la cara norte» (2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gundo ejemplo: piedra con eflorescencias en la cara norte» (3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Segundo ejemplo: piedra con eflorescencias en la cara norte» (4 de 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eflorescenc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a fachada con eflorescencias y una con moho, con la lectura de cada mancha y su consecuencia sobre la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dos manchas se limpian antes de pintar, pero la causa que las trae de vuelta es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piedra con eflorescencias en la cara n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1 · Reconocer: separar las manchas blancas de sales de los velos verdosos de moho, porque no se tratan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piedra con eflorescencias en la cara n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2 · Origen: comprobar de dónde viene el agua, porque si el agua sigue llegando desde dentro la mancha 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piedra con eflorescencias en la cara n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3 · Limpiar: cepillar y limpiar la zona con sales, eliminar el moho con el tratamiento indicado en la ficha técnica y dejar secar 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piedra con eflorescencias en la cara n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4 · Imprimir: aplicar la imprimación transpirable que admita la piedra, sin cerrar la porosidad del so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fachada de piedra con eflorescencias en la cara n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5 · Acabar: aplicar las manos de acabado que indique la ficha, con el rodillo adecuado y sin trabajar a pleno sol ni con v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dos manos de pintura elástica quedan tapadas las manchas de s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única frase que no se sostiene es la que da por hecho que la pintura tapa las sales: la sal sale del agua que llega desde dentro y, si el agua sigue llegando, la mancha vuelve y la pintura se despega con ella. Las otras tres son el criterio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5: lectura de la mancha y orden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Patologías que no se resuelven con pintur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limi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patologías de fachada y la decisión asociada: tratar con producto o derivar a un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lumna de la derecha es la que hay que leer en voz alta antes de cerrar el en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explicas que necesita un diagnóstico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humedades por capilaridad no se resuelven con pintura: el agua sube desde el suelo por el muro, y taparla con una capa solo esconde el síntoma mientras el muro sigue húmedo. Se deriva a un técn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límites y der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ndiciones de trabajo y errores de la primera quincena» (2 de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ndiciones de trabajo y errores de la primera quincena» (3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7-condi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condiciones de trabajo en fachada con su consecuencia sobre la película apl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condición tiene un motivo: leer el porqué evita discutir el por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Condiciones de trabajo y errores de la primera quincena»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se aplica pintura con viento fuerte: afecta al secado y puede causar de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y 7: condicione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se puede prometer y lo que no»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guntar por la ubicación y la orientación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meter resolver humedades estructurales con pintura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parar fisuras antes de pintar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plicar pintura de fachada con viento fuerte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4, 6 y 8: preguntar, preparar, trabajar en condiciones y no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achadas-y-exteriores-en-litoral-mediterraneo]]></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consulta de fachada»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soportes e impri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soportes e imprim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preguntas haces antes de recomendar una fa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ónde está? ¿Hacia dónde mira? ¿Hay humedad visible? ¿Qué pintura tiene a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la humedad sube del su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rivar a un técnico. No se promete resolver con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se aplica pintura de fa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viento fuerte, con lluvia inminente o con temperaturas de 5 °C o menos, o de 35 °C 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mprimación usas en hormigón cost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primación anti-sali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fases del sistema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parar, imprimir y acabar. Con sus comprobaciones y sus condiciones d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as efloresc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les que trae el agua desde dentro del muro y que salen a la superficie al evapo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a consulta de fachada que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achadas-y-exteriores-en-litoral-mediterraneo]]></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consulta de fachada que se puede defender» (2 de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a consulta de fachada que se puede defender» (3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28" r:id="rId1"/>
    <p:sldLayoutId id="2482439129" r:id="rId2"/>
    <p:sldLayoutId id="2482439130" r:id="rId3"/>
    <p:sldLayoutId id="248243913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930b59682aa0df5517a42bd2645a081060a354234b71ee51.jpg"/>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cuatro-preguntas2.jpg"/>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hyperlink" Target="https://pinturasespecializadas.lumbre.lat/object/fachadas-y-exteriores-en-litoral-mediterrane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xposicion3.jpg"/>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hyperlink" Target="https://pinturasespecializadas.lumbre.lat/object/fachadas-y-exteriores-en-litoral-mediterraneo"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soportes5.jpg"/>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hyperlink" Target="https://pinturasespecializadas.lumbre.lat/object/fachadas-y-exteriores-en-litoral-mediterraneo"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sistema7.jpg"/>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hyperlink" Target="https://pinturasespecializadas.lumbre.lat/object/fachadas-y-exteriores-en-litoral-mediterrane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eflorescencias8.jpg"/>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hyperlink" Target="https://pinturasespecializadas.lumbre.lat/object/fachadas-y-exteriores-en-litoral-mediterraneo"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limites9.jpg"/>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hyperlink" Target="https://pinturasespecializadas.lumbre.lat/object/fachadas-y-exteriores-en-litoral-mediterraneo"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7-condiciones10.jpg"/>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hyperlink" Target="https://pinturasespecializadas.lumbre.lat/object/fachadas-y-exteriores-en-litoral-mediterraneo" TargetMode="External"/>
  <Relationship Id="rId5"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hyperlink" Target="https://pinturasespecializadas.lumbre.lat/object/fachadas-y-exteriores-en-litoral-mediterraneo" TargetMode="External"/>
  <Relationship Id="rId4"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achadas-y-exteriores-en-litoral-mediterraneo" TargetMode="External"/>
  <Relationship Id="rId3" Type="http://schemas.openxmlformats.org/officeDocument/2006/relationships/notesSlide" Target="../notesSlides/notesSlide9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cha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terio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tor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terráne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fachadas-y-exteriores-en-litoral-mediterraneo"/>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una consulta de fachada o exterior en el litoral mediterráneo: soporte, exposición, estado y límites frente a las patologías. Al terminar sabrás interrogar el encargo con las cuatro preguntas de la regla de oro, montar el sistema de preparación, imprimación y acabado según el soporte y la exposición, y derivar a un técnico cuando el problema no es de pintu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objeto del curso C05: cómo atender una consulta de fachada y cuándo hace falta una visita técnica. Las cuatro preguntas previas, el efecto del sol, el salitre y la sombra sobre cada soporte, el sistema completo en tres fases, las condiciones de trabajo, los límites frente a humedades y filtraciones y la frase que se dice para derivar.]]></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achadas · exteriores · litoral · patologías · soportes · salitre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hadas y exteriores en el litoral mediterráne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n el mostrador de la tienda del centro entra un encargo de una comunidad de propietarios: «pintar la fachada del edificio». El albarán es de la tienda de Andratx y la fachada da al mar, en una calle sin sombr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esconde cuatro datos que nadie ha dicho: que la fachada es de mortero de cemento pintado hace años, que su cara norte está en sombra casi todo el día, que en la planta baja aparecen manchas de humedad que suben del suelo, y que la última mano de pintura se aplicó sin imprim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hadas y exteriores en el litoral mediterráne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le pongo una pintura elástica de exterior» sería rápida y dejaría el trabajo a medias: esa humedad de la planta baja no la arregla ninguna pintura, y en la cara norte el moho y las sales necesitan una preparación que el producto final no sustituye.]]></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las cifras, las escenas y los renders de esta lección son ficticios y sirven para practicar: no son datos de Pinturas Especializadas. Esta lección enseña el método —qué preguntar, cómo montar el sistema y cuándo derivar—, no los productos concretos, sus formulaciones ni sus precios, que se confirman en el catálogo y en la ficha técnica vigen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hadas y exteriores en el litoral mediterráne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tender una consulta de fachada o exterior en el litoral mediterráneo: soporte, exposición, estado y límites frente a las patologías. Al terminar sabrás interrogar el encargo con las cuatro preguntas de la regla de oro, montar el sistema de preparación, imprimación y acabado según el soporte y la exposición, y derivar a un técnico cuando el problema no es de pint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hadas y exteriores en el litoral mediterráne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en la ficha técnica o en la etiqueta del producto citado; aquí, sobre todo, en las condiciones de aplicación y los tiempos de secado que declara cada fich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criterio razonado de venta técnica de fachadas y exteriores; no es, por sí solo, una norma de Pinturas Especializ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hadas y exteriores en el litoral mediterráne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qué producto se autoriza en cada soporte y cada exposición, qué límites se ponen y quién firma la derivación; lo confirma direcció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los nombres, las cifras y los renders marcados como ficticios sirven para practicar; no son datos de la empresa ni del cl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hadas y exteriores en el litoral mediterráne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7]]></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imprimación del catálogo queda autorizada para cada soporte de fachada (mortero, piedra, hormigón y madera) en zona de costa, una vez contrastadas las fichas técnicas vigen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hadas y exteriores en el litoral mediterráne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7]]></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temperatura y qué humedad ambiental se exigen para aplicar acabado de fachada en cada estación, y si esos límites se comunican al cliente o solo a la cuadrilla. Quién decide que un encargo con humedad por capilaridad se deriva, y qué documento se entrega al cliente cuando esa derivación se produce. Si existe un impreso propio para la ficha de consulta de fachada, quién lo firma y con qué fecha, y si se archiva una copia por obra.]]></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rotección de madera queda autorizada en carpinterías exteriores del catálogo, si el catálogo la contemp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preguntas antes de recomend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oro de las fachadas tiene cuatro preguntas, y se hacen siempre en el mismo orden: ]]></a:t>
            </a:r>
            <a:r>
              <a:rPr lang="en-US" b="1" strike="noStrike" sz="2100" spc="0" u="none" cap="none">
                <a:solidFill>
                  <a:srgbClr val="1B2438">
                    <a:alpha val="100000"/>
                  </a:srgbClr>
                </a:solidFill>
                <a:latin typeface="Calibri"/>
              </a:rPr>
              <a:t><![CDATA[¿dónde está el edifici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a dónde mira la fachada (norte/su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y humedad visible?]]></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qué pintura tiene actualm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preguntas antes de recomend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una descarta una parte del catálogo, y por eso el orden importa. La ubicación dice si hay salitre. La orientación dice si la fachada toma sol o vive en la sombra, y con ella entran la dilatación térmica, el moho y las eflorescencias. La humedad visible dice si hay algo que un producto de pintura no va a resolver. Y la pintura actual dice qué se va a encontrar debajo: una superficie sana, cuarteada o suel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preguntas antes de recomend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la que más se salta y la que más cuesta: sin saber qué hay debajo no se puede decidir la preparación ni saber si la superficie admite una mano nueva. Por eso la respuesta a «quiero pintar la fachada» no es un producto: es «antes de nada, cuatro pregunt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preguntas antes de recomend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de alcance, que conviene decir al cliente en voz alta: esta lección enseña el método y los criterios. Los productos concretos, sus formulaciones y sus precios se confirman en el catálogo y en la ficha técnica vigente. Lo que se enseña aquí es cómo se razona una recomendación de fachada para que se pueda defen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Cuatro preguntas antes de recomendar]]></a:t>
            </a:r>
          </a:p>
        </p:txBody>
      </p:sp>
      <p:pic>
        <p:nvPicPr>
          <p:cNvPr id="3" name="" descr="Cuatro recuadros encadenados: ubicación, orientación, humedad visible y pintura actual, con lo que cada pregunta descarta.">
            <a:hlinkClick r:id="rId3" tooltip="Cuatro recuadros encadenados: ubicación, orientación, humedad visible y pintura actual, con lo que cada pregunta descart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regunta deja fuera una parte del catálogo. Por eso el orden es el método y no la costumb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achadas-y-exteriores-en-litoral-mediterrane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Cuatro preguntas antes de recomend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de un consejo de mostrador. Marca las incorrectas.]]></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ónde está el edifici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 igual la orientación, todas las fachadas son iguales»]]></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pintura tiene actualment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humedades del suelo se resuelven con pint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xposición decide: sol, salitre y somb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toral mediterráneo tiene un clima mediterráneo con veranos secos y calurosos, inviernos suaves y alta exposición al sol y al salitre (especialmente en la costa). Esto afecta directamente a las fachadas: ]]></a:t>
            </a:r>
            <a:r>
              <a:rPr lang="en-US" b="1" strike="noStrike" sz="2100" spc="0" u="none" cap="none">
                <a:solidFill>
                  <a:srgbClr val="1B2438">
                    <a:alpha val="100000"/>
                  </a:srgbClr>
                </a:solidFill>
                <a:latin typeface="Calibri"/>
              </a:rPr>
              <a:t><![CDATA[dilatación térmic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florescenci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ho en zonas sombrías]]></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degradación acelerada]]></a:t>
            </a:r>
            <a:r>
              <a:rPr lang="en-US" strike="noStrike" sz="2100" spc="0" u="none" cap="none">
                <a:solidFill>
                  <a:srgbClr val="1B2438">
                    <a:alpha val="100000"/>
                  </a:srgbClr>
                </a:solidFill>
                <a:latin typeface="Calibri"/>
              </a:rPr>
              <a:t><![CDAT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comienda la misma pintura para una fachada en la Tienda Centro centro que para una en Andratx o Alcúdia. La exposición al sol y al salitre cambia el producto recomend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xposición decide: sol, salitre y somb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enemigos tienen comportamientos distintos y confundirlos es el error más caro de una fachada. El ]]></a:t>
            </a:r>
            <a:r>
              <a:rPr lang="en-US" b="1" strike="noStrike" sz="2100" spc="0" u="none" cap="none">
                <a:solidFill>
                  <a:srgbClr val="1B2438">
                    <a:alpha val="100000"/>
                  </a:srgbClr>
                </a:solidFill>
                <a:latin typeface="Calibri"/>
              </a:rPr>
              <a:t><![CDATA[sol]]></a:t>
            </a:r>
            <a:r>
              <a:rPr lang="en-US" strike="noStrike" sz="2100" spc="0" u="none" cap="none">
                <a:solidFill>
                  <a:srgbClr val="1B2438">
                    <a:alpha val="100000"/>
                  </a:srgbClr>
                </a:solidFill>
                <a:latin typeface="Calibri"/>
              </a:rPr>
              <a:t><![CDATA[ calienta y enfría el paramento todos los días: la capa se dilata, se contrae y acaba fisurando por donde es más débil. El ]]></a:t>
            </a:r>
            <a:r>
              <a:rPr lang="en-US" b="1" strike="noStrike" sz="2100" spc="0" u="none" cap="none">
                <a:solidFill>
                  <a:srgbClr val="1B2438">
                    <a:alpha val="100000"/>
                  </a:srgbClr>
                </a:solidFill>
                <a:latin typeface="Calibri"/>
              </a:rPr>
              <a:t><![CDATA[salitre]]></a:t>
            </a:r>
            <a:r>
              <a:rPr lang="en-US" strike="noStrike" sz="2100" spc="0" u="none" cap="none">
                <a:solidFill>
                  <a:srgbClr val="1B2438">
                    <a:alpha val="100000"/>
                  </a:srgbClr>
                </a:solidFill>
                <a:latin typeface="Calibri"/>
              </a:rPr>
              <a:t><![CDATA[ de la costa se mete en la superficie y en la capa: acelera la degradación y favorece las manchas y los desprendimientos. La ]]></a:t>
            </a:r>
            <a:r>
              <a:rPr lang="en-US" b="1" strike="noStrike" sz="2100" spc="0" u="none" cap="none">
                <a:solidFill>
                  <a:srgbClr val="1B2438">
                    <a:alpha val="100000"/>
                  </a:srgbClr>
                </a:solidFill>
                <a:latin typeface="Calibri"/>
              </a:rPr>
              <a:t><![CDATA[sombra y la humedad]]></a:t>
            </a:r>
            <a:r>
              <a:rPr lang="en-US" strike="noStrike" sz="2100" spc="0" u="none" cap="none">
                <a:solidFill>
                  <a:srgbClr val="1B2438">
                    <a:alpha val="100000"/>
                  </a:srgbClr>
                </a:solidFill>
                <a:latin typeface="Calibri"/>
              </a:rPr>
              <a:t><![CDATA[ de las caras norte y de los patios mantienen la superficie más tiempo sin secar, y ahí aparece el moh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xposición decide: sol, salitre y somb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venta que funciona es el mismo de siempre, aplicado al exterior: ]]></a:t>
            </a:r>
            <a:r>
              <a:rPr lang="en-US" b="1" strike="noStrike" sz="2100" spc="0" u="none" cap="none">
                <a:solidFill>
                  <a:srgbClr val="1B2438">
                    <a:alpha val="100000"/>
                  </a:srgbClr>
                </a:solidFill>
                <a:latin typeface="Calibri"/>
              </a:rPr>
              <a:t><![CDATA[cada zona de exposición pide una preparación y un acabado distintos]]></a:t>
            </a:r>
            <a:r>
              <a:rPr lang="en-US" strike="noStrike" sz="2100" spc="0" u="none" cap="none">
                <a:solidFill>
                  <a:srgbClr val="1B2438">
                    <a:alpha val="100000"/>
                  </a:srgbClr>
                </a:solidFill>
                <a:latin typeface="Calibri"/>
              </a:rPr>
              <a:t><![CDATA[. No es que una fachada sea mejor que otra: es que una fachada al sol, una fachada en sombra y una fachada a pie de mar no se preparan igual.]]></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cuarta zona que casi nadie mira y que aparece en todos los encargos de comunidad: ]]></a:t>
            </a:r>
            <a:r>
              <a:rPr lang="en-US" b="1" strike="noStrike" sz="2100" spc="0" u="none" cap="none">
                <a:solidFill>
                  <a:srgbClr val="1B2438">
                    <a:alpha val="100000"/>
                  </a:srgbClr>
                </a:solidFill>
                <a:latin typeface="Calibri"/>
              </a:rPr>
              <a:t><![CDATA[el pie del edificio]]></a:t>
            </a:r>
            <a:r>
              <a:rPr lang="en-US" strike="noStrike" sz="2100" spc="0" u="none" cap="none">
                <a:solidFill>
                  <a:srgbClr val="1B2438">
                    <a:alpha val="100000"/>
                  </a:srgbClr>
                </a:solidFill>
                <a:latin typeface="Calibri"/>
              </a:rPr>
              <a:t><![CDATA[, donde el agua de lluvia salpica, donde la humedad del suelo sube y donde se acumulan las hojas y la suciedad. Esa zona es la que más se reclama y la que no se trabaja con la misma pintura que el res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xposición decide: sol, salitre y sombra]]></a:t>
            </a:r>
          </a:p>
        </p:txBody>
      </p:sp>
      <p:pic>
        <p:nvPicPr>
          <p:cNvPr id="3" name="" descr="Cuatro tarjetas: costa, fachada al sol, cara norte y patio, y pie del edificio, con lo que aparece y lo que se mira.">
            <a:hlinkClick r:id="rId3" tooltip="Cuatro tarjetas: costa, fachada al sol, cara norte y patio, y pie del edificio, con lo que aparece y lo que se mira."/>
          </p:cNvPr>
          <p:cNvPicPr>
            <a:picLocks noChangeAspect="1"/>
          </p:cNvPicPr>
          <p:nvPr>
            <p:ph type="pic" idx="1"/>
          </p:nvPr>
        </p:nvPicPr>
        <p:blipFill>
          <a:blip r:embed="rId2"/>
          <a:stretch>
            <a:fillRect/>
          </a:stretch>
        </p:blipFill>
        <p:spPr>
          <a:xfrm>
            <a:off x="1390650" y="1257300"/>
            <a:ext cx="63627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cuatro zonas no se preparan ni se acaban igual, aunque el encargo sea el mismo edif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achadas-y-exteriores-en-litoral-mediterraneo"/>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xposición decide: sol, salitre y somb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Zonas de exposición y lo que aparece en cada una. Es un criterio de venta, no una lista de referencias del catálo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876425"/>
                <a:gridCol w="3248025"/>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xpos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pare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mi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a, a pie de 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tre, viento y lluvia f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aque del salitre y pérdida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hada al s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latación térmica di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suras y descascarillado de la c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a norte y pat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ho, eflorescencias y poca sequ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verdes o blancas y 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 del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picadura, humedad del suelo y suci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de zócalo, siempre más ex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exposición decide: sol, salitre y sombr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tres enemigas de las fachadas en el litoral mediterráneo son: ___, salitre y ___. Si hay humedades por ___, se deriva a un técnic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oportes habituales: cada uno con su prepar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oporte tiene una preparación específica. No se aplica la misma imprimación en mortero que en madera. Y no se trata igual una fachada con eflorescencias que una con moh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oportes habituales: cada uno con su prepar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 soporte y otro no es de marca, es de comportamiento. El mortero y el hormigón son rígidos y porosos: admiten reparación y necesitan una capa que selle y fije. La piedra natural es porosa y deja pasar el agua: pide una imprimación que respire y una preparación que elimine las sales. La madera se mueve con la humedad y se degrada por microorganismos: pide lijado, tratamiento y un protector o lasur de exteri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oportes habituales: cada uno con su prepar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que resume el apartado: ]]></a:t>
            </a:r>
            <a:r>
              <a:rPr lang="en-US" b="1" strike="noStrike" sz="2100" spc="0" u="none" cap="none">
                <a:solidFill>
                  <a:srgbClr val="1B2438">
                    <a:alpha val="100000"/>
                  </a:srgbClr>
                </a:solidFill>
                <a:latin typeface="Calibri"/>
              </a:rPr>
              <a:t><![CDATA[la preparación se decide por el soporte, no por la pintura que el cliente quiere]]></a:t>
            </a:r>
            <a:r>
              <a:rPr lang="en-US" strike="noStrike" sz="2100" spc="0" u="none" cap="none">
                <a:solidFill>
                  <a:srgbClr val="1B2438">
                    <a:alpha val="100000"/>
                  </a:srgbClr>
                </a:solidFill>
                <a:latin typeface="Calibri"/>
              </a:rPr>
              <a:t><![CDATA[. Se elige primero qué hay debajo, luego cómo se deja esa superficie, y solo entonces qué producto entra. Al revés, cuando se elige el producto y se busca después con qué se prepara, se acaba haciendo lo que se pueda en obra, y eso es lo que produce las reclamaciones.]]></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detecta aquí es lo que se ve; lo que no se ve —el estado interno del muro, la humedad del zócalo, la existencia de filtraciones— es lo que se pregunta, y por eso el apartado 6 exis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oportes habituales: cada uno con su preparación]]></a:t>
            </a:r>
          </a:p>
        </p:txBody>
      </p:sp>
      <p:pic>
        <p:nvPicPr>
          <p:cNvPr id="3" name="" descr="Matriz con cuatro soportes: mortero de cemento, piedra natural, hormigón y madera, con preparación, imprimación y la pregunta que falta.">
            <a:hlinkClick r:id="rId3" tooltip="Matriz con cuatro soportes: mortero de cemento, piedra natural, hormigón y madera, con preparación, imprimación y la pregunta que fal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última columna es la que más se olvida: casi todos los errores de preparación son datos no preguntad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achadas-y-exteriores-en-litoral-mediterraneo"/>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Soportes habituales: cada uno con su prepa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portes habituales en fachadas. La preparación y la imprimación de cada uno las confirma la ficha técnica del produc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7]]></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2266950"/>
                <a:gridCol w="3124200"/>
                <a:gridCol w="2724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opor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pa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Imprim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rtero de ce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reparar fis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fij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dra 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r, eliminar s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transpi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r nidos, sellar fis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 anti-sali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jar, tratar bi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ur o aceite ex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Soportes habituales: cada uno con su prepar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oporte con su imprim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orte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rmig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dera]]></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mprimación anti-salitre]]></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ur exterio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mprimación fijado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completo en facha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completo de una fachada son tres fases, y en exteriores la tercera tiene condiciones que en interiores no existen. Primero, ]]></a:t>
            </a:r>
            <a:r>
              <a:rPr lang="en-US" b="1" strike="noStrike" sz="2100" spc="0" u="none" cap="none">
                <a:solidFill>
                  <a:srgbClr val="1B2438">
                    <a:alpha val="100000"/>
                  </a:srgbClr>
                </a:solidFill>
                <a:latin typeface="Calibri"/>
              </a:rPr>
              <a:t><![CDATA[preparar]]></a:t>
            </a:r>
            <a:r>
              <a:rPr lang="en-US" strike="noStrike" sz="2100" spc="0" u="none" cap="none">
                <a:solidFill>
                  <a:srgbClr val="1B2438">
                    <a:alpha val="100000"/>
                  </a:srgbClr>
                </a:solidFill>
                <a:latin typeface="Calibri"/>
              </a:rPr>
              <a:t><![CDATA[: limpiar, eliminar el moho con el tratamiento adecuado, reparar fisuras y nidos, y dejar el soporte firme y limpio. Segundo, ]]></a:t>
            </a:r>
            <a:r>
              <a:rPr lang="en-US" b="1" strike="noStrike" sz="2100" spc="0" u="none" cap="none">
                <a:solidFill>
                  <a:srgbClr val="1B2438">
                    <a:alpha val="100000"/>
                  </a:srgbClr>
                </a:solidFill>
                <a:latin typeface="Calibri"/>
              </a:rPr>
              <a:t><![CDATA[imprimir]]></a:t>
            </a:r>
            <a:r>
              <a:rPr lang="en-US" strike="noStrike" sz="2100" spc="0" u="none" cap="none">
                <a:solidFill>
                  <a:srgbClr val="1B2438">
                    <a:alpha val="100000"/>
                  </a:srgbClr>
                </a:solidFill>
                <a:latin typeface="Calibri"/>
              </a:rPr>
              <a:t><![CDATA[: la capa que sella, fija y, en piedra, deja respirar el soporte. Tercero, ]]></a:t>
            </a:r>
            <a:r>
              <a:rPr lang="en-US" b="1" strike="noStrike" sz="2100" spc="0" u="none" cap="none">
                <a:solidFill>
                  <a:srgbClr val="1B2438">
                    <a:alpha val="100000"/>
                  </a:srgbClr>
                </a:solidFill>
                <a:latin typeface="Calibri"/>
              </a:rPr>
              <a:t><![CDATA[acabar]]></a:t>
            </a:r>
            <a:r>
              <a:rPr lang="en-US" strike="noStrike" sz="2100" spc="0" u="none" cap="none">
                <a:solidFill>
                  <a:srgbClr val="1B2438">
                    <a:alpha val="100000"/>
                  </a:srgbClr>
                </a:solidFill>
                <a:latin typeface="Calibri"/>
              </a:rPr>
              <a:t><![CDATA[: las manos que indique la ficha del producto, con el rodillo o la brocha que corresponda y respetando el secado entre man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completo en facha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obre la tercera fase están las ]]></a:t>
            </a:r>
            <a:r>
              <a:rPr lang="en-US" b="1" strike="noStrike" sz="2100" spc="0" u="none" cap="none">
                <a:solidFill>
                  <a:srgbClr val="1B2438">
                    <a:alpha val="100000"/>
                  </a:srgbClr>
                </a:solidFill>
                <a:latin typeface="Calibri"/>
              </a:rPr>
              <a:t><![CDATA[condiciones de trabajo]]></a:t>
            </a:r>
            <a:r>
              <a:rPr lang="en-US" strike="noStrike" sz="2100" spc="0" u="none" cap="none">
                <a:solidFill>
                  <a:srgbClr val="1B2438">
                    <a:alpha val="100000"/>
                  </a:srgbClr>
                </a:solidFill>
                <a:latin typeface="Calibri"/>
              </a:rPr>
              <a:t><![CDATA[, que en una fachada del litoral mediterráneo mandan más que el color: no se aplica con temperatura inferior a 5 °C ni superior a 35 °C, no se aplica con lluvia inminente y no se aplica con viento fuerte. Cada condición tiene su motivo: el frío retrasa el secado, el calor acelera la apertura de la capa y deja marcas, la lluvia lava la película antes de que fije y el viento seca la superficie antes de tiempo y llena el acabado de polv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completo en facha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talle que se repite en obra: ]]></a:t>
            </a:r>
            <a:r>
              <a:rPr lang="en-US" b="1" strike="noStrike" sz="2100" spc="0" u="none" cap="none">
                <a:solidFill>
                  <a:srgbClr val="1B2438">
                    <a:alpha val="100000"/>
                  </a:srgbClr>
                </a:solidFill>
                <a:latin typeface="Calibri"/>
              </a:rPr>
              <a:t><![CDATA[el tiempo de secado no se inventa]]></a:t>
            </a:r>
            <a:r>
              <a:rPr lang="en-US" strike="noStrike" sz="2100" spc="0" u="none" cap="none">
                <a:solidFill>
                  <a:srgbClr val="1B2438">
                    <a:alpha val="100000"/>
                  </a:srgbClr>
                </a:solidFill>
                <a:latin typeface="Calibri"/>
              </a:rPr>
              <a:t><![CDATA[. Sale de la ficha técnica del producto que se va a aplicar, y se le dice al cliente por escrito. En exteriores, además, ese tiempo condiciona el calendario de la obra: una fachada que se empieza con lluvia encima o con el día ya entrada se retrasa sola, y eso se explica antes de empez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sistema completo en fachada]]></a:t>
            </a:r>
          </a:p>
        </p:txBody>
      </p:sp>
      <p:pic>
        <p:nvPicPr>
          <p:cNvPr id="3" name="" descr="Cinco pasos del sistema completo de fachada: limpiar, reparar, imprimir, acabar y entregar, con la comprobación de cada uno.">
            <a:hlinkClick r:id="rId3" tooltip="Cinco pasos del sistema completo de fachada: limpiar, reparar, imprimir, acabar y entregar, con la comprobación de cada uno."/>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ase tiene su comprobación. Sin comprobación, la siguiente fase arrastra el err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achadas-y-exteriores-en-litoral-mediterrane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sistema completo en fachada · Ejemplo: fachada de mortero con fisur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Prepar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con agua a presión. Reparar fisuras con masilla exterior. Eliminar moho con bioci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sistema completo en fachada · Ejemplo: fachada de mortero con fisur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Imprim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imprimación fijadora en todo el soporte. Dejar secar 24 hora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sistema completo en fachada · Ejemplo: fachada de mortero con fisur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Acaba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2-3 manos de pintura de fachada elástica. Respetar tiempo de secado entre man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sistema completo en fachada · Ejemplo: fachada de mortero con fisur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Condicione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aplicar con temperatura inferior a 5 °C ni superior a 35 °C. No aplicar con lluvia inminente o viento fuer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sistema completo en fach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l sistema completo de fachada, de la primera a la últim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mpiar, tratar el moho y reparar fisuras y nidos del soporte.]]></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las manos de acabado respetando el secado y las condiciones de trabaj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bar que la superficie está seca, limpia y firme antes de imprimi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la imprimación indicada para ese soporte y dejar secar el tiempo de la fich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piedra con eflorescencias en la cara nor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chada de piedra natural en una calle estrecha del interior, con la cara norte en sombra. En la base, a la altura del primer piso, hay manchas blancas y pulverulentas; en los bordes de los dinteles, un velo verdoso. El encargo es «pintar la fachada de blanc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piedra con eflorescencias en la cara nor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separa un trabajo bien hecho de uno devuelto es: ]]></a:t>
            </a:r>
            <a:r>
              <a:rPr lang="en-US" b="1" strike="noStrike" sz="2100" spc="0" u="none" cap="none">
                <a:solidFill>
                  <a:srgbClr val="1B2438">
                    <a:alpha val="100000"/>
                  </a:srgbClr>
                </a:solidFill>
                <a:latin typeface="Calibri"/>
              </a:rPr>
              <a:t><![CDATA[¿qué son esas manchas?]]></a:t>
            </a:r>
            <a:r>
              <a:rPr lang="en-US" strike="noStrike" sz="2100" spc="0" u="none" cap="none">
                <a:solidFill>
                  <a:srgbClr val="1B2438">
                    <a:alpha val="100000"/>
                  </a:srgbClr>
                </a:solidFill>
                <a:latin typeface="Calibri"/>
              </a:rPr>
              <a:t><![CDATA[ Las eflorescencias son sales que el agua trae desde dentro del muro y que salen a la superficie al evaporarse; aparecen como manchas blancas, cristalinas o pulverulentas, y sobre ellas la pintura no agarra: se despega en placas. El moho es otra cosa: un velo verdoso o negro en zonas que no secan, y en este caso el velo verdoso de los dinteles es compatible con moho por falta de ventilación y por humedad persist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piedra con eflorescencias en la cara nor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que ]]></a:t>
            </a:r>
            <a:r>
              <a:rPr lang="en-US" b="1" strike="noStrike" sz="2100" spc="0" u="none" cap="none">
                <a:solidFill>
                  <a:srgbClr val="1B2438">
                    <a:alpha val="100000"/>
                  </a:srgbClr>
                </a:solidFill>
                <a:latin typeface="Calibri"/>
              </a:rPr>
              <a:t><![CDATA[el orden de trabajo es el mismo pero el tratamiento no]]></a:t>
            </a:r>
            <a:r>
              <a:rPr lang="en-US" strike="noStrike" sz="2100" spc="0" u="none" cap="none">
                <a:solidFill>
                  <a:srgbClr val="1B2438">
                    <a:alpha val="100000"/>
                  </a:srgbClr>
                </a:solidFill>
                <a:latin typeface="Calibri"/>
              </a:rPr>
              <a:t><![CDATA[, y porque una cosa es quitar lo que hay y otra es quitar por qué ha vuelto. En el ejemplo de la calle estrecha, el zócalo se limpia y se deja secar antes de cualquier imprimación, y la parte alta, la que ha dado sales, se cepilla y se prepara para que la imprimación transpirable pueda fijarse. Si el agua sigue viniendo de dentro, la eflorescencia vuelve, y entonces el problema ya no es de pintu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piedra con eflorescencias en la cara nor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segundo ejemplo es un caso didáctico ficticio: sirve para practicar el razonamiento, no para copiar un producto ni una dosis. En obra, cada soporte y cada producto se confirman con su ficha técnic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Segundo ejemplo: piedra con eflorescencias en la cara norte]]></a:t>
            </a:r>
          </a:p>
        </p:txBody>
      </p:sp>
      <p:pic>
        <p:nvPicPr>
          <p:cNvPr id="3" name="" descr="Comparación entre una fachada con eflorescencias y una con moho, con la lectura de cada mancha y su consecuencia sobre la pintura.">
            <a:hlinkClick r:id="rId3" tooltip="Comparación entre una fachada con eflorescencias y una con moho, con la lectura de cada mancha y su consecuencia sobre la pintura."/>
          </p:cNvPr>
          <p:cNvPicPr>
            <a:picLocks noChangeAspect="1"/>
          </p:cNvPicPr>
          <p:nvPr>
            <p:ph type="pic" idx="1"/>
          </p:nvPr>
        </p:nvPicPr>
        <p:blipFill>
          <a:blip r:embed="rId2"/>
          <a:stretch>
            <a:fillRect/>
          </a:stretch>
        </p:blipFill>
        <p:spPr>
          <a:xfrm>
            <a:off x="1562100" y="1257300"/>
            <a:ext cx="60102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dos manchas se limpian antes de pintar, pero la causa que las trae de vuelta es disti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achadas-y-exteriores-en-litoral-mediterraneo"/>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piedra con eflorescencias en la cara norte · Ejemplo: fachada de piedra con eflorescencias en la cara norte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1 · Reconocer: separar las manchas blancas de sales de los velos verdosos de moho, porque no se tratan igua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piedra con eflorescencias en la cara norte · Ejemplo: fachada de piedra con eflorescencias en la cara norte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2 · Origen: comprobar de dónde viene el agua, porque si el agua sigue llegando desde dentro la mancha vuelv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piedra con eflorescencias en la cara norte · Ejemplo: fachada de piedra con eflorescencias en la cara norte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3 · Limpiar: cepillar y limpiar la zona con sales, eliminar el moho con el tratamiento indicado en la ficha técnica y dejar secar el sopor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piedra con eflorescencias en la cara norte · Ejemplo: fachada de piedra con eflorescencias en la cara norte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4 · Imprimir: aplicar la imprimación transpirable que admita la piedra, sin cerrar la porosidad del sopor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Segundo ejemplo: piedra con eflorescencias en la cara norte · Ejemplo: fachada de piedra con eflorescencias en la cara norte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5 · Acabar: aplicar las manos de acabado que indique la ficha, con el rodillo adecuado y sin trabajar a pleno sol ni con vien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Segundo ejemplo: piedra con eflorescencias en la cara nor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de un consejo de mostrador sobre una fachada con manchas blanc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imero se limpia y se deja secar el soporte, y después se aplica la imprimació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dos manos de pintura elástica quedan tapadas las manchas de s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manchas blancas son sales: hay que mirar de dónde viene el agu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la cara norte, donde no secaba, el moho vuelve aunque se haya pintado bi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atologías que no se resuelven con pin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atologías que ]]></a:t>
            </a:r>
            <a:r>
              <a:rPr lang="en-US" b="1" strike="noStrike" sz="2100" spc="0" u="none" cap="none">
                <a:solidFill>
                  <a:srgbClr val="1B2438">
                    <a:alpha val="100000"/>
                  </a:srgbClr>
                </a:solidFill>
                <a:latin typeface="Calibri"/>
              </a:rPr>
              <a:t><![CDATA[no se resuelven con pintura]]></a:t>
            </a:r>
            <a:r>
              <a:rPr lang="en-US" strike="noStrike" sz="2100" spc="0" u="none" cap="none">
                <a:solidFill>
                  <a:srgbClr val="1B2438">
                    <a:alpha val="100000"/>
                  </a:srgbClr>
                </a:solidFill>
                <a:latin typeface="Calibri"/>
              </a:rPr>
              <a:t><![CDATA[: humedades por capilaridad (subida del suelo), filtraciones estructurales, ósmosis en piscinas y patologías estructurales.]]></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describe estos problemas, ]]></a:t>
            </a:r>
            <a:r>
              <a:rPr lang="en-US" b="1" strike="noStrike" sz="2100" spc="0" u="none" cap="none">
                <a:solidFill>
                  <a:srgbClr val="1B2438">
                    <a:alpha val="100000"/>
                  </a:srgbClr>
                </a:solidFill>
                <a:latin typeface="Calibri"/>
              </a:rPr>
              <a:t><![CDATA[no prometas resolverlo con pintura]]></a:t>
            </a:r>
            <a:r>
              <a:rPr lang="en-US" strike="noStrike" sz="2100" spc="0" u="none" cap="none">
                <a:solidFill>
                  <a:srgbClr val="1B2438">
                    <a:alpha val="100000"/>
                  </a:srgbClr>
                </a:solidFill>
                <a:latin typeface="Calibri"/>
              </a:rPr>
              <a:t><![CDATA[. Explica que necesita una visita técnica de un profesional (arquitecto o especialista en patologías). Lo que sí puedes recomendar es pintura anticondensación para interiores o impermeabilizante de terrazas con tránsito peaton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atologías que no se resuelven con pin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estas dos recomendaciones es de orden, no de precio. La anticondensación y el impermeabilizante de terrazas son soluciones de producto: funcionan sobre la superficie, con un uso y una aplicación concretos. Lo que no se puede es hacer de un producto de pintura un diagnóstico de obr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derivación no es un «no»: es un «sí, pero a otro». Derivar es decir con claridad qué parte del encargo entra en tu trabajo y qué parte no, y a quién le toca. Un cliente al que se le deriva bien no vuelve con el mismo problema: vuelve con la consulta del diagnóstico resuel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atologías que no se resuelven con pintura]]></a:t>
            </a:r>
          </a:p>
        </p:txBody>
      </p:sp>
      <p:pic>
        <p:nvPicPr>
          <p:cNvPr id="3" name="" descr="Matriz con cuatro patologías de fachada y la decisión asociada: tratar con producto o derivar a un técnico.">
            <a:hlinkClick r:id="rId3" tooltip="Matriz con cuatro patologías de fachada y la decisión asociada: tratar con producto o derivar a un técnic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lumna de la derecha es la que hay que leer en voz alta antes de cerrar el encar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achadas-y-exteriores-en-litoral-mediterraneo"/>
              </a:rPr>
              <a:t><![CDATA[Ver imagen original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Patologías que no se resuelven con pintu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7]]></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relevo]]></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o no lo resuelve una pintura, necesita un diagnóstico técnico. Le recomiendo consultar con un arquitecto antes de pint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Patologías que no se resuelven con pin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Tengo humedades en la planta baja que suben del suelo». ¿Qué hac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 vendes pintura impermeabilizan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explicas que necesita un diagnóstico técnic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vendes pintura anticondensació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ces que pinte dos vec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diciones de trabajo y errores de la primera quinc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fachada, la primera quincena es la que decide el resultado. Los errores de preparación y de condiciones de trabajo no se ven el día de la entrega: se ven cuando llega la primera lluvia fuerte, cuando suben las temperaturas o cuando el sol de agosto golpea la pared.]]></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chas blancas o placas que se despegan]]></a:t>
            </a:r>
            <a:r>
              <a:rPr lang="en-US" strike="noStrike" sz="2100" spc="0" u="none" cap="none">
                <a:solidFill>
                  <a:srgbClr val="1B2438">
                    <a:alpha val="100000"/>
                  </a:srgbClr>
                </a:solidFill>
                <a:latin typeface="Calibri"/>
              </a:rPr>
              <a:t><![CDATA[: la superficie tenía sales o no estaba seca cuando se pintó.]]></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s de rodillo o de brocha en la cara al sol]]></a:t>
            </a:r>
            <a:r>
              <a:rPr lang="en-US" strike="noStrike" sz="2100" spc="0" u="none" cap="none">
                <a:solidFill>
                  <a:srgbClr val="1B2438">
                    <a:alpha val="100000"/>
                  </a:srgbClr>
                </a:solidFill>
                <a:latin typeface="Calibri"/>
              </a:rPr>
              <a:t><![CDATA[: se aplicó con calor excesivo o sin repasar a tiemp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diciones de trabajo y errores de la primera quinc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intura levantada en la cara de barlovento]]></a:t>
            </a:r>
            <a:r>
              <a:rPr lang="en-US" strike="noStrike" sz="2100" spc="0" u="none" cap="none">
                <a:solidFill>
                  <a:srgbClr val="1B2438">
                    <a:alpha val="100000"/>
                  </a:srgbClr>
                </a:solidFill>
                <a:latin typeface="Calibri"/>
              </a:rPr>
              <a:t><![CDATA[: se aplicó con viento fuerte o sobre una superficie con polvo.]]></a:t>
            </a:r>
          </a:p>
        </p:txBody>
      </p:sp>
      <p:sp>
        <p:nvSpPr>
          <p:cNvPr id="9" name=""/>
          <p:cNvSpPr txBox="1"/>
          <p:nvPr/>
        </p:nvSpPr>
        <p:spPr>
          <a:xfrm>
            <a:off x="514350" y="1924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24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chas de agua justo debajo de un vierteaguas o de una ventana]]></a:t>
            </a:r>
            <a:r>
              <a:rPr lang="en-US" strike="noStrike" sz="2100" spc="0" u="none" cap="none">
                <a:solidFill>
                  <a:srgbClr val="1B2438">
                    <a:alpha val="100000"/>
                  </a:srgbClr>
                </a:solidFill>
                <a:latin typeface="Calibri"/>
              </a:rPr>
              <a:t><![CDATA[: la película se lavó con la lluvia antes de fijar.]]></a:t>
            </a:r>
          </a:p>
        </p:txBody>
      </p:sp>
      <p:sp>
        <p:nvSpPr>
          <p:cNvPr id="11" name=""/>
          <p:cNvSpPr txBox="1"/>
          <p:nvPr/>
        </p:nvSpPr>
        <p:spPr>
          <a:xfrm>
            <a:off x="514350" y="2628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28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lor a cerrado y superficie blanda al tacto]]></a:t>
            </a:r>
            <a:r>
              <a:rPr lang="en-US" strike="noStrike" sz="2100" spc="0" u="none" cap="none">
                <a:solidFill>
                  <a:srgbClr val="1B2438">
                    <a:alpha val="100000"/>
                  </a:srgbClr>
                </a:solidFill>
                <a:latin typeface="Calibri"/>
              </a:rPr>
              <a:t><![CDATA[: se pintó con humedad alta o sin ventilación, y el acabado no secó.]]></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diciones de trabajo y errores de la primera quinc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uena noticia es que casi todos se anticipan el día de la visita, mirando la fachada y preguntando las cuatro preguntas. La mala noticia es que ]]></a:t>
            </a:r>
            <a:r>
              <a:rPr lang="en-US" b="1" strike="noStrike" sz="2100" spc="0" u="none" cap="none">
                <a:solidFill>
                  <a:srgbClr val="1B2438">
                    <a:alpha val="100000"/>
                  </a:srgbClr>
                </a:solidFill>
                <a:latin typeface="Calibri"/>
              </a:rPr>
              <a:t><![CDATA[no se arreglan con una mano más]]></a:t>
            </a:r>
            <a:r>
              <a:rPr lang="en-US" strike="noStrike" sz="2100" spc="0" u="none" cap="none">
                <a:solidFill>
                  <a:srgbClr val="1B2438">
                    <a:alpha val="100000"/>
                  </a:srgbClr>
                </a:solidFill>
                <a:latin typeface="Calibri"/>
              </a:rPr>
              <a:t><![CDATA[: se arregla retirando lo hecho, y eso es otro trabajo con otro presupuesto. Por eso el trabajo que se hace bien antes de la primera mano es el único que sale barat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diciones de trabajo y errores de la primera quincena]]></a:t>
            </a:r>
          </a:p>
        </p:txBody>
      </p:sp>
      <p:pic>
        <p:nvPicPr>
          <p:cNvPr id="3" name="" descr="Cinco condiciones de trabajo en fachada con su consecuencia sobre la película aplicada.">
            <a:hlinkClick r:id="rId3" tooltip="Cinco condiciones de trabajo en fachada con su consecuencia sobre la película aplicada."/>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condición tiene un motivo: leer el porqué evita discutir el porqué.]]></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achadas-y-exteriores-en-litoral-mediterraneo"/>
              </a:rPr>
              <a:t><![CDATA[Ver imagen original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diciones de trabajo y errores de la primera quincen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temperatura por debajo de 5 °C o por encima de 35 °C, la mano no seca como dice la fi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luvia inminente, la película se lava antes de fijar y quedan manchas de agu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viento fuerte, la superficie se seca antes de tiempo y el acabado se llena de polv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humedad alta o sin ventilación, el acabado queda blando y con olor durante d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ondiciones de trabajo y errores de la primera quincen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un soporte que no está seco, aparecen placas y desprendimientos de pintu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ondiciones de trabajo y errores de la primera quincen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aplicar pintura de fachada con viento fuer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puede prometer y lo que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sistema de fachada se sostiene porque también se acota. Estas son las promesas que no se hacen, y el motivo de cada una.]]></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que la pintura resuelva una humedad.]]></a:t>
            </a:r>
            <a:r>
              <a:rPr lang="en-US" strike="noStrike" sz="2100" spc="0" u="none" cap="none">
                <a:solidFill>
                  <a:srgbClr val="1B2438">
                    <a:alpha val="100000"/>
                  </a:srgbClr>
                </a:solidFill>
                <a:latin typeface="Calibri"/>
              </a:rPr>
              <a:t><![CDATA[ Si el agua viene del suelo, de una filtración o de una piscina, el trabajo es de otro profesional y se deriva.]]></a:t>
            </a:r>
          </a:p>
        </p:txBody>
      </p:sp>
      <p:sp>
        <p:nvSpPr>
          <p:cNvPr id="10" name=""/>
          <p:cNvSpPr txBox="1"/>
          <p:nvPr/>
        </p:nvSpPr>
        <p:spPr>
          <a:xfrm>
            <a:off x="514350" y="2990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990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un plazo de secado propio.]]></a:t>
            </a:r>
            <a:r>
              <a:rPr lang="en-US" strike="noStrike" sz="2100" spc="0" u="none" cap="none">
                <a:solidFill>
                  <a:srgbClr val="1B2438">
                    <a:alpha val="100000"/>
                  </a:srgbClr>
                </a:solidFill>
                <a:latin typeface="Calibri"/>
              </a:rPr>
              <a:t><![CDATA[ El tiempo sale de la ficha técnica del producto y se entrega por escri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se puede prometer y lo que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un color idéntico entre dos orientaciones.]]></a:t>
            </a:r>
            <a:r>
              <a:rPr lang="en-US" strike="noStrike" sz="2100" spc="0" u="none" cap="none">
                <a:solidFill>
                  <a:srgbClr val="1B2438">
                    <a:alpha val="100000"/>
                  </a:srgbClr>
                </a:solidFill>
                <a:latin typeface="Calibri"/>
              </a:rPr>
              <a:t><![CDATA[ Una cara al sol y una cara en sombra se ven distinto aunque se pinten con el mismo blanco: es la luz, no la pintura.]]></a:t>
            </a:r>
          </a:p>
        </p:txBody>
      </p:sp>
      <p:sp>
        <p:nvSpPr>
          <p:cNvPr id="9" name=""/>
          <p:cNvSpPr txBox="1"/>
          <p:nvPr/>
        </p:nvSpPr>
        <p:spPr>
          <a:xfrm>
            <a:off x="514350" y="22574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una duración de la obra.]]></a:t>
            </a:r>
            <a:r>
              <a:rPr lang="en-US" strike="noStrike" sz="2100" spc="0" u="none" cap="none">
                <a:solidFill>
                  <a:srgbClr val="1B2438">
                    <a:alpha val="100000"/>
                  </a:srgbClr>
                </a:solidFill>
                <a:latin typeface="Calibri"/>
              </a:rPr>
              <a:t><![CDATA[ El calendario depende del tiempo, y en fachada el tiempo manda.]]></a:t>
            </a:r>
          </a:p>
        </p:txBody>
      </p:sp>
      <p:sp>
        <p:nvSpPr>
          <p:cNvPr id="11"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uatro limitaciones son también un argumento de venta, porque son la diferencia entre una tienda que vende una marca y una tienda que vende un sistema. Cuando el consejo está acotado, el cliente sabe a qué atenerse, y el cliente que sabe a qué atenerse vuelv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o que se puede prometer y lo que n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si es el trabajo correcto o un erro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r por la ubicación y la orientación]]></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meter resolver humedades estructurales con pint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parar fisuras antes de pintar]]></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plicar pintura de fachada con viento fuer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onsulta de fach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el mostrador, antes de recomendar, y se entrega con la recomendación. Si un campo no se puede contestar, se escribe «pendiente» con el motivo y con quién puede darlo: una ficha con huecos declarados es utilizable; una rellena de suposiciones se contradice sol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onsulta de fach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consulta de fachada. La columna de ejemplo es ficticia y sirve para ver el nivel de detalle; los productos concretos los confirma el catálog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2571750"/>
                <a:gridCol w="2190750"/>
                <a:gridCol w="169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blo, distancia al mar y si es zona de co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dratx, a 200 metros del 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antes de recome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ia dónde mira cada fachada de la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incipal, hacia el 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ota en croqu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rtero, piedra, hormigón o 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rtero de cemento p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a product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57350"/>
                <a:gridCol w="2571750"/>
                <a:gridCol w="2190750"/>
                <a:gridCol w="169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suras, moho, eflorescencias y pintur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blancas en la cara n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pone visita téc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rte va con qué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a con salitre, patio con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por z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u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humedad sube del suelo, si gotea o si sale de la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s que suben del suelo en la planta b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riva a un téc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7]]></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1657350"/>
                <a:gridCol w="2571750"/>
                <a:gridCol w="2190750"/>
                <a:gridCol w="169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 viento y lluvia previ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visto viento fuerte a partir de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vis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de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entra: estructuras, filtraciones y ósmosi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ltración de la cubierta no e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en voz alta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onsulta de fach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ubicación, orientación, soporte y estado no hay recomendación: se anotan «pendiente» y se vuelve al cl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se monta por zonas, porque la costa, el sol, la sombra y el pie piden preparaciones distint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iempos de secado salen de la ficha técnica y se entregan por escri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ntra en el encargo se escribe, para que nadie lo descubra en obr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consulta de fach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7]]></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con quién puede darlo. Lo que no consta en la ficha técnica del producto no se improvisa en el mostrado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oportes e imprim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rt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d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sali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u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dra 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i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de la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si entra el sali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de la ori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 el sol, la sombra y el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soportes e imprima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fachadas-y-exteriores-en-litoral-mediterraneo"/>
              </a:rPr>
              <a:t><![CDATA[Abrir el juego en el O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preguntas haces antes de recomendar una fachad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ónde está? ¿Hacia dónde mira? ¿Hay humedad visible? ¿Qué pintura tiene ahor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la humedad sube del suel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rivar a un técnico. No se promete resolver con pintur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se aplica pintura de facha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viento fuerte, con lluvia inminente o con temperaturas de 5 °C o menos, o de 35 °C o má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mprimación usas en hormigón coster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primación anti-salitr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fases del sistema complet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parar, imprimir y acabar. Con sus comprobaciones y sus condiciones de trabaj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as eflorescencia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la fachada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les que trae el agua desde dentro del muro y que salen a la superficie al evaporars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consulta de fachada que se puede defend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consulta de fachada que se puede defend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8]]></a:t>
            </a:r>
          </a:p>
        </p:txBody>
      </p:sp>
      <p:sp>
        <p:nvSpPr>
          <p:cNvPr id="10" name=""/>
          <p:cNvSpPr txBox="1"/>
          <p:nvPr/>
        </p:nvSpPr>
        <p:spPr>
          <a:xfrm>
            <a:off x="514350" y="2276475"/>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revisado las cuatro preguntas de la regla de oro y su orden, el efecto de la exposición al sol, al salitre y a la sombra, la preparación de cada soporte, las tres fases del sistema completo con sus condiciones de trabajo, la lectura de eflorescencias y moho, los límites frente a humedades y filtraciones y las cuatro promesas que no se hacen. Sabes montar una recomendación de fachada por zonas y explicar por escrito qué se puede y qué no se puede promete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a consulta de fachada que se puede defend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7]]></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6 y 8. Los fallos más frecuentes son recomendar sin preguntar la orientación, creer que una mano de pintura tapa las sales y prometer que se resuelve una humedad que sube del suelo. Repasa también la ficha de consulta: los huecos se escriben, no se rellenan.]]></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nder una consulta de fachada no es elegir un color: es leer un lugar. En el litoral mediterráneo, la misma pared se comporta de forma distinta en la costa, en la cara al sol, en la cara norte y a pie de edificio, porque allí entran el salitre, la dilatación térmica, la sombra húmeda y el agua que sube del suelo. Por eso el método empieza con cuatro preguntas en un orden fijo —]]></a:t>
            </a:r>
            <a:r>
              <a:rPr lang="en-US" b="1" strike="noStrike" sz="2100" spc="0" u="none" cap="none">
                <a:solidFill>
                  <a:srgbClr val="1B2438">
                    <a:alpha val="100000"/>
                  </a:srgbClr>
                </a:solidFill>
                <a:latin typeface="Calibri"/>
              </a:rPr>
              <a:t><![CDATA[¿dónde está? ¿hacia dónde mira? ¿hay humedad visible? ¿qué pintura tiene ahora?]]></a:t>
            </a:r>
            <a:r>
              <a:rPr lang="en-US" strike="noStrike" sz="2100" spc="0" u="none" cap="none">
                <a:solidFill>
                  <a:srgbClr val="1B2438">
                    <a:alpha val="100000"/>
                  </a:srgbClr>
                </a:solidFill>
                <a:latin typeface="Calibri"/>
              </a:rPr>
              <a:t><![CDATA[— y cada respuesta descarta una parte del catálog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viene el soporte, que manda en la preparación: mortero, piedra, hormigón y madera no se preparan ni se imprimen igual, y una eflorescencia y un moho no se tratan igual aunque se limpien con el mismo gesto. Después, el sistema completo en tres fases —preparar, imprimir y acabar— con sus comprobaciones y con las condiciones de trabajo que en exteriores no son un detalle: sin lluvia, sin viento y dentro del intervalo de temperatura que dice la fich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por último, el límite, que es lo que hace que el consejo se pueda defender: hay humedades por capilaridad, filtraciones estructurales y ósmosis que no se resuelven con pintura, y ahí la respuesta correcta no es un producto sino una derivación, dicha con la frase de relevo y escrita en la ficha. La misma honestidad sirve para no prometer un color idéntico en dos orientaciones, ni un plazo de secado que no sale de la ficha técnica, ni una duración de obra que depende del tiemp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interrogar una consulta de fachada, montar el sistema por zonas, reconocer las señales de la humedad y derivar cuando toca. El manejo de máquina, de producto y de seguridad se verifica con supervisión en el puesto, y los datos concretos de cada producto se confirman en su ficha técnica vigente.]]></a:t>
            </a:r>
          </a:p>
        </p:txBody>
      </p:sp>
      <p:sp>
        <p:nvSpPr>
          <p:cNvPr id="8" name=""/>
          <p:cNvSpPr txBox="1"/>
          <p:nvPr/>
        </p:nvSpPr>
        <p:spPr>
          <a:xfrm>
            <a:off x="514350" y="32670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062-1, pinturas y barnices para exterior: clasificación de recubrimientos y sustratos (AENOR/UNE, consulta 2026-10); esta lección no reproduce sus criterios, los usa solo como referencia de qué propiedades hay que mira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achadas-y-exteriores-en-litoral-mediterraneo"/>
              </a:rPr>
              <a:t><![CDATA[Fachadas y exteriores en el litoral mediterráne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para productos de exterior: preparación del soporte, número de manos, rendimiento, tiempos de secado y condiciones de aplicación; la ficha vigente prevalece sobre cualquier resumen interno (consulta 2026-10).]]></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n.º 1907/2006 sobre fichas de datos de seguridad y Reglamento (UE) 2020/878 (REACH): lo que se declara en la etiqueta y en la ficha de seguridad de un producto (consulta 2026-10); esta lección no reproduce sus text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2026-10-31T05:00:55Z</dcterms:created>
  <dcterms:modified xsi:type="dcterms:W3CDTF">2026-10-31T05:00:55Z</dcterms:modified>
  <dc:title>Fachadas y exteriores en el litoral mediterráneo</dc:title>
  <dc:description>Presentación editable del OA «Fachadas y exteriores en el litoral mediterráneo». Enlace: https://pinturasespecializadas.lumbre.lat/object/fachadas-y-exteriores-en-litoral-mediterraneo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