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8-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isponibilidad de existencias: el punto donde una cifra deja de ser un dato y se convierte en un compromiso con un cliente.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istencias físicas, registradas y disponibles»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istencias físicas, registradas y disponibles»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istencias físicas, registradas y disponibles»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istencias físicas, registradas y disponibles»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eda» no es lo mismo que «está»» (2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eda» no es lo mismo que «está»» (3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eda» no es lo mismo que «está»» (4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eda» no es lo mismo que «está»» (5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t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tres recuadros en fila: físico en la estantería 40 envases contados, registrado en el sistema 44 envases, disponible para el cliente 26 envases, con dos recuadros debajo sobre la diferencia de 4 envases y la cifra que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misma referencia en tres cifras distintas (datos ficticios). Físico es lo contado hoy; registrado, lo que afirma el sistema; disponible, lo que queda tras restar reservas, tránsitos e incidencias. La diferencia de 4 envases se investiga: no se ajusta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tres magnitudes, una por una»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tres magnitudes, una por una»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mbu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en cascada: 24 físicos contados, menos 10 reservados, menos 4 en transferencia, menos 2 bloqueados, igual a 8 disponibles para prometer, con una nota sobre qué hacer si el sistema no cuadra co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adena de restas de la disponibilidad (cifras ficticias de un supuesto didáctico). Cada resta tiene que estar documentada y ser de este punto de venta: si no sé si una unidad está reservada o en tránsito, no la prometo hasta confi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disponibilidad: cómo se calcul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antes de prometer» (2 de 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antes de prometer» (3 de 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antes de prometer» (4 de 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antes de prometer» (5 de 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antes de prometer» (6 de 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ando la estantería y el registro no cuadran» (2 de 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ando la estantería y el registro no cuadran» (3 de 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ando la estantería y el registro no cuadran» (4 de 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ando la estantería y el registro no cuadran» (5 de 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ando la estantería y el registro no cuadran» (6 de 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me p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quiere saber si puede llevarse hoy una referencia de esmalte de ejemplo (código ficticio E-01, formato 1 L). El sistema muestra una cifra holgada. No es mi dato: es el registrado, y aún no sé qué hay delante de mi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Contar el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o en la estantería de esta tienda: 24 botes de 1 L de esa referencia. Es la base de todo el cálculo. Si no pudiera contar ahora, no prometería: daría un plazo par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Restar lo re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rrito de preparación hay un pedido cerrado con 10 botes de esa referencia, y un apartado confirmado de un trabajo en curso. Esas 10 unidades están físicamente aquí, pero ya no son libres: re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Restar lo que sale de trán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zona de salidas hay 4 botes embalados y identificados con destino a otra tienda. Están en mi estantería de paso: restan. Y lo que viene de la PBA hacia mí no suma todavía, porque aún no lo he recibido ni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Restar lo bloqu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envases con la tapa forzada y uno con la etiqueta ilegible están en la zona de incidencias. Cuento 2 bloqueados por envase manipulado; el de la etiqueta dudosa lo registro aparte como incidencia de identidad, no como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4 físicos − 10 reservados − 4 en tránsito − 2 bloqueados = 8 disponibles. Esa es mi cifra. No «44», que era el número del sistema, ni «24», que era solo lo que v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1 resuelta: unitarios reservados y mercancía en tránsito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Confirmar antes 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y cifra, plazo y condición: «8 botes libres hoy aquí, te los dejo apartados hasta el viernes; el resto lo confirmo con la reposición». Y dejo constancia de las 2 unidades bloqueadas y del tránsito pendiente, porque son información para quien revise las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descuadre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istema marca 44 envases de una referencia de ejemplo y el conteo físico da 40. Cuatro unidades de diferencia. Primera decisión: no toco nada. El descuadre es un dato, no un enem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Recontar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uento la referencia y el formato, miro la ubicación de al lado, el carrito de preparación y la zona de devoluciones. En el hueco de incidencias encuentro 5 botes rotos de esta mañana, todavía sin dar de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parar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roblemas distintos: una MERMA NO DADA DE BAJA (5 rotos que sí explican parte del descuadre) y una DIFERENCIA SIN EXPLICAR (el registro sigue diciendo más de lo que hay). Las roturas no se tiran ni se ocultan: quedan aisladas e identif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alcular con la cifra com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ísico: 40. Reservados para un pedido preparado: 9. En tránsito: 0. Bloqueados por rotura: 5. Disponibilidad = 40 − 9 − 5 = 26. Prometo 26, no 44: la cifra del sistema está en duda mientras el descuadre esté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gistr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o referencia, formato, cantidad contada (40), cantidad registrada (44), diferencia (4), fecha y quién ha contado, además de las 5 unidades rotas. Sin ese registro, mañana nadie sabrá que hoy había un des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ón 2 resuelta: el registro no cuadra y hay merma sin dar de baja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scalar, no arreg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co la diferencia por el cauce de la casa para que se revisen movimientos, recepciones y transferencias recientes. Quién puede dar de baja una merma o registrar un ajuste es una dependencia interna pendiente de validación de la empresa: lo que no depende de validación es que yo no lo hago por mi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es situaciones con números ficticio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4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0 − 12 reservados − 5 en tránsito − 3 bloqueados = 10 disponibles. El número del sistema no entra en el cálculo: la disponibilidad sale del conteo comprobado hoy menos las restas docum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a cadena de restas que la figura «Cómo se calcula la disponibilidad» y la situación 1 resuelta de este objeto; los datos son un supuest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6 − 6 reservados − 2 bloqueados = 18. Se calcula sobre el conteo físico (26), no sobre el registro (30), porque el registro está en duda: la diferencia de 4 unidades se registra y se escala antes de prometer nada que dependa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tuación 2 resuelta de este objeto y la regla «trabajar con la cifra comprobada» de la sección del descuadre.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4 − 10 reservados − 2 en tránsito = 12 disponibles. Se confirman 12 con plazo y se deja por escrito que las 8 restantes quedan pendientes de reposición: aceptar las 20 sin disponibilidad es trasladar el problema a otro cliente o 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ercera situación de la tabla «Las tres situaciones en una tabla» de este objeto; cifras de un supuest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confirmarte lo cuento, miro qué está reservado y qué sale haci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promete una cifra del registro sin contar y sin restar reservas ni tránsitos. La 3 vende unidades ya comprometidas con otro pedido: es una doble venta. La 5 cuenta como disponibles unas unidades rotas y además mantiene la merma sin dar de baja. La 2 y la 4 son el procedimiento correcto: comprobar antes de dar cifra, y confirmar con el conteo registrando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Confirmar antes de prometer», la tabla «Qué resta de lo que puedo prometer» y la regla de no prometer unidades bloqueada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alculo y confirmo sobre la cantidad comprobada (26) menos reservas, tránsitos y bloqueos; registro la diferencia de 4 y la comunico para que se invest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un descuadre abierto se trabaja con la cifra verificada hoy y se resta lo que corresponda; la diferencia se registra y se escala para que la investigue quien tenga esa función. Ajustar la cifra por cuenta propia borra la prueba y convierte un descuadre del procedimiento en una incidencia personal; y prometer sin anotar deja el descuadre sin r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Cuando la estantería y el registro no cuadran» y la situación 2 resuelt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tá físicamente, pero su destino es otro punto de venta: es mercancía en tránsito y resta de mi disponibilidad. Y al revés: lo que viene hacia mí desde la PBA o desde otra tienda no suma hasta que lo recibo y lo registro, salvo que anuncie una fecha confirmada por quien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Qué resta de lo que puedo prometer y qué no resta» y el paso 4 de la situación 1 resuelt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La salida de esa unidad no se ha registrado, así que el registro la sigue contando: el descuadre se explica en parte por la merma pendiente. La unidad se aísla, se registra la rotura y la baja la autoriza quien tenga esa función; no se tira ni se oculta, y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Las tres magnitudes» (cómo se desfasa el registro) y la situación 2 resuelt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ísicas · reservadas · tránsito · bloqu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de la disponibilidad: físico contado hoy, menos lo reservado, menos lo que sale de tránsito hacia otro destino, menos lo bloqueado por incidencia. Todo sobre la misma referencia y el mismo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Cómo se calcula la disponibilidad» y la sección 3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ento 40 envases en la estantería con mis ojos → Existencias fís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antalla del programa devuelve 44 → Existencias regist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s restar reservas, tránsitos y bloqueos, quedan 26 →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registro dice 44 y el conteo 40 → Diferencia o descuadre por inve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nco botes rotos esta mañana siguen sin registrar su salida → Merma no dada de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ez unidades en un carrito de preparación cerrado → Unidades reser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 la sección 1 y la figura «Físico, registrado y disponible: tres cifras distinta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24 envases que cuento hoy en mi estantería → Físico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10 unidades de un pedido ya preparado → Resta de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4 envases embalados con destino a otra tienda → Resta de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ifra que devuelve el sistema sin contar → No entra en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pedido presupuestado pero no confirmado → No entra en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2 botes con la tapa forzada en la zona de incidencias → Resta de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ercancía de la PBA en camino hacia mi tienda → No entra en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 apartado confirmado por un cliente esta mañana → Resta de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Qué resta de lo que puedo prometer y qué no rest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el físico de esa referencia y ese formato en esta tienda, hoy → Buscar reservas, transferencias en curso e incidencias abiertas → Restar reservas, tránsitos hacia otro destino y unidades bloqueadas → Si el conteo y el registro no cuadran, registrar la diferencia y escalarla → Comunicar cifra, plazo y condición, y dejar por escrito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uenta el físico; después se busca qué está comprometido (reservas, tránsitos, incidencias); se calcula la disponibilidad; si hay descuadre se registra y se escala; y solo al final se comunica la cifra con plazo y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ista ordenada de seis pasos de la sección «Confirmar antes de prometer» y la tarjeta de una pantall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xistencias-fisicas-registradas-y-disponibl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rdenar la secuencia»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disponibilidad · Memoria: magnitud y qué hago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disponibilidad · Memoria: magnitud y qué hago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físico y hasta cuándo v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cuento con mis ojos en esta tienda, en este momento. Caduca en cuanto entra o sale un envase: para una entrega comprometida se cuenta, no se d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registro puede estar desf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a suma de lo registrado: una rotura sin baja, una venta sin salida, una transferencia sin documento o una recepción con diferencia mal cerrada lo dejan fuera de la re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resto al físico para obtener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ervas (pedidos preparados o apartados), mercancía en tránsito hacia otro destino y unidades bloqueadas por incidencia. Siempre sobre la misma referencia y el mismo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alé con destino a otra tienda está en mi hueco. ¿Lo prom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tá de paso: resta de mi disponibilidad. Y lo que viene hacia mí no suma hasta recibirlo y regis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tiene la frase que doy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fra (cuántas unidades libres aquí hoy), plazo (hasta cuándo) y condición (qué queda pendiente y quién lo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onteo y el registro no cuadran. ¿Qué hag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ocar la cifra. Recontar una vez, trabajar con la cantidad comprobada, registrar la diferencia con fecha y escalarla a quien pueda investig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upuesto ficticio: un cliente llama y pide que le confirme 15 botes de 1 L de una referencia de ejemplo para mañana por la mañana. En la pantalla del sistema aparece una cifra alta; en tu estantería cuentas 18; en el carrito de preparación hay 6 de esa referencia ya preparados; hay 2 embalados con destino a otra tienda y 1 con la tapa forzada sin dar de baja. Con los controles de este objeto, explica en cuatro o cinco frases qué compruebas, qué cifra le das, cómo la acompañas (plazo y condición) y qué harías si al contar comprobaras que el registro y el conteo no cuad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3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me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rjeta de una pantalla con seis recuadros: físico comprobado, reservado, en tránsito, bloqueado, disponible y qué digo al cliente, más dos recuadros sobre el descuadre entre conteo y registro y las dependencias internas pendientes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rjeta de confirmación en una pantalla: seis casillas encadenadas antes de dar una cifra, con la regla del descuadre y las dependencias internas pendientes de validación (referencias y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lcular disponibilidad y confirmar antes 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xistencias-fisicas-registradas-y-disponible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lcular disponibilidad y confirmar antes de prometer» (2 de 3).]]></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lcular disponibilidad y confirmar antes de prometer»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01" r:id="rId1"/>
    <p:sldLayoutId id="2482435602" r:id="rId2"/>
    <p:sldLayoutId id="2482435603" r:id="rId3"/>
    <p:sldLayoutId id="24824356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49ca7cb125cb0b3d072a8597b6928d7adf63b55f36067971.jpg"/>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hyperlink" Target="https://pinturasespecializadas.lumbre.lat/object/existencias-fisicas-registradas-y-disponible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tados3.jpg"/>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hyperlink" Target="https://pinturasespecializadas.lumbre.lat/object/existencias-fisicas-registradas-y-disponible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mbudo7.jpg"/>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hyperlink" Target="https://pinturasespecializadas.lumbre.lat/object/existencias-fisicas-registradas-y-disponible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mesa15.jpg"/>
  <Relationship Id="rId3" Type="http://schemas.openxmlformats.org/officeDocument/2006/relationships/hyperlink" Target="https://pinturasespecializadas.lumbre.lat/object/existencias-fisicas-registradas-y-disponibles" TargetMode="External"/>
  <Relationship Id="rId4" Type="http://schemas.openxmlformats.org/officeDocument/2006/relationships/hyperlink" Target="https://pinturasespecializadas.lumbre.lat/object/existencias-fisicas-registradas-y-disponibles" TargetMode="External"/>
  <Relationship Id="rId5"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xistencias-fisicas-registradas-y-disponibl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ist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ísic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a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poni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xistencias-fisicas-registradas-y-disponib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existencias físicas, las registradas y las disponibles de una misma referencia; calcular la disponibilidad restando reservas, mercancía en tránsito y unidades bloqueadas por incidencia; confirmar antes de prometer con una cifra, un plazo y una condición; y registrar y escalar un descuadre entre registro y estantería sin ajustar datos por cuenta pr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disponibilidad real de un producto en tienda: qué es el conteo físico, qué es la cifra del sistema y qué es lo que se puede prometer. Enseña la cadena de restas (reservas, transferencias en curso, incidencias y mermas sin dar de baja), la forma de confirmar antes de prometer y qué hacer cuando el registro y la estantería no cuadran. Todas las cifras son supuestos didácticos ficticios; la ruta interna concreta queda pendiente de validación de la empres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disponibilidad · reservas · transferencias · incidencias · inventario · PBA · mostra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a:t>
            </a:r>
          </a:p>
        </p:txBody>
      </p:sp>
      <p:pic>
        <p:nvPicPr>
          <p:cNvPr id="3" name="" descr="Portada de la Academia de Pinturas Especializadas con el título del objeto sobre fondo azul y franja ocre, y el código JUL-C08-O01">
            <a:hlinkClick r:id="rId3" tooltip="Portada de la Academia de Pinturas Especializadas con el título del objeto sobre fondo azul y franja ocre, y el código JUL-C08-O01"/>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isponibilidad de existencias: el punto donde una cifra deja de ser un dato y se convierte en un compromiso con un cliente.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xistencias-fisicas-registradas-y-disponible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 un cliente para confirmar dos cajas de un esmalte. Miras el sistema, ves una cifra holgada y dices «sí, hay». Media hora después estás delante de la estantería con tres botes sueltos, un carrito de preparación a medio cerrar y un palé precintado con el nombre de otra tienda. El número de la pantalla no mentía: simplemente ]]></a:t>
            </a:r>
            <a:r>
              <a:rPr lang="en-US" b="1" strike="noStrike" sz="2100" spc="0" u="none" cap="none">
                <a:solidFill>
                  <a:srgbClr val="1B2438">
                    <a:alpha val="100000"/>
                  </a:srgbClr>
                </a:solidFill>
                <a:latin typeface="Calibri"/>
              </a:rPr>
              <a:t><![CDATA[no respondía a la pregunta que acabas de contestar en voz alta]]></a:t>
            </a:r>
            <a:r>
              <a:rPr lang="en-US" strike="noStrike" sz="2100" spc="0" u="none" cap="none">
                <a:solidFill>
                  <a:srgbClr val="1B2438">
                    <a:alpha val="100000"/>
                  </a:srgbClr>
                </a:solidFill>
                <a:latin typeface="Calibri"/>
              </a:rPr>
              <a:t><![CDATA[. Entre «cuánto registra el sistema» y «cuánto puedo prometer yo ahora» hay tres magnitudes distintas y varias restas que casi nadie hace a tiemp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gn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cu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cti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dácticos]]></a:t>
            </a:r>
            <a:r>
              <a:rPr lang="en-US" strike="noStrike" sz="2100" spc="0" u="none" cap="none">
                <a:solidFill>
                  <a:srgbClr val="1B2438">
                    <a:alpha val="100000"/>
                  </a:srgbClr>
                </a:solidFill>
                <a:latin typeface="Calibri"/>
              </a:rPr>
              <a:t><![CDATA[.]]></a:t>
            </a:r>
          </a:p>
        </p:txBody>
      </p:sp>
      <p:sp>
        <p:nvSpPr>
          <p:cNvPr id="8" name="" descr=""/>
          <p:cNvSpPr/>
          <p:nvPr/>
        </p:nvSpPr>
        <p:spPr>
          <a:xfrm>
            <a:off x="514350" y="164782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162877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cifra de existencias es una promesa hasta que sabes a qué magnitud pertenece y la has comprobado hoy.]]></a:t>
            </a:r>
          </a:p>
        </p:txBody>
      </p:sp>
      <p:sp>
        <p:nvSpPr>
          <p:cNvPr id="10" name="" descr=""/>
          <p:cNvSpPr/>
          <p:nvPr/>
        </p:nvSpPr>
        <p:spPr>
          <a:xfrm>
            <a:off x="514350" y="2409825"/>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2390775"/>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disponibilidad. Un número sin magnitud y sin fecha se convierte en un compromiso que luego no puedes cumpl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5]]></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on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gnitu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ad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b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firm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la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ste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tock]]></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p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erv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istencias físicas, registradas y disponibl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5]]></a:t>
            </a:r>
          </a:p>
        </p:txBody>
      </p:sp>
      <p:sp>
        <p:nvSpPr>
          <p:cNvPr id="7" name="" descr=""/>
          <p:cNvSpPr/>
          <p:nvPr/>
        </p:nvSpPr>
        <p:spPr>
          <a:xfrm>
            <a:off x="514350" y="1219200"/>
            <a:ext cx="8115300" cy="25812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ist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rcanc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ánsi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B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z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jus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st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f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b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al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eda» no es lo mismo que «está»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lenguaje del mostrador se usa la misma palabra —«queda», «hay», «te lo tengo»— para cosas muy distintas. Un envase puede ]]></a:t>
            </a:r>
            <a:r>
              <a:rPr lang="en-US" b="1" strike="noStrike" sz="2100" spc="0" u="none" cap="none">
                <a:solidFill>
                  <a:srgbClr val="1B2438">
                    <a:alpha val="100000"/>
                  </a:srgbClr>
                </a:solidFill>
                <a:latin typeface="Calibri"/>
              </a:rPr>
              <a:t><![CDATA[quedar en la estantería]]></a:t>
            </a:r>
            <a:r>
              <a:rPr lang="en-US" strike="noStrike" sz="2100" spc="0" u="none" cap="none">
                <a:solidFill>
                  <a:srgbClr val="1B2438">
                    <a:alpha val="100000"/>
                  </a:srgbClr>
                </a:solidFill>
                <a:latin typeface="Calibri"/>
              </a:rPr>
              <a:t><![CDATA[ y no estar disponible porque pertenece a un pedido ya preparado; puede ]]></a:t>
            </a:r>
            <a:r>
              <a:rPr lang="en-US" b="1" strike="noStrike" sz="2100" spc="0" u="none" cap="none">
                <a:solidFill>
                  <a:srgbClr val="1B2438">
                    <a:alpha val="100000"/>
                  </a:srgbClr>
                </a:solidFill>
                <a:latin typeface="Calibri"/>
              </a:rPr>
              <a:t><![CDATA[estar registrado]]></a:t>
            </a:r>
            <a:r>
              <a:rPr lang="en-US" strike="noStrike" sz="2100" spc="0" u="none" cap="none">
                <a:solidFill>
                  <a:srgbClr val="1B2438">
                    <a:alpha val="100000"/>
                  </a:srgbClr>
                </a:solidFill>
                <a:latin typeface="Calibri"/>
              </a:rPr>
              <a:t><![CDATA[ en el sistema y no existir físicamente porque se rompió y nadie dio la baja; y puede ]]></a:t>
            </a:r>
            <a:r>
              <a:rPr lang="en-US" b="1" strike="noStrike" sz="2100" spc="0" u="none" cap="none">
                <a:solidFill>
                  <a:srgbClr val="1B2438">
                    <a:alpha val="100000"/>
                  </a:srgbClr>
                </a:solidFill>
                <a:latin typeface="Calibri"/>
              </a:rPr>
              <a:t><![CDATA[estar disponible]]></a:t>
            </a:r>
            <a:r>
              <a:rPr lang="en-US" strike="noStrike" sz="2100" spc="0" u="none" cap="none">
                <a:solidFill>
                  <a:srgbClr val="1B2438">
                    <a:alpha val="100000"/>
                  </a:srgbClr>
                </a:solidFill>
                <a:latin typeface="Calibri"/>
              </a:rPr>
              <a:t><![CDATA[ en otra tienda y no en la tuya. Nombrar cada magnitud con su palabra evita la mitad de los compromisos que luego no se cumplen. Estas son las palabras que se usan en este obje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eda» no es lo mismo que «está»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CIAS FÍSICAS: lo que cuento con mis ojos en la estantería de este punto de venta, en este momento. Es un hecho medido, no un dato del progra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CIAS REGISTRADAS: la cifra que devuelve el sistema. Es la consecuencia de las entradas y salidas que se han ido registrando; puede estar desfasad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DADES RESERVADAS: unidades comprometidas con un pedido preparado, un apartado o un trabajo en curso. Están físicamente, pero ya no son lib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eda» no es lo mismo que «está»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RCANCÍA EN TRÁNSITO: unidades que están en mi estantería pero asignadas a salida hacia otro destino, o unidades que vienen de otra tienda y aún no han lleg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DADES BLOQUEADAS POR INCIDENCIA: dañadas, abiertas, sin etiquetar, con lote dudoso o pendientes de una comprobación. No se venden ni se promete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ILIDAD: lo que puedo prometer ahora en este punto de venta, con la cifra, el plazo y la condición que luego pueda soste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eda» no es lo mismo que «está»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 O DESCUADRE: la desviación entre lo registrado y lo contado. Es un dato que se investiga, no un número que se bor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RMA: unidad perdida o destruida que debe salir del registro por la vía autorizada. Mientras no se da de baja, el registro dice más de lo que h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eda» no es lo mismo que «está»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5]]></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antes de abrir la boc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HAY de verdad delante de mis ojos? (físico comprobado). ¿CUÁNTO DICE el sistema y desde cuándo? (registrado). ¿CUÁNTO ME QUEDA LIBRE después de restar reservas, tránsitos e incidencias? (disponible). La tercera es la única que se le dice al cliente como compromiso, y solo si la primera está comprobada h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magnitudes se parecen en que son un número con una referencia y un formato por delante, y se diferencian en todo lo demás: ]]></a:t>
            </a:r>
            <a:r>
              <a:rPr lang="en-US" b="1" strike="noStrike" sz="2100" spc="0" u="none" cap="none">
                <a:solidFill>
                  <a:srgbClr val="1B2438">
                    <a:alpha val="100000"/>
                  </a:srgbClr>
                </a:solidFill>
                <a:latin typeface="Calibri"/>
              </a:rPr>
              <a:t><![CDATA[quién las produce, cuándo caducan y para qué sirven]]></a:t>
            </a:r>
            <a:r>
              <a:rPr lang="en-US" strike="noStrike" sz="2100" spc="0" u="none" cap="none">
                <a:solidFill>
                  <a:srgbClr val="1B2438">
                    <a:alpha val="100000"/>
                  </a:srgbClr>
                </a:solidFill>
                <a:latin typeface="Calibri"/>
              </a:rPr>
              <a:t><![CDATA[. Confundirlas es la raíz de la mayoría de los «te lo dije y no estaba». La figura siguiente pone las tres sobre la misma referencia ficticia para que se vea que pueden ser tres números distintos a la vez, y los tres «correc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a:t>
            </a:r>
          </a:p>
        </p:txBody>
      </p:sp>
      <p:pic>
        <p:nvPicPr>
          <p:cNvPr id="3" name="" descr="Diagrama con tres recuadros en fila: físico en la estantería 40 envases contados, registrado en el sistema 44 envases, disponible para el cliente 26 envases, con dos recuadros debajo sobre la diferencia de 4 envases y la cifra que se promete">
            <a:hlinkClick r:id="rId3" tooltip="Diagrama con tres recuadros en fila: físico en la estantería 40 envases contados, registrado en el sistema 44 envases, disponible para el cliente 26 envases, con dos recuadros debajo sobre la diferencia de 4 envases y la cifra que se promete"/>
          </p:cNvPr>
          <p:cNvPicPr>
            <a:picLocks noChangeAspect="1"/>
          </p:cNvPicPr>
          <p:nvPr>
            <p:ph type="pic" idx="1"/>
          </p:nvPr>
        </p:nvPicPr>
        <p:blipFill>
          <a:blip r:embed="rId2"/>
          <a:stretch>
            <a:fillRect/>
          </a:stretch>
        </p:blipFill>
        <p:spPr>
          <a:xfrm>
            <a:off x="3028950" y="1257300"/>
            <a:ext cx="30765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misma referencia en tres cifras distintas (datos ficticios). Físico es lo contado hoy; registrado, lo que afirma el sistema; disponible, lo que queda tras restar reservas, tránsitos e incidencias. La diferencia de 4 envases se investiga: no se ajusta por cuenta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xistencias-fisicas-registradas-y-disponible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ísico]]></a:t>
            </a:r>
            <a:r>
              <a:rPr lang="en-US" strike="noStrike" sz="2100" spc="0" u="none" cap="none">
                <a:solidFill>
                  <a:srgbClr val="1B2438">
                    <a:alpha val="100000"/>
                  </a:srgbClr>
                </a:solidFill>
                <a:latin typeface="Calibri"/>
              </a:rPr>
              <a:t><![CDATA[ solo existe en presente: caduca en cuanto entra un pedido, sale un carrito de preparación o se cae un bote. Una cifra física de ayer no es un dato, es un recuerdo. Por eso, cuando la entrega es comprometida —un cliente que viene a recoger, un transportista que espera—, el físico se ]]></a:t>
            </a:r>
            <a:r>
              <a:rPr lang="en-US" b="1"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no se dedu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strado]]></a:t>
            </a:r>
            <a:r>
              <a:rPr lang="en-US" strike="noStrike" sz="2100" spc="0" u="none" cap="none">
                <a:solidFill>
                  <a:srgbClr val="1B2438">
                    <a:alpha val="100000"/>
                  </a:srgbClr>
                </a:solidFill>
                <a:latin typeface="Calibri"/>
              </a:rPr>
              <a:t><![CDATA[ es un cálculo acumulado: lo que entró menos lo que se ha ido registrando que salía. Es muy útil para detectar tendencias y para el PBA, pero arrastra todo lo que no se registró: una rotura no dada de baja, una venta apurada sin salida, una transferencia que salió sin documento o una recepción con diferencia no anotada. Si el registro está ]]></a:t>
            </a:r>
            <a:r>
              <a:rPr lang="en-US" b="1" strike="noStrike" sz="2100" spc="0" u="none" cap="none">
                <a:solidFill>
                  <a:srgbClr val="1B2438">
                    <a:alpha val="100000"/>
                  </a:srgbClr>
                </a:solidFill>
                <a:latin typeface="Calibri"/>
              </a:rPr>
              <a:t><![CDATA[por encima]]></a:t>
            </a:r>
            <a:r>
              <a:rPr lang="en-US" strike="noStrike" sz="2100" spc="0" u="none" cap="none">
                <a:solidFill>
                  <a:srgbClr val="1B2438">
                    <a:alpha val="100000"/>
                  </a:srgbClr>
                </a:solidFill>
                <a:latin typeface="Calibri"/>
              </a:rPr>
              <a:t><![CDATA[ del conteo, casi siempre hay algo sin registrar; si está ]]></a:t>
            </a:r>
            <a:r>
              <a:rPr lang="en-US" b="1" strike="noStrike" sz="2100" spc="0" u="none" cap="none">
                <a:solidFill>
                  <a:srgbClr val="1B2438">
                    <a:alpha val="100000"/>
                  </a:srgbClr>
                </a:solidFill>
                <a:latin typeface="Calibri"/>
              </a:rPr>
              <a:t><![CDATA[por debajo]]></a:t>
            </a:r>
            <a:r>
              <a:rPr lang="en-US" strike="noStrike" sz="2100" spc="0" u="none" cap="none">
                <a:solidFill>
                  <a:srgbClr val="1B2438">
                    <a:alpha val="100000"/>
                  </a:srgbClr>
                </a:solidFill>
                <a:latin typeface="Calibri"/>
              </a:rPr>
              <a:t><![CDATA[, suele haber mercancía que entró sin registro (o una devolución mal cerr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sponible]]></a:t>
            </a:r>
            <a:r>
              <a:rPr lang="en-US" strike="noStrike" sz="2100" spc="0" u="none" cap="none">
                <a:solidFill>
                  <a:srgbClr val="1B2438">
                    <a:alpha val="100000"/>
                  </a:srgbClr>
                </a:solidFill>
                <a:latin typeface="Calibri"/>
              </a:rPr>
              <a:t><![CDATA[ no es un dato que esté en ninguna parte: ]]></a:t>
            </a:r>
            <a:r>
              <a:rPr lang="en-US" b="1" strike="noStrike" sz="2100" spc="0" u="none" cap="none">
                <a:solidFill>
                  <a:srgbClr val="1B2438">
                    <a:alpha val="100000"/>
                  </a:srgbClr>
                </a:solidFill>
                <a:latin typeface="Calibri"/>
              </a:rPr>
              <a:t><![CDATA[se calcula]]></a:t>
            </a:r>
            <a:r>
              <a:rPr lang="en-US" strike="noStrike" sz="2100" spc="0" u="none" cap="none">
                <a:solidFill>
                  <a:srgbClr val="1B2438">
                    <a:alpha val="100000"/>
                  </a:srgbClr>
                </a:solidFill>
                <a:latin typeface="Calibri"/>
              </a:rPr>
              <a:t><![CDATA[ cada vez que se necesita. Es la magnitud operativa del mostrador y la única que puede convertirse en una promesa con fec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vive cada magnitud, quién la produce y para qué sir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524000"/>
                <a:gridCol w="2314575"/>
                <a:gridCol w="21907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gnitu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rodu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adu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 contando en la estantería de este punt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anto entra o sale un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hay de verdad; detectar descuad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stema, acumulando entradas y salidas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 se «actualiza solo»: se desfasa si algo no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la foto administrativa y alimentar e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2314575"/>
                <a:gridCol w="21907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gnitu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rodu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adu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dido preparado, el apartado o el trabajo en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se entrega o se libera la 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está comprometido aunque siga físic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ransferencia entre PBA y tienda o entre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que se registra la salida o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 dos veces la misma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524000"/>
                <a:gridCol w="2314575"/>
                <a:gridCol w="21907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gnitu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rodu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adu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ncidencia: rotura, envase abierto, duda de lote o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que se comprueba y se cierra la 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al cliente y conservar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 calculando: físico menos reservas, tránsitos y bloque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mismo momento en que lo h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única cifra que puedo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magnitude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úmero de la pantalla no es una prome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hay 44» mirando el registro, cuando en la estantería hay 40 contados y 9 de esos están reservados, es prometer cuatro veces lo que se puede entregar. La cifra del sistema es información; la promesa es un compromiso. Entre una y otra hay que pasar por el conteo y por las rest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ponibilidad se calcula con una resta encadenada sobre el ]]></a:t>
            </a:r>
            <a:r>
              <a:rPr lang="en-US" b="1" strike="noStrike" sz="2100" spc="0" u="none" cap="none">
                <a:solidFill>
                  <a:srgbClr val="1B2438">
                    <a:alpha val="100000"/>
                  </a:srgbClr>
                </a:solidFill>
                <a:latin typeface="Calibri"/>
              </a:rPr>
              <a:t><![CDATA[físico comprobado]]></a:t>
            </a:r>
            <a:r>
              <a:rPr lang="en-US" strike="noStrike" sz="2100" spc="0" u="none" cap="none">
                <a:solidFill>
                  <a:srgbClr val="1B2438">
                    <a:alpha val="100000"/>
                  </a:srgbClr>
                </a:solidFill>
                <a:latin typeface="Calibri"/>
              </a:rPr>
              <a:t><![CDATA[ de este punto de venta: se quitan las unidades ]]></a:t>
            </a:r>
            <a:r>
              <a:rPr lang="en-US" b="1" strike="noStrike" sz="2100" spc="0" u="none" cap="none">
                <a:solidFill>
                  <a:srgbClr val="1B2438">
                    <a:alpha val="100000"/>
                  </a:srgbClr>
                </a:solidFill>
                <a:latin typeface="Calibri"/>
              </a:rPr>
              <a:t><![CDATA[reservadas]]></a:t>
            </a:r>
            <a:r>
              <a:rPr lang="en-US" strike="noStrike" sz="2100" spc="0" u="none" cap="none">
                <a:solidFill>
                  <a:srgbClr val="1B2438">
                    <a:alpha val="100000"/>
                  </a:srgbClr>
                </a:solidFill>
                <a:latin typeface="Calibri"/>
              </a:rPr>
              <a:t><![CDATA[ a un pedido o apartado, las que están ]]></a:t>
            </a:r>
            <a:r>
              <a:rPr lang="en-US" b="1" strike="noStrike" sz="2100" spc="0" u="none" cap="none">
                <a:solidFill>
                  <a:srgbClr val="1B2438">
                    <a:alpha val="100000"/>
                  </a:srgbClr>
                </a:solidFill>
                <a:latin typeface="Calibri"/>
              </a:rPr>
              <a:t><![CDATA[en tránsito hacia otro destino]]></a:t>
            </a:r>
            <a:r>
              <a:rPr lang="en-US" strike="noStrike" sz="2100" spc="0" u="none" cap="none">
                <a:solidFill>
                  <a:srgbClr val="1B2438">
                    <a:alpha val="100000"/>
                  </a:srgbClr>
                </a:solidFill>
                <a:latin typeface="Calibri"/>
              </a:rPr>
              <a:t><![CDATA[ —físicamente aquí, pero comprometidas fuera— y las ]]></a:t>
            </a:r>
            <a:r>
              <a:rPr lang="en-US" b="1" strike="noStrike" sz="2100" spc="0" u="none" cap="none">
                <a:solidFill>
                  <a:srgbClr val="1B2438">
                    <a:alpha val="100000"/>
                  </a:srgbClr>
                </a:solidFill>
                <a:latin typeface="Calibri"/>
              </a:rPr>
              <a:t><![CDATA[bloqueadas por una incidencia]]></a:t>
            </a:r>
            <a:r>
              <a:rPr lang="en-US" strike="noStrike" sz="2100" spc="0" u="none" cap="none">
                <a:solidFill>
                  <a:srgbClr val="1B2438">
                    <a:alpha val="100000"/>
                  </a:srgbClr>
                </a:solidFill>
                <a:latin typeface="Calibri"/>
              </a:rPr>
              <a:t><![CDATA[. Lo que queda es lo que puedo prometer. La figura lo muestra con un supuesto ficticio: 24 envases contados, 10 reservados, 4 en transferencia, 2 bloqueados ⇒ ]]></a:t>
            </a:r>
            <a:r>
              <a:rPr lang="en-US" b="1" strike="noStrike" sz="2100" spc="0" u="none" cap="none">
                <a:solidFill>
                  <a:srgbClr val="1B2438">
                    <a:alpha val="100000"/>
                  </a:srgbClr>
                </a:solidFill>
                <a:latin typeface="Calibri"/>
              </a:rPr>
              <a:t><![CDATA[8 disponibles]]></a:t>
            </a:r>
            <a:r>
              <a:rPr lang="en-US" strike="noStrike" sz="2100" spc="0" u="none" cap="none">
                <a:solidFill>
                  <a:srgbClr val="1B2438">
                    <a:alpha val="100000"/>
                  </a:srgbClr>
                </a:solidFill>
                <a:latin typeface="Calibri"/>
              </a:rPr>
              <a:t><![CDA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a:t>
            </a:r>
          </a:p>
        </p:txBody>
      </p:sp>
      <p:pic>
        <p:nvPicPr>
          <p:cNvPr id="3" name="" descr="Diagrama en cascada: 24 físicos contados, menos 10 reservados, menos 4 en transferencia, menos 2 bloqueados, igual a 8 disponibles para prometer, con una nota sobre qué hacer si el sistema no cuadra con la estantería">
            <a:hlinkClick r:id="rId3" tooltip="Diagrama en cascada: 24 físicos contados, menos 10 reservados, menos 4 en transferencia, menos 2 bloqueados, igual a 8 disponibles para prometer, con una nota sobre qué hacer si el sistema no cuadra con la estantería"/>
          </p:cNvPr>
          <p:cNvPicPr>
            <a:picLocks noChangeAspect="1"/>
          </p:cNvPicPr>
          <p:nvPr>
            <p:ph type="pic" idx="1"/>
          </p:nvPr>
        </p:nvPicPr>
        <p:blipFill>
          <a:blip r:embed="rId2"/>
          <a:stretch>
            <a:fillRect/>
          </a:stretch>
        </p:blipFill>
        <p:spPr>
          <a:xfrm>
            <a:off x="3209925" y="1257300"/>
            <a:ext cx="27241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adena de restas de la disponibilidad (cifras ficticias de un supuesto didáctico). Cada resta tiene que estar documentada y ser de este punto de venta: si no sé si una unidad está reservada o en tránsito, no la prometo hasta confirma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xistencias-fisicas-registradas-y-disponible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n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sta de lo que puedo prometer y qué no resta (supuestos fictici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743200"/>
                <a:gridCol w="200025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ta de la disponibi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asignadas a un pedido ya preparado en est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res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n físicamente, pero ya están comprometidas con otr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partado que un cliente dejó pagado o confirmado est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r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compromiso en curso: prometerlo otra vez es dobl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743200"/>
                <a:gridCol w="200025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ta de la disponibi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precintada y identificada con destino a otr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r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n mi estantería de paso; su destino no es mi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abierto, abollado o con fuga pendiente de una 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r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vendible mientras no se compruebe; hay que aisl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5]]></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743200"/>
                <a:gridCol w="200025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ta de la disponibi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 o merma aún no dada de baja en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a del físico, y descuadra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tá vendible y además el registro dice de más: se registra y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que están en otra tienda y no han sido transfer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stan de aquí, pero tampoco suman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n mi físico; solo se pueden anunciar con una fech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743200"/>
                <a:gridCol w="200025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ta de la disponibi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en camino hacia mí desde la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ma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que no se recibe y se registra no es disponibilidad de este punt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edido de cliente sin confirmar, solo presupu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nfirmación no hay compromiso; si se confirma, pasa a re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isponibilidad: cómo se calc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tar solo lo que puedes enseñ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sta de la cadena debe poder señalarse con el dedo: el pedido preparado, el palé con el nombre de la otra tienda, el bote dañado en la zona de incidencia. Si una resta no tiene prueba, no es una resta: es una sospecha, y las sospechas se registran como incidencias, no se cuelan en un cálculo que vas a prome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r antes de prometer]]></a:t>
            </a:r>
            <a:r>
              <a:rPr lang="en-US" strike="noStrike" sz="2100" spc="0" u="none" cap="none">
                <a:solidFill>
                  <a:srgbClr val="1B2438">
                    <a:alpha val="100000"/>
                  </a:srgbClr>
                </a:solidFill>
                <a:latin typeface="Calibri"/>
              </a:rPr>
              <a:t><![CDATA[ es el gesto que separa una disponibilidad calculada de una promesa cumplida. Consiste en no convertir un número en un compromiso con un cliente hasta haber pasado la comprobación completa, y en decir exactamente qué cifra, qué plazo y qué condición estás dando. Es también la diferencia entre una tienda que cuadra y una tienda que acumula «reclamos» que en realidad eran promesas mal hechas.]]></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físico de esta referencia y este formato en esta tienda, hoy. Si no puedo contar, no prometo: anuncio que confirmo en un plazo cor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MAGNITUD: aclaro si la cifra que tengo delante es un conteo o un dato del sistema, y desde cuán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RESERVAS: pedidos preparados, apartados confirmados o trabajos en curso que tengan unidades de esa referenci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TRÁNSITOS: si algo de lo que veo sale hacia otra tienda, y si lo que viene hacia mí ya está confirmado con fecha o solo anunci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INCIDENCIAS: dañado, abierto, sin etiqueta o con lote dudoso. Lo que no está claro no se promete y se aísl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Y COMUNICAR: resto, obtengo la disponibilidad y la digo con cifra, plazo y condición; si falta algo, lo dejo escrito como pend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qu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antes de promete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5]]></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di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promete una cifra que no he contado, no se promete una unidad que está reservada o en tránsito, no se promete una fecha de llegada que nadie confirmó, y no se promete por parecido: una referencia que «se parece» no es la misma (límite del plan §7). Si la comprobación está a medias, lo correcto es dar un plazo para confirmar, no una cif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uadre entre lo contado y lo registrado va a aparecer: es la señal más honesta del sistema. Lo que decide si el descuadre se convierte en información útil o en un problema mayor es ]]></a:t>
            </a:r>
            <a:r>
              <a:rPr lang="en-US" b="1" strike="noStrike" sz="2100" spc="0" u="none" cap="none">
                <a:solidFill>
                  <a:srgbClr val="1B2438">
                    <a:alpha val="100000"/>
                  </a:srgbClr>
                </a:solidFill>
                <a:latin typeface="Calibri"/>
              </a:rPr>
              <a:t><![CDATA[qué haces en los diez minutos siguientes]]></a:t>
            </a:r>
            <a:r>
              <a:rPr lang="en-US" strike="noStrike" sz="2100" spc="0" u="none" cap="none">
                <a:solidFill>
                  <a:srgbClr val="1B2438">
                    <a:alpha val="100000"/>
                  </a:srgbClr>
                </a:solidFill>
                <a:latin typeface="Calibri"/>
              </a:rPr>
              <a:t><![CDATA[. La tentación de «dejarlo cuadrado» a mano es exactamente lo que hay que evitar: un ajuste sin autorización borra la huella de lo que pasó y convierte un descuadre del sistema en una incidencia personal.]]></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JUSTAR: no se toca la cifra del sistema para que coincida con la estantería, ni al revés. Nadie «corrige» existencias por su cuen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TAR UNA VEZ: recounto la referencia y el formato, reviso ubicaciones cercanas, el carrito de preparación y la zona de incidencias. Un solo recontre, no veinte: el objetivo es confirmar el dato, no insistir hasta que salg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CON LA CIFRA COMPROBADA: mientras el descuadre esté abierto, la disponibilidad se calcula con la cantidad verificada hoy y, ante la duda, con la más prudente de las 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DIFERENCIA: anoto referencia, formato, cantidad contada, cantidad registrada, diferencia, fecha y quién ha contado. Sin registro, el descuadre no exis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A QUIEN PUEDA INVESTIGAR: comunico la diferencia por el cauce de la casa para que se comprueben movimientos, recepciones, transferencias y devoluciones recien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ON AUTORIZACIÓN: solo quien tenga autorización para ello da de baja una merma o registra un ajuste, y siempre con la explicación del porqué. El origen de la diferencia se busca antes de tocar el núme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escuadres que se explican en el momento y hay que registrar como lo que son: una ]]></a:t>
            </a:r>
            <a:r>
              <a:rPr lang="en-US" b="1" strike="noStrike" sz="2100" spc="0" u="none" cap="none">
                <a:solidFill>
                  <a:srgbClr val="1B2438">
                    <a:alpha val="100000"/>
                  </a:srgbClr>
                </a:solidFill>
                <a:latin typeface="Calibri"/>
              </a:rPr>
              <a:t><![CDATA[merma no dada de baja]]></a:t>
            </a:r>
            <a:r>
              <a:rPr lang="en-US" strike="noStrike" sz="2100" spc="0" u="none" cap="none">
                <a:solidFill>
                  <a:srgbClr val="1B2438">
                    <a:alpha val="100000"/>
                  </a:srgbClr>
                </a:solidFill>
                <a:latin typeface="Calibri"/>
              </a:rPr>
              <a:t><![CDATA[ (un bote roto esta mañana que sigue en el hueco), una ]]></a:t>
            </a:r>
            <a:r>
              <a:rPr lang="en-US" b="1" strike="noStrike" sz="2100" spc="0" u="none" cap="none">
                <a:solidFill>
                  <a:srgbClr val="1B2438">
                    <a:alpha val="100000"/>
                  </a:srgbClr>
                </a:solidFill>
                <a:latin typeface="Calibri"/>
              </a:rPr>
              <a:t><![CDATA[recepción con diferencia]]></a:t>
            </a:r>
            <a:r>
              <a:rPr lang="en-US" strike="noStrike" sz="2100" spc="0" u="none" cap="none">
                <a:solidFill>
                  <a:srgbClr val="1B2438">
                    <a:alpha val="100000"/>
                  </a:srgbClr>
                </a:solidFill>
                <a:latin typeface="Calibri"/>
              </a:rPr>
              <a:t><![CDATA[ cerrada mal, una ]]></a:t>
            </a:r>
            <a:r>
              <a:rPr lang="en-US" b="1"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que salió sin documento o una ]]></a:t>
            </a:r>
            <a:r>
              <a:rPr lang="en-US" b="1" strike="noStrike" sz="2100" spc="0" u="none" cap="none">
                <a:solidFill>
                  <a:srgbClr val="1B2438">
                    <a:alpha val="100000"/>
                  </a:srgbClr>
                </a:solidFill>
                <a:latin typeface="Calibri"/>
              </a:rPr>
              <a:t><![CDATA[salida de venta]]></a:t>
            </a:r>
            <a:r>
              <a:rPr lang="en-US" strike="noStrike" sz="2100" spc="0" u="none" cap="none">
                <a:solidFill>
                  <a:srgbClr val="1B2438">
                    <a:alpha val="100000"/>
                  </a:srgbClr>
                </a:solidFill>
                <a:latin typeface="Calibri"/>
              </a:rPr>
              <a:t><![CDATA[ no registrada. Y hay otros que no se explican: esos son precisamente los que necesitan investigación, porque un descuadre repetido en la misma referencia suele decir algo del procedimiento, no del conteo. En ningún caso el arreglo pasa por mover la cifra: pasa por encontrar el movimiento que fa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ando la estantería y el registro no cuadra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5]]></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ajuste sin autorización convierte un descuadre en una incidencia personal]]></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entras el descuadre esté registrado y escalado, la diferencia es un asunto del procedimiento y le corresponde investigarlo a quien tenga esa función. Si yo muevo la cifra para que cuadre, la diferencia desaparece del sistema y aparece en mi historial: he sustituido un control por una decisión sin respaldo. Y si encima había una rotura, una fuga o un envase manipulado detrás, además he dejado pasar el problem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me pid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quiere saber si puede llevarse hoy una referencia de esmalte de ejemplo (código ficticio E-01, formato 1 L). El sistema muestra una cifra holgada. No es mi dato: es el registrado, y aún no sé qué hay delante de mis oj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ar el físic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o en la estantería de esta tienda: 24 botes de 1 L de esa referencia. Es la base de todo el cálculo. Si no pudiera contar ahora, no prometería: daría un plazo para confirm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tar lo reserv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rrito de preparación hay un pedido cerrado con 10 botes de esa referencia, y un apartado confirmado de un trabajo en curso. Esas 10 unidades están físicamente aquí, pero ya no son libres: rest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star lo que sale de tránsi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zona de salidas hay 4 botes embalados y identificados con destino a otra tienda. Están en mi estantería de paso: restan. Y lo que viene de la PBA hacia mí no suma todavía, porque aún no lo he recibido ni registr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star lo bloque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nvases con la tapa forzada y uno con la etiqueta ilegible están en la zona de incidencias. Cuento 2 bloqueados por envase manipulado; el de la etiqueta dudosa lo registro aparte como incidencia de identidad, no como disponibili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alcul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 físicos − 10 reservados − 4 en tránsito − 2 bloqueados = 8 disponibles. Esa es mi cifra. No «44», que era el número del sistema, ni «24», que era solo lo que ve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1 resuelta: unitarios reservados y mercancía en tránsito (datos ficticio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onfirmar antes de promete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y cifra, plazo y condición: «8 botes libres hoy aquí, te los dejo apartados hasta el viernes; el resto lo confirmo con la reposición». Y dejo constancia de las 2 unidades bloqueadas y del tránsito pendiente, porque son información para quien revise las existenci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descuadre aparec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marca 44 envases de una referencia de ejemplo y el conteo físico da 40. Cuatro unidades de diferencia. Primera decisión: no toco nada. El descuadre es un dato, no un enemig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contar una vez]]></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ento la referencia y el formato, miro la ubicación de al lado, el carrito de preparación y la zona de devoluciones. En el hueco de incidencias encuentro 5 botes rotos de esta mañana, todavía sin dar de ba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parar las dos cos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oblemas distintos: una MERMA NO DADA DE BAJA (5 rotos que sí explican parte del descuadre) y una DIFERENCIA SIN EXPLICAR (el registro sigue diciendo más de lo que hay). Las roturas no se tiran ni se ocultan: quedan aisladas e identificad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alcular con la cifra comprob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sico: 40. Reservados para un pedido preparado: 9. En tránsito: 0. Bloqueados por rotura: 5. Disponibilidad = 40 − 9 − 5 = 26. Prometo 26, no 44: la cifra del sistema está en duda mientras el descuadre esté abier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la difer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o referencia, formato, cantidad contada (40), cantidad registrada (44), diferencia (4), fecha y quién ha contado, además de las 5 unidades rotas. Sin ese registro, mañana nadie sabrá que hoy había un descuad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es situaciones con números ficticios · Situación 2 resuelta: el registro no cuadra y hay merma sin dar de baja (datos fictici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scalar, no arregl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o la diferencia por el cauce de la casa para que se revisen movimientos, recepciones y transferencias recientes. Quién puede dar de baja una merma o registrar un ajuste es una dependencia interna pendiente de validación de la empresa: lo que no depende de validación es que yo no lo hago por mi cue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es situaciones con números fictic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es situaciones con números fictic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si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cti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r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dos]]></a:t>
            </a:r>
            <a:r>
              <a:rPr lang="en-US" strike="noStrike" sz="2100" spc="0" u="none" cap="none">
                <a:solidFill>
                  <a:srgbClr val="1B2438">
                    <a:alpha val="100000"/>
                  </a:srgbClr>
                </a:solidFill>
                <a:latin typeface="Calibri"/>
              </a:rPr>
              <a:t><![CDA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es situaciones con números fictic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ituaciones en una tabla (todas las cifras son supuestos didácticos fictic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5]]></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00250"/>
                <a:gridCol w="1685925"/>
                <a:gridCol w="2428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fict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mpro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 y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Reserva y tránsito sobre la mism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reservados, 4 en tránsito, 2 bloqu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se confirman 8 con plazo y se anuncia el resto com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Descuadre con merma no dada de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envases (el registro dice 4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reservados, 5 rotos bloqu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 se promete la cifra comprobada y la diferencia de 4 se registra y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5]]></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00250"/>
                <a:gridCol w="1685925"/>
                <a:gridCol w="2428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fict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mpro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 y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El cliente pide más de lo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reservados, 2 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de 20 pedidas: 12 confirmadas con fecha y 8 pendientes de reposició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LEYENDO EL SISTEMA: prometo la cifra registrada sin contar. Consecuencia: «te lo tengo» que se queda en tres botes. Prevención: la promesa sale del conteo y de las restas, nunca de la pantall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LVIDAR LAS RESERVAS: veo la estantería llena y ofrezco lo que ya está en un pedido preparado. Consecuencia: doble venta y dos clientes enfadados. Prevención: miro el carrito de preparación y los apartados antes de dar cif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L TRÁNSITO COMO MÍO: el palé embalado con destino a otra tienda está en mi hueco, luego «cuento». Prevención: lo que tiene otro destino resta; lo que viene hacia mí no suma hasta recibirlo y registrarl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LO BLOQUEADO: un bote con la tapa forzada «total, por fuera se ve bien». Prevención: a aislar e identificar; mientras esté en incidencia no es vendible ni prometib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PARA QUE CUADRE: muevo la cifra del sistema sin autorización. Consecuencia: pierdo la prueba y el descuadre pasa a ser mi problema. Prevención: registrar y escalar, siempre en ese orde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A FECHA DE LLEGADA SIN CONFIRMACIÓN: «mañana nos llega de la PBA». Prevención: solo doy fechas confirmadas por quien corresponde; si no, doy un plazo para confirm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FORMATOS EN LA RESTA: resto botes de 4 L de un total de 1 L. Prevención: una resta se hace siempre sobre la misma referencia y el mismo forma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TUACIÓN 1 (DATOS FICTICIOS). Cuento en la estantería de esta tienda 30 envases de una referencia de ejemplo. Hay 12 unidades asignadas a pedidos ya preparados, 5 embaladas con destino a otra tienda y 3 con incidencia abierta (envase abierto, sin dar de baja). ¿Cuántas unidades puedo prometer ahora? Responde solo con el númer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nvases): ________________]]></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TUACIÓN 2 (DATOS FICTICIOS). El sistema registra 30 envases de una referencia, pero mi conteo físico da 26. De esos 26, hay 6 reservados para un pedido preparado y 2 bloqueados por una incidencia; no hay tránsito. ¿Cuántas unidades puedo prometer trabajando con la cifra comprobada? Responde solo con el númer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nvases): ________________]]></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TUACIÓN 3 (DATOS FICTICIOS). Un cliente quiere llevarse 20 envases de una referencia de ejemplo. Cuento 24 en la estantería; 10 están en un pedido ya preparado y 2 embalados hacia otra tienda; no hay unidades bloqueadas. ¿Cuántos envases puedes confirmarle hoy?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nvases): ________________]]></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dice estas frases al teléfono con un cliente. Marca las que son una promesa mal hecha según este obje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istema marca 44, así que te guardo 40 para el viern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confirmarte lo cuento, miro qué está reservado y qué sale hacia otra tiend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botes están en la estantería, aunque sean del pedido preparado: te los vendo a ti, que vienes ahor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teo da 26 y el registro 30: te confirmo con 26 y dejo registrada la difer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tro botes rotos siguen en el hueco sin dar de baja, los cuento como disponibl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entas 26 envases en la estantería y el sistema registra 30 para la misma referencia y formato. Un cliente pide que le confirmes unidades para mañana. ¿Qué hac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to 30 porque es la cifra del sistema y «el sistema mand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uevo la cifra del sistema a 26 para que cuadre y luego confirmo tranquil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o y confirmo sobre la cantidad comprobada (26) menos reservas, tránsitos y bloqueos; registro la diferencia de 4 y la comunico para que se investigu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o 26 en voz alta y no anoto nada, para no complicar la incidenc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lé embalado e identificado con destino a otra tienda, que está hoy en mi estantería, cuenta como disponibilidad de mi tienda para prometer a un cli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otura descubierta esta mañana y aún no dada de baja hace que el registro de existencias diga más de lo que hay en la ti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cadena de restas: disponibilidad = existencias ___ comprobadas hoy menos unidades ___ a un pedido o apartado menos mercancía en ___ hacia otro destino menos cantidad ___ por una incidenci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magnitud de existencias que describe mejo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ento 40 envases en la estantería con mis ojo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antalla del programa devuelve 44]]></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s restar reservas, tránsitos y bloqueos, quedan 26]]></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registro dice 44 y el conteo 40]]></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nco botes rotos esta mañana siguen sin registrar su sali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ez unidades en un carrito de preparación cerrad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istencias registrada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ponibilidad]]></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ferencia o descuadre por investigar]]></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rma no dada de baj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idades reservadas]]></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xistencias física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a qué parte del cálculo de la disponibilidad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o comprob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ta de la disponibil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ntra en el cálcul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24 envases que cuento hoy en mi estanterí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10 unidades de un pedido ya preparad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4 envases embalados con destino a otra tien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ifra que devuelve el sistema sin cont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edido presupuestado pero no confirm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2 botes con la tapa forzada en la zona de incidenci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ercancía de la PBA en camino hacia mi tien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 apartado confirmado por un cliente esta mañan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comprobación antes de darle una cifra a un client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el físico de esa referencia y ese formato en esta tienda, hoy]]></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reservas, tránsitos hacia otro destino y unidades bloqueadas]]></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reservas, transferencias en curso e incidencias abiert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conteo y el registro no cuadran, registrar la diferencia y escalarl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unicar cifra, plazo y condición, y dejar por escrito lo pendient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Memoria: magnitud y qué hago con e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5]]></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uenta hoy, no se deduce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trasta con el conteo, nunca se promete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físicamente pero resta de mi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e resta; lo que viene no suma hasta recib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ísla, se identifica y no s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y se escala, no se ajusta por mi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Memoria: magnitud y qué hago con ell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xistencias-fisicas-registradas-y-disponibles"/>
              </a:rPr>
              <a:t><![CDATA[Abrir el juego en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físico y hasta cuándo val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cuento con mis ojos en esta tienda, en este momento. Caduca en cuanto entra o sale un envase: para una entrega comprometida se cuenta, no se deduc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registro puede estar desfasa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a suma de lo registrado: una rotura sin baja, una venta sin salida, una transferencia sin documento o una recepción con diferencia mal cerrada lo dejan fuera de la realida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resto al físico para obtener la disponibilida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ervas (pedidos preparados o apartados), mercancía en tránsito hacia otro destino y unidades bloqueadas por incidencia. Siempre sobre la misma referencia y el mismo format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alé con destino a otra tienda está en mi hueco. ¿Lo prome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tá de paso: resta de mi disponibilidad. Y lo que viene hacia mí no suma hasta recibirlo y registrarl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tiene la frase que doy al client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fra (cuántas unidades libres aquí hoy), plazo (hasta cuándo) y condición (qué queda pendiente y quién lo confirm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disponibilidad · Tarjetas rápidas de disponibilidad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onteo y el registro no cuadran. ¿Qué hago primer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disponibilidad · Tarjetas rápidas de disponibilidad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ocar la cifra. Recontar una vez, trabajar con la cantidad comprobada, registrar la diferencia con fecha y escalarla a quien pueda investigarl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disponibilidad]]></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uesto ficticio: un cliente llama y pide que le confirme 15 botes de 1 L de una referencia de ejemplo para mañana por la mañana.]]></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pantalla del sistema aparece una cifra alta; en tu estantería cuentas 18; en el carrito de preparación hay 6 de esa referencia ya preparados; hay 2 embalados con destino a otra tienda y 1 con la tapa forzada sin dar de baj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5]]></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s controles de este objeto, explica en cuatro o cinco frases qué compruebas, qué cifra le das, cómo la acompañas (plazo y condición) y qué harías si al contar comprobaras que el registro y el conteo no cuadran.]]></a:t>
            </a:r>
          </a:p>
        </p:txBody>
      </p:sp>
      <p:sp>
        <p:nvSpPr>
          <p:cNvPr id="8" name=""/>
          <p:cNvSpPr txBox="1"/>
          <p:nvPr/>
        </p:nvSpPr>
        <p:spPr>
          <a:xfrm>
            <a:off x="514350" y="2714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alcula la disponibilidad (18 − 6 − 2 − 1 = 9) y di en voz alta que 15 no se pueden confirmar hoy: da la cifra real, el plazo y qué queda pendiente de reposición. Si el registro y el conteo no cuadran, no ajustes: recounta una vez, trabaja con la cifra comprobada, registra la diferencia y escálala. La ruta exacta de reserva y de ajuste es una dependencia interna pendiente de validación de la empres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tarjeta de confirm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tarjeta abierta cuando vayas a dar una cifra a un cliente o a confirmar un pedido por teléfono. Está pensada para recorrerla de arriba abajo en un minuto: cinco comprobaciones y una frase. Es una ayuda general de trabajo; el formato oficial, el sistema donde se anotan reservas y ajustes, y los plazos que se pueden ofrecer los fija la cas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tarjeta de confirmación]]></a:t>
            </a:r>
          </a:p>
        </p:txBody>
      </p:sp>
      <p:pic>
        <p:nvPicPr>
          <p:cNvPr id="3" name="" descr="Tarjeta de una pantalla con seis recuadros: físico comprobado, reservado, en tránsito, bloqueado, disponible y qué digo al cliente, más dos recuadros sobre el descuadre entre conteo y registro y las dependencias internas pendientes de validación">
            <a:hlinkClick r:id="rId3" tooltip="Tarjeta de una pantalla con seis recuadros: físico comprobado, reservado, en tránsito, bloqueado, disponible y qué digo al cliente, más dos recuadros sobre el descuadre entre conteo y registro y las dependencias internas pendientes de validación"/>
          </p:cNvPr>
          <p:cNvPicPr>
            <a:picLocks noChangeAspect="1"/>
          </p:cNvPicPr>
          <p:nvPr>
            <p:ph type="pic" idx="1"/>
          </p:nvPr>
        </p:nvPicPr>
        <p:blipFill>
          <a:blip r:embed="rId2"/>
          <a:stretch>
            <a:fillRect/>
          </a:stretch>
        </p:blipFill>
        <p:spPr>
          <a:xfrm>
            <a:off x="3124200" y="1257300"/>
            <a:ext cx="28956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rjeta de confirmación en una pantalla: seis casillas encadenadas antes de dar una cifra, con la regla del descuadre y las dependencias internas pendientes de validación (referencias y cifras fictici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xistencias-fisicas-registradas-y-disponibles"/>
              </a:rPr>
              <a:t><![CDATA[Ver imagen original en el O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tres magnitudes distintas: físico (lo que cuento hoy), registrado (lo que afirma el sistema) y disponible (lo que puedo prometer). Pueden ser tres números distintos a la vez y los tres «correct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ponibilidad se calcula: físico comprobado menos reservas, menos mercancía en tránsito hacia otro destino, menos unidades bloqueadas por incidencia, siempre sobre la misma referencia y el mismo format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ale hacia otra tienda resta aunque esté en mi hueco; lo que viene hacia mí no suma hasta recibirlo y registrarl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firma antes de prometer: cifra, plazo y condición. Sin conteo no hay promesa; sin confirmación no hay fecha de llegad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adre entre registro y estantería se recounta una vez, se trabaja con la cifra comprobada, se registra y se escala. No se ajusta por cuenta propi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puede reservar, cómo se registra el tránsito entre PBA y tienda y quién autoriza un ajuste es una dependencia interna pendiente de validación de la empres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fra que tengo delante es un conteo de hoy o un dato del sistema? ¿Desde cuán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tado la referencia y el formato exactos, o estoy generalizando a partir de otra co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tá reservado, qué sale hacia otra tienda y qué hay bloqueado por una inciden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ifra, qué plazo y qué condición le estoy dando al cliente, y puedo sostener las tre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teo y el registro no cuadran, ¿la diferencia está registrada, escalada y trabajada con la cifra prudent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disponibilidad real de una referencia en tres situaciones con datos ficticios, identificando qué resta y qué no res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antes de prometer, dando al cliente cifra, plazo y condición, y dejando por escrito lo que queda pendien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y escalar una discrepancia entre el registro y el conteo físico sin ajustar existencias por cuenta propi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lcular disponibilidad y confirmar antes de promet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lcular disponibilidad y confirmar antes de promet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2]]></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3" name=""/>
          <p:cNvSpPr txBox="1"/>
          <p:nvPr/>
        </p:nvSpPr>
        <p:spPr>
          <a:xfrm>
            <a:off x="514350" y="33337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eparas físico, registrado y disponible, restas solo lo que puedes enseñar y no prometes una cifra que no has comprobado. Haz ahora una disponibilidad real en tu tienda con la tarjeta de una pantalla y apunta qué casilla te dio duda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lcular disponibilidad y confirmar antes de promet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cadena de restas (reservas, tránsito hacia otro destino y bloqueos) y que el número del sistema no es una promesa. Y recuerda: con descuadre abierto se recounta, se registra y se escala, nunca se ajusta por cuenta propi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xistencias-fisicas-registradas-y-disponibles"/>
              </a:rPr>
              <a:t><![CDATA[Existencias físicas, registradas y dispon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licitar material a otra tienda]]></a:t>
            </a:r>
            <a:r>
              <a:rPr lang="en-US" strike="noStrike" sz="2100" spc="0" u="none" cap="none">
                <a:solidFill>
                  <a:srgbClr val="1B2438">
                    <a:alpha val="100000"/>
                  </a:srgbClr>
                </a:solidFill>
                <a:latin typeface="Calibri"/>
              </a:rPr>
              <a:t><![CDATA[ (JUL-C08-O02). Ya sabes calcular qué puedes prometer y detectar cuándo una cifra no es lo que parece; el siguiente paso es pedir a otra tienda lo que falta de forma inequívoca y rastreable, para que el tránsito quede registrado y no se convierta en un nuevo descuadr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2026-10-31T04:02:08Z</dcterms:created>
  <dcterms:modified xsi:type="dcterms:W3CDTF">2026-10-31T04:02:08Z</dcterms:modified>
  <dc:title>Existencias físicas, registradas y disponibles</dc:title>
  <dc:description>Presentación editable del OA «Existencias físicas, registradas y disponibles». Enlace: https://pinturasespecializadas.lumbre.lat/object/existencias-fisicas-registradas-y-disponibles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