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presProps" Target="presProps.xml"/>
  <Relationship Id="rId110" Type="http://schemas.openxmlformats.org/officeDocument/2006/relationships/viewProps" Target="viewProps.xml"/>
  <Relationship Id="rId11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valuar-el-estado-antes-de-pintar]]></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valuar-el-estado-antes-de-pinta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valuar el estado antes de pintar» (2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valuar el estado antes de pintar» (3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valuar el estado antes de pintar» (4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valuar el estado antes de pintar» (5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é es esta lección: triaje, no diagnóstico»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é es esta lección: triaje, no diagnóstico»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tres-salidas-del-triaj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salidas del triaje en mostrador: se resuelve en mostrador, se anota y se explica, se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oda atención de mostrador termina en una de estas tres salidas. Nunca en una cua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valuar-el-estado-antes-de-pinta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triaje en mostrado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 y pregunta: qué se ve, desde cuándo y si aparece en más sitios de la viv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valuar-el-estado-antes-de-pinta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triaje en mostrado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ueba con lo que hay delante: una foto, una muestra o una medida senc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valuar-el-estado-antes-de-pinta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triaje en mostrado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e la salida: resolver en mostrador, explicar y anotar, o esca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valuar-el-estado-antes-de-pinta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triaje en mostrado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la señal con su ubicación, la recomendación y su mo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valuar-el-estado-antes-de-pinta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triaje en mostrado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lo que queda pendiente y quién lo revisa, con su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valuar-el-estado-antes-de-pinta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triaje en mostrado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trega al cliente lo que corresponde y dile qué va a pasar con lo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valuar-el-estado-antes-de-pinta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e pide una foto y le hace tres preguntas, anota la señal con su ubicación y le explica que, si hay humedad, hay que ver el origen antes de pi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riar no es diagnosticar ni derivar en bloque: es mirar, preguntar y registrar, y decidir después si el caso se resuelve aquí o se escala. La segunda opción hace las tres cosas; la cuarta se salta el registro y deja al cliente sin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las tres salidas del triaje y la diferencia entre triaje y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valuar-el-estado-antes-de-pinta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s siete señales que se miran» (2 de 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s siete señales que se miran» (3 de 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s siete señales que se miran» (4 de 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siete-senal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siete señales del estado del soporte: lo que se ve en mostrador y lo que se hace con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señal tiene una respuesta: resolver, anotar o esca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valuar-el-estado-antes-de-pinta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Hay polvo de una lijadora reciente en el rodapié. → Se resuelve en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acabado de la pared es brillante y el cliente va a pintar encima sin lijar. → Se anota y se ex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cliente trae un trozo de pintura desprendida con tres capas. → Se anota y se ex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Hay una mancha blanca y cristalina en la base del muro. → Se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soporte de la habitación es placa de yeso nueva. → Se resuelve en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grieta de la esquina se ha hecho más ancha en dos meses. → Se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l cliente no ha retirado los muebles de la habitación. → Se resuelve en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La pared tiene un desconchón de dos centímetros que se ve desde la puerta. → Se anota y se ex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Hay olor a cerrado y la pintura está ampollada cerca del balcón. → Se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las siete señales del estado del soporte y la respuesta que corresponde a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valuar-el-estado-antes-de-pinta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3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Qué se puede afirmar con el producto en la mano» (2 de 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Qué se puede afirmar con el producto en la mano» (3 de 4).]]></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Qué se puede afirmar con el producto en la mano» (4 de 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te producto es de uso interior → El uso previsto que declara la etiqueta y la fich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te producto se aplica sobre yeso → Los soportes compatibles que declara la fich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te acabado es mate → La clasificación de brillo de la fich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te bote es de la campaña anterior → El lote y la fecha de fabricación de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ta pared se puede pintar con este producto → No se deduce del producto: depende del estado del soporte y hay que v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los cinco datos que da el producto en la mano y la pregunta que no puede cont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valuar-el-estado-antes-de-pinta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Qué trae el cliente y qué se puede ver con ello» (2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Qué trae el cliente y qué se puede ver con ello» (3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0 % (tolerancia ±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2 m² de 20 m² son una décima parte: el 10 % de la superficie está afectada. La cifra sirve para dimensionar y para dejar constancia escrita; no sustituye a la valoración del soporte, que corresponde a quien tiene la facultad. Y una foto no permite medir más: el metro cuadrado real lo da l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qué enseña cada cosa que trae el cliente y qué no se puede concluir con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valuar-el-estado-antes-de-pinta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Humedad, sales y moho: la señal se ve, la causa no se decide» (2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Humedad, sales y moho: la señal se ve, la causa no se decide» (3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Humedad, sales y moho: la señal se ve, la causa no se decide» (4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to no es moho, es suciedad; le doy un trapo húmedo y l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mbrar una causa que no se ha visto, descartar el moho sin mirar y vender un acabado sobre una pared con humedad son las tres formas de vender algo que va a fallar. La cuarta y la quinta frases hacen lo que toca: registrar y explicar sin inventar el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las señales de humedad, sales y moho, y la respuesta de mostrador ante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valuar-el-estado-antes-de-pinta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Detective de errores»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Grietas: lo que se mide, lo que se anota y lo que se escala» (2 de 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Grietas: lo que se mide, lo que se anota y lo que se escala» (3 de 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Grietas: lo que se mide, lo que se anota y lo que se escala» (4 de 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ide · anota · comprueba · marca · mueve · escalar · facul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irar, medir y comprobar el movimiento son pasos de mostrador; decidir el tratamiento de fondo no lo es. El ancho medido y la marca fechada son los dos datos que convierten una impresión en un hecho que se puede revisar más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las tres cosas que se pueden hacer con una grieta y el criterio de esca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valuar-el-estado-antes-de-pinta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Suciedad, limpieza y estado general» (2 de 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Suciedad, limpieza y estado general» (3 de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cha técnica del producto es la que fija la dilución, el tiempo de actuación y las precauciones; la experiencia ayuda a explicar el porqué, no a inventar el cómo. Y cuando el producto es para moho o para una contaminación importante, el caso se anota y se escala en lugar de venderse un b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la limpieza como condición previa y el papel de la ficha técnica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valuar-el-estado-antes-de-pinta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Qué se anota: la ficha de triaje» (2 de 3).]]></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Qué se anota: la ficha de triaje» (3 de 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pared que se desp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lienta trae un trozo de pintura blanca en la mano y una foto del salón: tres capas, la separación en la capa de pintura y una zona despejada de unos dos metros cuadr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valuar-el-estado-antes-de-pintar]]></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pared que se desp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iaje: se anota «desprendimiento de pintura en el salón, tres capas, zona de 2 m² de 20 m² según la foto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valuar-el-estado-antes-de-pinta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pared que se desp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omprueba en la mano: el trozo se parte por la capa de pintura y el yeso queda limpio. No hay humedad ni moho en la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valuar-el-estado-antes-de-pintar]]></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pared que se desp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decide: se resuelve en mostrador con limpieza, lijado e imprimación de adherencia, y se explica que, si la pared se repite, la causa está en el soporte y habría que ve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valuar-el-estado-antes-de-pintar]]></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pared que se desp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nota también lo que no se sabe: cuántas capas hay en el resto de la pared y si el yeso está en buen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valuar-el-estado-antes-de-pintar]]></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pared que se desp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entrega la limpieza, la lijada y la imprimación con la explicación, y se anota la fecha del triaje en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valuar-el-estado-antes-de-pintar]]></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 mira y se pregunta: qué se ve, desde cuándo y si aparece en más sitios. → Se comprueba con lo que hay delante: una foto, una muestra o una medida sencilla. → Se decide la salida: resolver en mostrador, explicar y anotar, o escalar. → Se anota la señal con su ubicación, la recomendación con su motivo y lo que queda pendiente. → Se entrega al cliente lo que corresponde y se le dice qué va a pasar con lo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va de lo que se puede hacer sin herramientas a lo que exige un documento. Saltarse el paso de comprobar o decidir antes de anotar convierte la ficha en un registro de impresiones, que es justo lo que esta lección quiere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8: los seis campos de la ficha de triaje y el orden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valuar-el-estado-antes-de-pintar]]></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Ordenar la secuencia»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Qué se escala y cómo: «esto lo tiene que ver quien tiene la facultad»» (2 de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Qué se escala y cómo: «esto lo tiene que ver quien tiene la facultad»» (3 de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Qué se escala y cómo: «esto lo tiene que ver quien tiene la facultad»» (4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respuesta-al-client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la respuesta al cliente que no se sostiene y la que sí se sostiene cuando hay que escalar un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s dos respuestas no se distinguen por educación, sino por lo que sostienen: una afirma una causa que nadie ha visto y la otra deja constancia de lo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valuar-el-estado-antes-de-pintar]]></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Ninguna: la garantía del resultado la firma la empresa y no se puede comprometer en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garantía sobre el resultado depende de un diagnóstico que en mostrador no se ha hecho y de una decisión de la empresa. Lo defendible es recoger la petición, anotarla con su motivo y escalarla. Las otras opciones prometen un resultado que nadie ha evaluado y que acaba pag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9: los tres motivos de escalada y el uso de la frase que delimita la compe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valuar-el-estado-antes-de-pintar]]></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Los errores que cuestan la obra» (2 de 3).]]></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Los errores que cuestan la obra» (3 de 3).]]></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registro del triaje: si no se anotó con qué se comprobó el soporte ni qué se le explicó, no hay forma de saber qué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tiqueta no dice cuál es el soporte de cada obra y el producto no se elige por soporte. Lo que faltaba era el registro: con la señal anotada, la foto y la explicación dada, la conversación con la clienta tiene un punto de partida. Sin eso, solo quedan ver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8 y 10: la ficha de triaje y los errores que la hacen imprescind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valuar-el-estado-antes-de-pintar]]></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Opción múltiple» (2 de 2).]]></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valuar-el-estado-antes-de-pintar]]></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valuar-el-estado-antes-de-pintar]]></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valuar-el-estado-antes-de-pintar]]></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valuar-el-estado-antes-de-pintar]]></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señales y respu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valuar-el-estado-antes-de-pintar]]></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señales y respu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valuar-el-estado-antes-de-pintar]]></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señales y respu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valuar-el-estado-antes-de-pintar]]></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triaje en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irar, preguntar, comprobar, decidir y registrar: qué se resuelve aquí, qué se explica y qué se escala. No es un diagnóstico del so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valuar-el-estado-antes-de-pintar]]></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firma el producto e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u uso previsto, sus soportes compatibles, su acabado, sus condiciones de aplicación y su trazabilidad. Nunca el estado de la pare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valuar-el-estado-antes-de-pintar]]></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firma una muestra que trae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punto donde se ha desprendido: cuántas capas hay y dónde está la separación. No el estado del resto de la pare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valuar-el-estado-antes-de-pintar]]></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la señal apunta a una causa que no se ve, cuando se pide una garantía del resultado o cuando hay riesgo para la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valuar-el-estado-antes-de-pintar]]></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frase uso al explicar una escal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to lo tiene que ver quien tiene la facultad»: dice qué va a pasar y quién responde, sin inventar causa, fecha ni im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valuar-el-estado-antes-de-pintar]]></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va en la ficha de tri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ién y dónde, qué se ha visto, con qué se ha comprobado, qué se recomienda y por qué, qué queda pendiente y quién lo ha revi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valuar-el-estado-antes-de-pintar]]></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un triaje de mostrador que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valuar-el-estado-antes-de-pintar]]></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un triaje de mostrador que se sostiene» (2 de 3).]]></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un triaje de mostrador que se sostiene» (3 de 3).]]></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5).]]></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5).]]></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5).]]></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542" r:id="rId1"/>
    <p:sldLayoutId id="2482438543" r:id="rId2"/>
    <p:sldLayoutId id="2482438544" r:id="rId3"/>
    <p:sldLayoutId id="248243854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639f2ff91155eeb20892152da21981c021b6188947f322a1.jpg"/>
  <Relationship Id="rId3" Type="http://schemas.openxmlformats.org/officeDocument/2006/relationships/hyperlink" Target="https://pinturasespecializadas.lumbre.lat/object/evaluar-el-estado-antes-de-pintar"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tres-salidas-del-triaje2.jpg"/>
  <Relationship Id="rId3" Type="http://schemas.openxmlformats.org/officeDocument/2006/relationships/hyperlink" Target="https://pinturasespecializadas.lumbre.lat/object/evaluar-el-estado-antes-de-pintar" TargetMode="External"/>
  <Relationship Id="rId4" Type="http://schemas.openxmlformats.org/officeDocument/2006/relationships/hyperlink" Target="https://pinturasespecializadas.lumbre.lat/object/evaluar-el-estado-antes-de-pintar"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siete-senales3.jpg"/>
  <Relationship Id="rId3" Type="http://schemas.openxmlformats.org/officeDocument/2006/relationships/hyperlink" Target="https://pinturasespecializadas.lumbre.lat/object/evaluar-el-estado-antes-de-pintar" TargetMode="External"/>
  <Relationship Id="rId4" Type="http://schemas.openxmlformats.org/officeDocument/2006/relationships/hyperlink" Target="https://pinturasespecializadas.lumbre.lat/object/evaluar-el-estado-antes-de-pintar"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respuesta-al-cliente4.jpg"/>
  <Relationship Id="rId3" Type="http://schemas.openxmlformats.org/officeDocument/2006/relationships/hyperlink" Target="https://pinturasespecializadas.lumbre.lat/object/evaluar-el-estado-antes-de-pintar" TargetMode="External"/>
  <Relationship Id="rId4" Type="http://schemas.openxmlformats.org/officeDocument/2006/relationships/hyperlink" Target="https://pinturasespecializadas.lumbre.lat/object/evaluar-el-estado-antes-de-pintar" TargetMode="External"/>
  <Relationship Id="rId5"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hyperlink" Target="https://pinturasespecializadas.lumbre.lat/object/evaluar-el-estado-antes-de-pintar" TargetMode="External"/>
  <Relationship Id="rId4"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valuar-el-estado-antes-de-pintar" TargetMode="External"/>
  <Relationship Id="rId3" Type="http://schemas.openxmlformats.org/officeDocument/2006/relationships/notesSlide" Target="../notesSlides/notesSlide10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valu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tad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int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evaluar-el-estado-antes-de-pintar"/>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cer el triaje del estado de una pared desde el mostrador: reconocer adhesión, grietas, sales eflorescentes, humedad, pinturas anteriores, suciedad y estado general; decir qué se puede afirmar con el producto en la mano y qué exige visita; y registrar, recomendar y escalar con criterio, sabiendo decir «esto lo tiene que ver quien tiene la facult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 los fundamentos para asesorar. Enseña a hacer triaje en mostrador, que no es diagnosticar: ver las siete señales que se pueden observar sin subir a un andamio, separar lo que el producto en la mano permite afirmar de lo que solo se puede afirmar viendo la pared, registrar lo observado con su contexto y decidir con criterio qué se resuelve en mostrador, qué se anota y qué se escala.]]></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valuación del soporte · triaje · mostrador · adhesión · humedad · escalada · Pinturas Especializad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valuar el estado antes de pinta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0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Un sábado por la mañana, en la tienda del centro, entra una clienta con un trozo de pintura blanca en la mano y el móvil con una foto: «esto se me ha caído de la pared del salón y quiero taparlo». Pide un bote, no un tratamiento. Mientras tanto, un contratista de Capdepera pide «el mismo blanco del año pasado» y solo trae la dirección de la obra. Detrás de los dos hay una pila de encargos de tarde y ninguna pared a la vista.]]></a:t>
            </a:r>
          </a:p>
        </p:txBody>
      </p:sp>
      <p:sp>
        <p:nvSpPr>
          <p:cNvPr id="8" name=""/>
          <p:cNvSpPr txBox="1"/>
          <p:nvPr/>
        </p:nvSpPr>
        <p:spPr>
          <a:xfrm>
            <a:off x="514350" y="36004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igue es un caso inventado para practicar: los nombres, las cifras y las referencias son de práctica y no son datos de Pinturas Especializad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valuar el estado antes de pinta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6]]></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cer el triaje del estado de una pared desde el mostrador: reconocer adhesión, grietas, sales eflorescentes, humedad, pinturas anteriores, suciedad y estado general; decir qué se puede afirmar con el producto en la mano y qué exige visita; y registrar, recomendar y escalar con criterio, sabiendo decir «esto lo tiene que ver quien tiene la facultad».]]></a:t>
            </a:r>
          </a:p>
        </p:txBody>
      </p:sp>
      <p:sp>
        <p:nvSpPr>
          <p:cNvPr id="11" name=""/>
          <p:cNvSpPr txBox="1"/>
          <p:nvPr/>
        </p:nvSpPr>
        <p:spPr>
          <a:xfrm>
            <a:off x="514350" y="35814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etiqueta cita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valuar el estado antes de pinta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razonado del sector; no es, por sí solo, una política de Pinturas Especializad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interna pendiente: umbrales, productos, facultades y circuitos que debe confirmar dirección.]]></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cifras y referencias marcadas como ficticias sirven para practicar; no son datos de la empre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valuar el estado antes de pinta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6]]></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Qué señales concretas del soporte obligan a dejar de tratar en mostrador y registrar una visita, y quién la autoriza. Qué ancho de grieta se considera el límite para escalar a una valoración técnic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valuar el estado antes de pinta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6]]></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producto y qué familia se ofrecen en cada caso (adhesión, sales, humedad, moho) y con qué ficha técnica se respaldan. Quién puede afirmar la causa de un problema de soporte y con qué facultad, y qué se responde al cliente hasta entonces. Qué garantía se da al cliente sobre el resultado del tratamiento recomendado y qué queda excluido.]]></a:t>
            </a:r>
          </a:p>
        </p:txBody>
      </p:sp>
      <p:sp>
        <p:nvSpPr>
          <p:cNvPr id="10" name=""/>
          <p:cNvSpPr txBox="1"/>
          <p:nvPr/>
        </p:nvSpPr>
        <p:spPr>
          <a:xfrm>
            <a:off x="685800" y="31051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se hace con las muestras que trae el cliente y con las fotos que se hacen en el mostrad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esta lección: triaje, no diagnóstic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enseña a diagnosticar el soporte. El diagnóstico del soporte y de sus patologías tiene su propia ruta técnica, con visita, medición y parte de campo. Aquí el objeto es más pequeño y más concreto: ]]></a:t>
            </a:r>
            <a:r>
              <a:rPr lang="en-US" b="1" strike="noStrike" sz="2100" spc="0" u="none" cap="none">
                <a:solidFill>
                  <a:srgbClr val="1B2438">
                    <a:alpha val="100000"/>
                  </a:srgbClr>
                </a:solidFill>
                <a:latin typeface="Calibri"/>
              </a:rPr>
              <a:t><![CDATA[el triaje en mostrador]]></a:t>
            </a:r>
            <a:r>
              <a:rPr lang="en-US" strike="noStrike" sz="2100" spc="0" u="none" cap="none">
                <a:solidFill>
                  <a:srgbClr val="1B2438">
                    <a:alpha val="100000"/>
                  </a:srgbClr>
                </a:solidFill>
                <a:latin typeface="Calibri"/>
              </a:rPr>
              <a:t><![CDATA[.]]></a:t>
            </a:r>
          </a:p>
        </p:txBody>
      </p:sp>
      <p:sp>
        <p:nvSpPr>
          <p:cNvPr id="8" name=""/>
          <p:cNvSpPr txBox="1"/>
          <p:nvPr/>
        </p:nvSpPr>
        <p:spPr>
          <a:xfrm>
            <a:off x="514350" y="26098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riaje tiene tres salidas y solo tres:]]></a:t>
            </a:r>
          </a:p>
        </p:txBody>
      </p:sp>
      <p:sp>
        <p:nvSpPr>
          <p:cNvPr id="9" name=""/>
          <p:cNvSpPr txBox="1"/>
          <p:nvPr/>
        </p:nvSpPr>
        <p:spPr>
          <a:xfrm>
            <a:off x="514350" y="30194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0194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 resuelve en mostrador.]]></a:t>
            </a:r>
            <a:r>
              <a:rPr lang="en-US" strike="noStrike" sz="2100" spc="0" u="none" cap="none">
                <a:solidFill>
                  <a:srgbClr val="1B2438">
                    <a:alpha val="100000"/>
                  </a:srgbClr>
                </a:solidFill>
                <a:latin typeface="Calibri"/>
              </a:rPr>
              <a:t><![CDATA[ Se ve, se explica y se entrega lo que el cliente necesita: una limpieza previa, un material de preparación o una explicación honesta de lo que no se puede prome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esta lección: triaje, no diagnóstic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 anota y se explica.]]></a:t>
            </a:r>
            <a:r>
              <a:rPr lang="en-US" strike="noStrike" sz="2100" spc="0" u="none" cap="none">
                <a:solidFill>
                  <a:srgbClr val="1B2438">
                    <a:alpha val="100000"/>
                  </a:srgbClr>
                </a:solidFill>
                <a:latin typeface="Calibri"/>
              </a:rPr>
              <a:t><![CDATA[ Se registra lo observado con su fecha y su contexto, y el cliente recibe una recomendación con su motivo. El registro es lo que permite que otra persona del equipo, o quien vaya a la obra, parta de los mismos hechos.]]></a:t>
            </a:r>
          </a:p>
        </p:txBody>
      </p:sp>
      <p:sp>
        <p:nvSpPr>
          <p:cNvPr id="9" name=""/>
          <p:cNvSpPr txBox="1"/>
          <p:nvPr/>
        </p:nvSpPr>
        <p:spPr>
          <a:xfrm>
            <a:off x="514350" y="2581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 escala.]]></a:t>
            </a:r>
            <a:r>
              <a:rPr lang="en-US" strike="noStrike" sz="2100" spc="0" u="none" cap="none">
                <a:solidFill>
                  <a:srgbClr val="1B2438">
                    <a:alpha val="100000"/>
                  </a:srgbClr>
                </a:solidFill>
                <a:latin typeface="Calibri"/>
              </a:rPr>
              <a:t><![CDATA[ El caso tiene una señal que no se resuelve en el mostrador. Se anota el motivo, se avisa a quien tiene la facultad y se le dice al cliente que la respuesta le llegará por escri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esta lección: triaje, no diagnóstic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0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las tres salidas es lo que separa un mostrador preparado de uno que improvisa. Y hay una frase que resume la postura correcta, la que se dice cuando la señal no es de las que se resuelven con un producto en la mano: ]]></a:t>
            </a:r>
            <a:r>
              <a:rPr lang="en-US" b="1" strike="noStrike" sz="2100" spc="0" u="none" cap="none">
                <a:solidFill>
                  <a:srgbClr val="1B2438">
                    <a:alpha val="100000"/>
                  </a:srgbClr>
                </a:solidFill>
                <a:latin typeface="Calibri"/>
              </a:rPr>
              <a:t><![CDATA[«esto lo tiene que ver quien tiene la facultad»]]></a:t>
            </a:r>
            <a:r>
              <a:rPr lang="en-US" strike="noStrike" sz="2100" spc="0" u="none" cap="none">
                <a:solidFill>
                  <a:srgbClr val="1B2438">
                    <a:alpha val="100000"/>
                  </a:srgbClr>
                </a:solidFill>
                <a:latin typeface="Calibri"/>
              </a:rPr>
              <a:t><![CDATA[. Esa frase no es una evasión: es el límite profesional. Lo que no puede hacer es sustituirse por una causa inventada.]]></a:t>
            </a:r>
          </a:p>
        </p:txBody>
      </p:sp>
      <p:sp>
        <p:nvSpPr>
          <p:cNvPr id="8" name=""/>
          <p:cNvSpPr txBox="1"/>
          <p:nvPr/>
        </p:nvSpPr>
        <p:spPr>
          <a:xfrm>
            <a:off x="514350" y="36004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viso de método: en esta lección se habla mucho de «lo que se ve» y poco de «lo que se deduce», y esa diferencia es deliberada. El síntoma se puede describir sin herramientas; la causa, n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esta lección: triaje, no diagnóstico]]></a:t>
            </a:r>
          </a:p>
        </p:txBody>
      </p:sp>
      <p:pic>
        <p:nvPicPr>
          <p:cNvPr id="3" name="" descr="Tres salidas del triaje en mostrador: se resuelve en mostrador, se anota y se explica, se escala.">
            <a:hlinkClick r:id="rId3" tooltip="Tres salidas del triaje en mostrador: se resuelve en mostrador, se anota y se explica, se escala."/>
          </p:cNvPr>
          <p:cNvPicPr>
            <a:picLocks noChangeAspect="1"/>
          </p:cNvPicPr>
          <p:nvPr>
            <p:ph type="pic" idx="1"/>
          </p:nvPr>
        </p:nvPicPr>
        <p:blipFill>
          <a:blip r:embed="rId2"/>
          <a:stretch>
            <a:fillRect/>
          </a:stretch>
        </p:blipFill>
        <p:spPr>
          <a:xfrm>
            <a:off x="857250" y="1257300"/>
            <a:ext cx="74199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oda atención de mostrador termina en una de estas tres salidas. Nunca en una cuar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valuar-el-estado-antes-de-pintar"/>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Qué es esta lección: triaje, no diagnóstico · El triaje en mostrador,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y pregunta: qué se ve, desde cuándo y si aparece en más sitios de la viviend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Qué es esta lección: triaje, no diagnóstico · El triaje en mostrador,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ueba con lo que hay delante: una foto, una muestra o una medida sencil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Qué es esta lección: triaje, no diagnóstico · El triaje en mostrador,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 la salida: resolver en mostrador, explicar y anotar, o escal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Qué es esta lección: triaje, no diagnóstico · El triaje en mostrador,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a señal con su ubicación, la recomendación y su motiv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Qué es esta lección: triaje, no diagnóstico · El triaje en mostrador,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o que queda pendiente y quién lo revisa, con su fec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Qué es esta lección: triaje, no diagnóstico · El triaje en mostrador,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 al cliente lo que corresponde y dile qué va a pasar con lo pendien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Qué es esta lección: triaje, no diagnóstic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describe que la pared del salón «está un poco húmeda» y pide un bote de blanco. ¿Qué hace el mostrador?]]></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 vende el producto para humedad del catálogo, porque ella ya ha dicho que es humedad.]]></a:t>
            </a:r>
          </a:p>
        </p:txBody>
      </p:sp>
      <p:sp>
        <p:nvSpPr>
          <p:cNvPr id="10" name=""/>
          <p:cNvSpPr txBox="1"/>
          <p:nvPr/>
        </p:nvSpPr>
        <p:spPr>
          <a:xfrm>
            <a:off x="666750" y="30099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 pide una foto y le hace tres preguntas, anota la señal con su ubicación y le explica que, si hay humedad, hay que ver el origen antes de pint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06]]></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pide que espere un momento, va al almacén y le busca un producto que sirva para paredes con humedad.]]></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dice que eso lo tiene que ver un técnico y la despacha sin má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siete señales que se mira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ete señales se miran en mostrador. La lista es corta a propósito: son las que un cliente puede traer, enseñar o describir sin necesidad de subir a un andamio.]]></a:t>
            </a:r>
          </a:p>
        </p:txBody>
      </p:sp>
      <p:sp>
        <p:nvSpPr>
          <p:cNvPr id="8" name=""/>
          <p:cNvSpPr txBox="1"/>
          <p:nvPr/>
        </p:nvSpPr>
        <p:spPr>
          <a:xfrm>
            <a:off x="514350" y="22860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dhesión de la pintura anterior.]]></a:t>
            </a:r>
            <a:r>
              <a:rPr lang="en-US" strike="noStrike" sz="2100" spc="0" u="none" cap="none">
                <a:solidFill>
                  <a:srgbClr val="1B2438">
                    <a:alpha val="100000"/>
                  </a:srgbClr>
                </a:solidFill>
                <a:latin typeface="Calibri"/>
              </a:rPr>
              <a:t><![CDATA[ Si la pintura vieja se levanta en escamas, se agrieta en trozos o suena hueca, la superficie no está admitiendo el sistema. Con una muestra en la mano se ve dónde se separó: en la capa de pintura, en el enfoscado o en el propio ye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siete señales que se mira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0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Grietas y fisuras.]]></a:t>
            </a:r>
            <a:r>
              <a:rPr lang="en-US" strike="noStrike" sz="2100" spc="0" u="none" cap="none">
                <a:solidFill>
                  <a:srgbClr val="1B2438">
                    <a:alpha val="100000"/>
                  </a:srgbClr>
                </a:solidFill>
                <a:latin typeface="Calibri"/>
              </a:rPr>
              <a:t><![CDATA[ Se mira el ancho, la dirección y si la grieta se mueve. El ancho se mide; el movimiento se comprueba comparando con una marca fechada.]]></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ales eflorescentes.]]></a:t>
            </a:r>
            <a:r>
              <a:rPr lang="en-US" strike="noStrike" sz="2100" spc="0" u="none" cap="none">
                <a:solidFill>
                  <a:srgbClr val="1B2438">
                    <a:alpha val="100000"/>
                  </a:srgbClr>
                </a:solidFill>
                <a:latin typeface="Calibri"/>
              </a:rPr>
              <a:t><![CDATA[ Las manchas blancas y cristalinas que se cepillan y aparecen en la base de los muros, detrás de los muebles o en la esquina de una habitación fría.]]></a:t>
            </a:r>
          </a:p>
        </p:txBody>
      </p:sp>
      <p:sp>
        <p:nvSpPr>
          <p:cNvPr id="11" name=""/>
          <p:cNvSpPr txBox="1"/>
          <p:nvPr/>
        </p:nvSpPr>
        <p:spPr>
          <a:xfrm>
            <a:off x="514350" y="3286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umedad.]]></a:t>
            </a:r>
            <a:r>
              <a:rPr lang="en-US" strike="noStrike" sz="2100" spc="0" u="none" cap="none">
                <a:solidFill>
                  <a:srgbClr val="1B2438">
                    <a:alpha val="100000"/>
                  </a:srgbClr>
                </a:solidFill>
                <a:latin typeface="Calibri"/>
              </a:rPr>
              <a:t><![CDATA[ Las manchas más oscuras, las zonas blandas o frías al tacto, el olor a cerrado, la pintura ampollad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siete señales que se mira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0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inturas anteriores.]]></a:t>
            </a:r>
            <a:r>
              <a:rPr lang="en-US" strike="noStrike" sz="2100" spc="0" u="none" cap="none">
                <a:solidFill>
                  <a:srgbClr val="1B2438">
                    <a:alpha val="100000"/>
                  </a:srgbClr>
                </a:solidFill>
                <a:latin typeface="Calibri"/>
              </a:rPr>
              <a:t><![CDATA[ Cuántas capas hay, si son mates o brillantes y si hubo temple. Muchas capas de pintura brillante sobre un soporte poroso son un aviso de desprendimiento.]]></a:t>
            </a:r>
          </a:p>
        </p:txBody>
      </p:sp>
      <p:sp>
        <p:nvSpPr>
          <p:cNvPr id="9" name=""/>
          <p:cNvSpPr txBox="1"/>
          <p:nvPr/>
        </p:nvSpPr>
        <p:spPr>
          <a:xfrm>
            <a:off x="514350" y="22574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ciedad.]]></a:t>
            </a:r>
            <a:r>
              <a:rPr lang="en-US" strike="noStrike" sz="2100" spc="0" u="none" cap="none">
                <a:solidFill>
                  <a:srgbClr val="1B2438">
                    <a:alpha val="100000"/>
                  </a:srgbClr>
                </a:solidFill>
                <a:latin typeface="Calibri"/>
              </a:rPr>
              <a:t><![CDATA[ Polvo, grasa, moho, restos de una obra anterior o polvo de una lijadora.]]></a:t>
            </a:r>
          </a:p>
        </p:txBody>
      </p:sp>
      <p:sp>
        <p:nvSpPr>
          <p:cNvPr id="11" name=""/>
          <p:cNvSpPr txBox="1"/>
          <p:nvPr/>
        </p:nvSpPr>
        <p:spPr>
          <a:xfrm>
            <a:off x="514350" y="2962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62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ado general.]]></a:t>
            </a:r>
            <a:r>
              <a:rPr lang="en-US" strike="noStrike" sz="2100" spc="0" u="none" cap="none">
                <a:solidFill>
                  <a:srgbClr val="1B2438">
                    <a:alpha val="100000"/>
                  </a:srgbClr>
                </a:solidFill>
                <a:latin typeface="Calibri"/>
              </a:rPr>
              <a:t><![CDATA[ Qué soporte hay debajo (yeso, placa de yeso, hormigón, azulejo), si hay huecos, si el paramento está recto y si faltan trabajos de otros oficio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siete señales que se mira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señal se puede describir en mostrador. Ninguna se puede explicar en mostrador: la señal dice ]]></a:t>
            </a:r>
            <a:r>
              <a:rPr lang="en-US" b="1"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pasa; la causa dice ]]></a:t>
            </a:r>
            <a:r>
              <a:rPr lang="en-US" b="1" strike="noStrike" sz="2100" spc="0" u="none" cap="none">
                <a:solidFill>
                  <a:srgbClr val="1B2438">
                    <a:alpha val="100000"/>
                  </a:srgbClr>
                </a:solidFill>
                <a:latin typeface="Calibri"/>
              </a:rPr>
              <a:t><![CDATA[por qué]]></a:t>
            </a:r>
            <a:r>
              <a:rPr lang="en-US" strike="noStrike" sz="2100" spc="0" u="none" cap="none">
                <a:solidFill>
                  <a:srgbClr val="1B2438">
                    <a:alpha val="100000"/>
                  </a:srgbClr>
                </a:solidFill>
                <a:latin typeface="Calibri"/>
              </a:rPr>
              <a:t><![CDATA[ pasa, y esa es exactamente la frontera entre esta lección y la ruta de diagnóstico técnic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siete señales que se miran]]></a:t>
            </a:r>
          </a:p>
        </p:txBody>
      </p:sp>
      <p:pic>
        <p:nvPicPr>
          <p:cNvPr id="3" name="" descr="Matriz con siete señales del estado del soporte: lo que se ve en mostrador y lo que se hace con cada una.">
            <a:hlinkClick r:id="rId3" tooltip="Matriz con siete señales del estado del soporte: lo que se ve en mostrador y lo que se hace con cada una."/>
          </p:cNvPr>
          <p:cNvPicPr>
            <a:picLocks noChangeAspect="1"/>
          </p:cNvPicPr>
          <p:nvPr>
            <p:ph type="pic" idx="1"/>
          </p:nvPr>
        </p:nvPicPr>
        <p:blipFill>
          <a:blip r:embed="rId2"/>
          <a:stretch>
            <a:fillRect/>
          </a:stretch>
        </p:blipFill>
        <p:spPr>
          <a:xfrm>
            <a:off x="2447925" y="1257300"/>
            <a:ext cx="42386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señal tiene una respuesta: resolver, anotar o escal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valuar-el-estado-antes-de-pintar"/>
              </a:rPr>
              <a:t><![CDATA[Ver imagen original en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Las siete señales que se mira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observación según la respuesta que le corresponde en mostrador.]]></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resuelve en mostrado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anota y se explic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escal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ay polvo de una lijadora reciente en el rodapié.]]></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0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acabado de la pared es brillante y el cliente va a pintar encima sin lijar.]]></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cliente trae un trozo de pintura desprendida con tres capas.]]></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ay una mancha blanca y cristalina en la base del muro.]]></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soporte de la habitación es placa de yeso nueva.]]></a:t>
            </a:r>
          </a:p>
        </p:txBody>
      </p:sp>
      <p:sp>
        <p:nvSpPr>
          <p:cNvPr id="11" name=""/>
          <p:cNvSpPr txBox="1"/>
          <p:nvPr/>
        </p:nvSpPr>
        <p:spPr>
          <a:xfrm>
            <a:off x="514350" y="2981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grieta de la esquina se ha hecho más ancha en dos meses.]]></a:t>
            </a:r>
          </a:p>
        </p:txBody>
      </p:sp>
      <p:sp>
        <p:nvSpPr>
          <p:cNvPr id="12" name=""/>
          <p:cNvSpPr txBox="1"/>
          <p:nvPr/>
        </p:nvSpPr>
        <p:spPr>
          <a:xfrm>
            <a:off x="514350" y="3343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l cliente no ha retirado los muebles de la habitación.]]></a:t>
            </a:r>
          </a:p>
        </p:txBody>
      </p:sp>
      <p:sp>
        <p:nvSpPr>
          <p:cNvPr id="13" name=""/>
          <p:cNvSpPr txBox="1"/>
          <p:nvPr/>
        </p:nvSpPr>
        <p:spPr>
          <a:xfrm>
            <a:off x="514350" y="37052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La pared tiene un desconchón de dos centímetros que se ve desde la puert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Hay olor a cerrado y la pintura está ampollada cerca del balcón.]]></a:t>
            </a:r>
          </a:p>
        </p:txBody>
      </p:sp>
      <p:sp>
        <p:nvSpPr>
          <p:cNvPr id="8" name=""/>
          <p:cNvSpPr txBox="1"/>
          <p:nvPr/>
        </p:nvSpPr>
        <p:spPr>
          <a:xfrm>
            <a:off x="514350" y="15811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Qué se puede afirmar con el producto en la man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0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producto en la mano se pueden hacer cinco cosas, y todas salen del envase y de la ficha técnica:]]></a:t>
            </a:r>
          </a:p>
        </p:txBody>
      </p:sp>
      <p:sp>
        <p:nvSpPr>
          <p:cNvPr id="8" name=""/>
          <p:cNvSpPr txBox="1"/>
          <p:nvPr/>
        </p:nvSpPr>
        <p:spPr>
          <a:xfrm>
            <a:off x="514350" y="19526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so previsto.]]></a:t>
            </a:r>
            <a:r>
              <a:rPr lang="en-US" strike="noStrike" sz="2100" spc="0" u="none" cap="none">
                <a:solidFill>
                  <a:srgbClr val="1B2438">
                    <a:alpha val="100000"/>
                  </a:srgbClr>
                </a:solidFill>
                <a:latin typeface="Calibri"/>
              </a:rPr>
              <a:t><![CDATA[ Para qué está destinado: interior, exterior, local de alta exigencia, uso profesional. No es lo mismo que el uso que le va a dar el cliente.]]></a:t>
            </a:r>
          </a:p>
        </p:txBody>
      </p:sp>
      <p:sp>
        <p:nvSpPr>
          <p:cNvPr id="10" name=""/>
          <p:cNvSpPr txBox="1"/>
          <p:nvPr/>
        </p:nvSpPr>
        <p:spPr>
          <a:xfrm>
            <a:off x="514350" y="29908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9908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oportes compatibles.]]></a:t>
            </a:r>
            <a:r>
              <a:rPr lang="en-US" strike="noStrike" sz="2100" spc="0" u="none" cap="none">
                <a:solidFill>
                  <a:srgbClr val="1B2438">
                    <a:alpha val="100000"/>
                  </a:srgbClr>
                </a:solidFill>
                <a:latin typeface="Calibri"/>
              </a:rPr>
              <a:t><![CDATA[ Qué superficies admite el producto según su fich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Qué se puede afirmar con el producto en la man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abado.]]></a:t>
            </a:r>
            <a:r>
              <a:rPr lang="en-US" strike="noStrike" sz="2100" spc="0" u="none" cap="none">
                <a:solidFill>
                  <a:srgbClr val="1B2438">
                    <a:alpha val="100000"/>
                  </a:srgbClr>
                </a:solidFill>
                <a:latin typeface="Calibri"/>
              </a:rPr>
              <a:t><![CDATA[ Mate, satinado o brillante. El brillo es un dato clasificado por norma (UNE-EN 13300), no una impresión personal.]]></a:t>
            </a:r>
          </a:p>
        </p:txBody>
      </p:sp>
      <p:sp>
        <p:nvSpPr>
          <p:cNvPr id="9" name=""/>
          <p:cNvSpPr txBox="1"/>
          <p:nvPr/>
        </p:nvSpPr>
        <p:spPr>
          <a:xfrm>
            <a:off x="514350" y="22574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diciones de aplicación.]]></a:t>
            </a:r>
            <a:r>
              <a:rPr lang="en-US" strike="noStrike" sz="2100" spc="0" u="none" cap="none">
                <a:solidFill>
                  <a:srgbClr val="1B2438">
                    <a:alpha val="100000"/>
                  </a:srgbClr>
                </a:solidFill>
                <a:latin typeface="Calibri"/>
              </a:rPr>
              <a:t><![CDATA[ Dilución, número de manos, temperatura, tiempo de secado y de repintado.]]></a:t>
            </a:r>
          </a:p>
        </p:txBody>
      </p:sp>
      <p:sp>
        <p:nvSpPr>
          <p:cNvPr id="11" name=""/>
          <p:cNvSpPr txBox="1"/>
          <p:nvPr/>
        </p:nvSpPr>
        <p:spPr>
          <a:xfrm>
            <a:off x="514350" y="2962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62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razabilidad.]]></a:t>
            </a:r>
            <a:r>
              <a:rPr lang="en-US" strike="noStrike" sz="2100" spc="0" u="none" cap="none">
                <a:solidFill>
                  <a:srgbClr val="1B2438">
                    <a:alpha val="100000"/>
                  </a:srgbClr>
                </a:solidFill>
                <a:latin typeface="Calibri"/>
              </a:rPr>
              <a:t><![CDATA[ Lote y fecha de fabricación copiados de la etiqueta, y el estado del envase: si está abierto, si ha congelado, si conserva la tap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Qué se puede afirmar con el producto en la man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0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producto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dice es si esa pared se puede pintar. Esa pregunta no se contesta con la mano llena de bote. Por eso en la misma atención hay que separar dos cosas: lo que el producto permite y lo que el soporte permite.]]></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 detalle que se olvida en el mostrador: el producto que llevas en la mano puede no ser el que vas a recomendar. Si la recomendación va a ser una imprimación, una masilla o un producto de tratamiento, hay que comprobar qué hay en el lineal y cuál es en concreto, con su ficha técnica. Recomendar «algo para humedades» no es recomendar: es dejar el criterio a otr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Qué se puede afirmar con el producto en la man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0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 apunte de seguridad: la ficha técnica dice también qué precauciones tiene el producto y en qué condiciones no se debe aplicar. Si el uso previsto por el cliente no coincide con el uso previsto del producto, la respuesta no es un producto mejor, es una consulta a la fich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Qué se puede afirmar con el producto en la man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afirmación con el dato que la sostien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te producto es de uso interior]]></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te producto se aplica sobre yes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te acabado es mat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ste bote es de la campaña anterior]]></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ta pared se puede pintar con este product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s soportes compatibles que declara la ficha técnic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lasificación de brillo de la ficha técnic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lote y la fecha de fabricación de la etiqueta]]></a:t>
            </a:r>
          </a:p>
        </p:txBody>
      </p:sp>
      <p:sp>
        <p:nvSpPr>
          <p:cNvPr id="9" name=""/>
          <p:cNvSpPr txBox="1"/>
          <p:nvPr/>
        </p:nvSpPr>
        <p:spPr>
          <a:xfrm>
            <a:off x="628650" y="19240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se deduce del producto: depende del estado del soporte y hay que verlo]]></a:t>
            </a:r>
          </a:p>
        </p:txBody>
      </p:sp>
      <p:sp>
        <p:nvSpPr>
          <p:cNvPr id="10" name=""/>
          <p:cNvSpPr txBox="1"/>
          <p:nvPr/>
        </p:nvSpPr>
        <p:spPr>
          <a:xfrm>
            <a:off x="628650" y="2590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uso previsto que declara la etiqueta y la ficha técnic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Qué trae el cliente y qué se puede ver con ell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trae lo que puede traer, y cada cosa enseña una cosa distinta.]]></a:t>
            </a:r>
          </a:p>
        </p:txBody>
      </p:sp>
      <p:sp>
        <p:nvSpPr>
          <p:cNvPr id="8" name=""/>
          <p:cNvSpPr txBox="1"/>
          <p:nvPr/>
        </p:nvSpPr>
        <p:spPr>
          <a:xfrm>
            <a:off x="514350" y="19526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trozo de pintura que se ha desprendido.]]></a:t>
            </a:r>
            <a:r>
              <a:rPr lang="en-US" strike="noStrike" sz="2100" spc="0" u="none" cap="none">
                <a:solidFill>
                  <a:srgbClr val="1B2438">
                    <a:alpha val="100000"/>
                  </a:srgbClr>
                </a:solidFill>
                <a:latin typeface="Calibri"/>
              </a:rPr>
              <a:t><![CDATA[ Enseña el corte: cuántas capas hay, si la separación está en la pintura o en el soporte y qué color y acabado tenía. No enseña el estado del resto de la pared.]]></a:t>
            </a:r>
          </a:p>
        </p:txBody>
      </p:sp>
      <p:sp>
        <p:nvSpPr>
          <p:cNvPr id="10" name=""/>
          <p:cNvSpPr txBox="1"/>
          <p:nvPr/>
        </p:nvSpPr>
        <p:spPr>
          <a:xfrm>
            <a:off x="514350" y="33147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147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foto.]]></a:t>
            </a:r>
            <a:r>
              <a:rPr lang="en-US" strike="noStrike" sz="2100" spc="0" u="none" cap="none">
                <a:solidFill>
                  <a:srgbClr val="1B2438">
                    <a:alpha val="100000"/>
                  </a:srgbClr>
                </a:solidFill>
                <a:latin typeface="Calibri"/>
              </a:rPr>
              <a:t><![CDATA[ Enseña lo visible y el entorno de la zona. Una foto con luz natural y con algo que dé escala vale más que cinco minutos de descripció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Qué trae el cliente y qué se puede ver con ell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trozo del soporte.]]></a:t>
            </a:r>
            <a:r>
              <a:rPr lang="en-US" strike="noStrike" sz="2100" spc="0" u="none" cap="none">
                <a:solidFill>
                  <a:srgbClr val="1B2438">
                    <a:alpha val="100000"/>
                  </a:srgbClr>
                </a:solidFill>
                <a:latin typeface="Calibri"/>
              </a:rPr>
              <a:t><![CDATA[ Enseña si el material es poroso, si está blando, si se desmenuza. Se manipula con cuidado y se devuelve al cliente.]]></a:t>
            </a:r>
          </a:p>
        </p:txBody>
      </p:sp>
      <p:sp>
        <p:nvSpPr>
          <p:cNvPr id="9" name=""/>
          <p:cNvSpPr txBox="1"/>
          <p:nvPr/>
        </p:nvSpPr>
        <p:spPr>
          <a:xfrm>
            <a:off x="514350" y="22574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bote del producto anterior.]]></a:t>
            </a:r>
            <a:r>
              <a:rPr lang="en-US" strike="noStrike" sz="2100" spc="0" u="none" cap="none">
                <a:solidFill>
                  <a:srgbClr val="1B2438">
                    <a:alpha val="100000"/>
                  </a:srgbClr>
                </a:solidFill>
                <a:latin typeface="Calibri"/>
              </a:rPr>
              <a:t><![CDATA[ Enseña el acabado y, con la tapa, si el bote se ha dejado abierto.]]></a:t>
            </a:r>
          </a:p>
        </p:txBody>
      </p:sp>
      <p:sp>
        <p:nvSpPr>
          <p:cNvPr id="11" name=""/>
          <p:cNvSpPr txBox="1"/>
          <p:nvPr/>
        </p:nvSpPr>
        <p:spPr>
          <a:xfrm>
            <a:off x="514350" y="29622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es sencilla: ]]></a:t>
            </a:r>
            <a:r>
              <a:rPr lang="en-US" b="1" strike="noStrike" sz="2100" spc="0" u="none" cap="none">
                <a:solidFill>
                  <a:srgbClr val="1B2438">
                    <a:alpha val="100000"/>
                  </a:srgbClr>
                </a:solidFill>
                <a:latin typeface="Calibri"/>
              </a:rPr>
              <a:t><![CDATA[una muestra enseña el punto donde se ha desprendido, no toda la pared]]></a:t>
            </a:r>
            <a:r>
              <a:rPr lang="en-US" strike="noStrike" sz="2100" spc="0" u="none" cap="none">
                <a:solidFill>
                  <a:srgbClr val="1B2438">
                    <a:alpha val="100000"/>
                  </a:srgbClr>
                </a:solidFill>
                <a:latin typeface="Calibri"/>
              </a:rPr>
              <a:t><![CDATA[. Del mismo modo, una mancha enseña que hay una mancha, no de dónde viene el agua. Por eso lo que sale de un triaje es una descripción con su contexto, nunca un diagnóstic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Qué trae el cliente y qué se puede ver con ell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0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gesto que mejora todo lo anterior: ]]></a:t>
            </a:r>
            <a:r>
              <a:rPr lang="en-US" b="1" strike="noStrike" sz="2100" spc="0" u="none" cap="none">
                <a:solidFill>
                  <a:srgbClr val="1B2438">
                    <a:alpha val="100000"/>
                  </a:srgbClr>
                </a:solidFill>
                <a:latin typeface="Calibri"/>
              </a:rPr>
              <a:t><![CDATA[preguntar]]></a:t>
            </a:r>
            <a:r>
              <a:rPr lang="en-US" strike="noStrike" sz="2100" spc="0" u="none" cap="none">
                <a:solidFill>
                  <a:srgbClr val="1B2438">
                    <a:alpha val="100000"/>
                  </a:srgbClr>
                </a:solidFill>
                <a:latin typeface="Calibri"/>
              </a:rPr>
              <a:t><![CDATA[. «¿Desde cuándo se despega?», «¿En el baño también se nota?», «¿Alguien ha pintado encima?», «¿Le han hecho alguna obra lately?». Las respuestas del cliente son datos, y a veces son el dato que decide si el caso se resuelve en mostrador o se escal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Qué trae el cliente y qué se puede ver con ell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liente enseña una foto de una pared de 20 m² en la que la pintura se ha desprendido en una franja de 2 m². ¿Qué porcentaje de la superficie está afectada?]]></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Humedad, sales y moho: la señal se ve, la causa no se decid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6]]></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ostrador se ven señales de humedad; no se diagnostican.]]></a:t>
            </a:r>
          </a:p>
        </p:txBody>
      </p:sp>
      <p:sp>
        <p:nvSpPr>
          <p:cNvPr id="8" name=""/>
          <p:cNvSpPr txBox="1"/>
          <p:nvPr/>
        </p:nvSpPr>
        <p:spPr>
          <a:xfrm>
            <a:off x="514350" y="162877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62877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nchas de eflorescencia.]]></a:t>
            </a:r>
            <a:r>
              <a:rPr lang="en-US" strike="noStrike" sz="2100" spc="0" u="none" cap="none">
                <a:solidFill>
                  <a:srgbClr val="1B2438">
                    <a:alpha val="100000"/>
                  </a:srgbClr>
                </a:solidFill>
                <a:latin typeface="Calibri"/>
              </a:rPr>
              <a:t><![CDATA[ Blancas, cristalinas, que se cepillan y vuelven a salir. La señal es inequívoca: hay agua que sale del soporte y deja sales al secarse. De dónde viene ese agua —una gotera, un arranque de humedad desde el suelo, condensación— no se decide con una fot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Humedad, sales y moho: la señal se ve, la causa no se decid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0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Zonas oscuras y blandas.]]></a:t>
            </a:r>
            <a:r>
              <a:rPr lang="en-US" strike="noStrike" sz="2100" spc="0" u="none" cap="none">
                <a:solidFill>
                  <a:srgbClr val="1B2438">
                    <a:alpha val="100000"/>
                  </a:srgbClr>
                </a:solidFill>
                <a:latin typeface="Calibri"/>
              </a:rPr>
              <a:t><![CDATA[ Tinte más oscuro, textura blanda al tacto, pintura ampollada. La pintura se levanta porque debajo hay agua o vapor; el motivo puede estar a tres metros o a un piso de distancia.]]></a:t>
            </a:r>
          </a:p>
        </p:txBody>
      </p:sp>
      <p:sp>
        <p:nvSpPr>
          <p:cNvPr id="9" name=""/>
          <p:cNvSpPr txBox="1"/>
          <p:nvPr/>
        </p:nvSpPr>
        <p:spPr>
          <a:xfrm>
            <a:off x="514350" y="25812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oho.]]></a:t>
            </a:r>
            <a:r>
              <a:rPr lang="en-US" strike="noStrike" sz="2100" spc="0" u="none" cap="none">
                <a:solidFill>
                  <a:srgbClr val="1B2438">
                    <a:alpha val="100000"/>
                  </a:srgbClr>
                </a:solidFill>
                <a:latin typeface="Calibri"/>
              </a:rPr>
              <a:t><![CDATA[ Manchas negras o verdosas, con olor. El moho necesita humedad y poca luz: por eso aparece en esquinas, detrás de los muebles, en baños sin ventana y en la parte trasera de los armario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Humedad, sales y moho: la señal se ve, la causa no se decid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s tres casos, la respuesta de mostrador tiene la misma estructura: ]]></a:t>
            </a:r>
            <a:r>
              <a:rPr lang="en-US" b="1" strike="noStrike" sz="2100" spc="0" u="none" cap="none">
                <a:solidFill>
                  <a:srgbClr val="1B2438">
                    <a:alpha val="100000"/>
                  </a:srgbClr>
                </a:solidFill>
                <a:latin typeface="Calibri"/>
              </a:rPr>
              <a:t><![CDATA[no se vende un acabado encima]]></a:t>
            </a:r>
            <a:r>
              <a:rPr lang="en-US" strike="noStrike" sz="2100" spc="0" u="none" cap="none">
                <a:solidFill>
                  <a:srgbClr val="1B2438">
                    <a:alpha val="100000"/>
                  </a:srgbClr>
                </a:solidFill>
                <a:latin typeface="Calibri"/>
              </a:rPr>
              <a:t><![CDATA[. Se anota la señal con su ubicación, se explica por qué pintar encima es mala idea —el problema vuelve y la pintura nueva cae con la vieja— y se ofrece lo que sí se puede hacer: la limpieza y el tratamiento que corresponda, o una visit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Humedad, sales y moho: la señal se ve, la causa no se decid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0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hace nunca en mostrador es nombrar la causa: «es humedad por capilaridad», «es condensación», «es una gotera». Esa es la ruta de diagnóstico técnico, con visita y con parte. En mostrador la afirmación correcta es otra: «esto es una señal de humedad; hay que ver el origen antes de pintar». Suena menos rotundo, pero es cierto y se puede sostener.]]></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palabra que conviene tener pronta: ]]></a:t>
            </a:r>
            <a:r>
              <a:rPr lang="en-US" b="1" strike="noStrike" sz="2100" spc="0" u="none" cap="none">
                <a:solidFill>
                  <a:srgbClr val="1B2438">
                    <a:alpha val="100000"/>
                  </a:srgbClr>
                </a:solidFill>
                <a:latin typeface="Calibri"/>
              </a:rPr>
              <a:t><![CDATA[cuando no se puede pintar encima, no se vende para pintar encima]]></a:t>
            </a:r>
            <a:r>
              <a:rPr lang="en-US" strike="noStrike" sz="2100" spc="0" u="none" cap="none">
                <a:solidFill>
                  <a:srgbClr val="1B2438">
                    <a:alpha val="100000"/>
                  </a:srgbClr>
                </a:solidFill>
                <a:latin typeface="Calibri"/>
              </a:rPr>
              <a:t><![CDATA[. Un producto de tratamiento que se vende sin explicar el tratamiento previo es un producto vendido contra su propia fich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Humedad, sales y moho: la señal se ve, la causa no se decid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que suenan a mostrado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humedad por capilaridad, le pongo una imprimación para humedad y queda resuelto.]]></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to no es moho, es suciedad; le doy un trapo húmedo y listo.]]></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pinto encima y, si vuelve a caer, ya veremos.]]></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o dónde aparece, con foto y fecha, y lo paso a quien pueda ir a verl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e vendo la limpieza y le explico que, hasta que el origen de la humedad esté claro, no se pinta encim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Grietas: lo que se mide, lo que se anota y lo que se esca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una grieta se pueden hacer tres cosas, y solo una de ellas es una valoración.]]></a:t>
            </a:r>
          </a:p>
        </p:txBody>
      </p:sp>
      <p:sp>
        <p:nvSpPr>
          <p:cNvPr id="8" name=""/>
          <p:cNvSpPr txBox="1"/>
          <p:nvPr/>
        </p:nvSpPr>
        <p:spPr>
          <a:xfrm>
            <a:off x="514350" y="19526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irarla.]]></a:t>
            </a:r>
            <a:r>
              <a:rPr lang="en-US" strike="noStrike" sz="2100" spc="0" u="none" cap="none">
                <a:solidFill>
                  <a:srgbClr val="1B2438">
                    <a:alpha val="100000"/>
                  </a:srgbClr>
                </a:solidFill>
                <a:latin typeface="Calibri"/>
              </a:rPr>
              <a:t><![CDATA[ Se anota dónde está, a qué altura, si cruza la esquina, si aparece en más sitios de la vivienda y si la zona es un rincón sin ventilación.]]></a:t>
            </a:r>
          </a:p>
        </p:txBody>
      </p:sp>
      <p:sp>
        <p:nvSpPr>
          <p:cNvPr id="10" name=""/>
          <p:cNvSpPr txBox="1"/>
          <p:nvPr/>
        </p:nvSpPr>
        <p:spPr>
          <a:xfrm>
            <a:off x="514350" y="29908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9908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edirla.]]></a:t>
            </a:r>
            <a:r>
              <a:rPr lang="en-US" strike="noStrike" sz="2100" spc="0" u="none" cap="none">
                <a:solidFill>
                  <a:srgbClr val="1B2438">
                    <a:alpha val="100000"/>
                  </a:srgbClr>
                </a:solidFill>
                <a:latin typeface="Calibri"/>
              </a:rPr>
              <a:t><![CDATA[ El ancho se mide con una regla, en el centro de la grieta, y se anota en milímetros. El ancho es un dato objetivo que cualquiera puede comprobar despué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Grietas: lo que se mide, lo que se anota y lo que se esca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robar si se mueve.]]></a:t>
            </a:r>
            <a:r>
              <a:rPr lang="en-US" strike="noStrike" sz="2100" spc="0" u="none" cap="none">
                <a:solidFill>
                  <a:srgbClr val="1B2438">
                    <a:alpha val="100000"/>
                  </a:srgbClr>
                </a:solidFill>
                <a:latin typeface="Calibri"/>
              </a:rPr>
              <a:t><![CDATA[ Se marca un punto sobre la grieta con fecha y se compara días después. Si la marca se ha separado, la grieta se mueve: eso ya no es una fisura de la capa de pintur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Grietas: lo que se mide, lo que se anota y lo que se esca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una fisura superficial y una grieta con movimiento no la decide el mostrador. En el sector se maneja una referencia orientativa de anchura a partir de la cual conviene una valoración técnica, pero el criterio definitivo —qué ancho obliga a escalar en la empresa— lo confirma dirección. Lo que sí es de esta lección es el criterio de fondo: ]]></a:t>
            </a:r>
            <a:r>
              <a:rPr lang="en-US" b="1" strike="noStrike" sz="2100" spc="0" u="none" cap="none">
                <a:solidFill>
                  <a:srgbClr val="1B2438">
                    <a:alpha val="100000"/>
                  </a:srgbClr>
                </a:solidFill>
                <a:latin typeface="Calibri"/>
              </a:rPr>
              <a:t><![CDATA[grieta con movimiento, grieta en esquina o grieta que crece, se anota y se escala]]></a:t>
            </a:r>
            <a:r>
              <a:rPr lang="en-US" strike="noStrike" sz="2100" spc="0" u="none" cap="none">
                <a:solidFill>
                  <a:srgbClr val="1B2438">
                    <a:alpha val="100000"/>
                  </a:srgbClr>
                </a:solidFill>
                <a:latin typeface="Calibri"/>
              </a:rPr>
              <a:t><![CDATA[; fisura superficial de la capa de pintura, se anota y se ofrece masilla y lijado, avisando de que una fisura superficial no siempre vuelve a aparecer y que a veces sí.]]></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Grietas: lo que se mide, lo que se anota y lo que se esca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advertencia práctica: ]]></a:t>
            </a:r>
            <a:r>
              <a:rPr lang="en-US" b="1" strike="noStrike" sz="2100" spc="0" u="none" cap="none">
                <a:solidFill>
                  <a:srgbClr val="1B2438">
                    <a:alpha val="100000"/>
                  </a:srgbClr>
                </a:solidFill>
                <a:latin typeface="Calibri"/>
              </a:rPr>
              <a:t><![CDATA[una grieta que se rellena sin mirar de dónde viene vuelve a aparecer]]></a:t>
            </a:r>
            <a:r>
              <a:rPr lang="en-US" strike="noStrike" sz="2100" spc="0" u="none" cap="none">
                <a:solidFill>
                  <a:srgbClr val="1B2438">
                    <a:alpha val="100000"/>
                  </a:srgbClr>
                </a:solidFill>
                <a:latin typeface="Calibri"/>
              </a:rPr>
              <a:t><![CDATA[, y el cliente lo vive como un fallo de la pintura cuando el problema es de la grieta. Por eso el orden es: mirar, medir, anotar, y solo después trat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Grietas: lo que se mide, lo que se anota y lo que se escal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ncho de la grieta se ___ con una regla y el dato se ___ en la ficha de triaje; el movimiento se ___ comparando con una ___ fechada; y cuando la grieta se ___ o la causa no está clara, la decisión es ___ a quien tiene la ___.]]></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Suciedad, limpieza y estado genera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mpieza es la recomendación más fácil de dar y la que más se olvida. Si hay polvo, grasa o moho, la pintura no agarra: el producto se va con el primer roc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Suciedad, limpieza y estado genera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dice en mostrador es sencillo y seguro: ]]></a:t>
            </a:r>
            <a:r>
              <a:rPr lang="en-US" b="1" strike="noStrike" sz="2100" spc="0" u="none" cap="none">
                <a:solidFill>
                  <a:srgbClr val="1B2438">
                    <a:alpha val="100000"/>
                  </a:srgbClr>
                </a:solidFill>
                <a:latin typeface="Calibri"/>
              </a:rPr>
              <a:t><![CDATA[el soporte tiene que estar limpio, seco y sin partes sueltas]]></a:t>
            </a:r>
            <a:r>
              <a:rPr lang="en-US" strike="noStrike" sz="2100" spc="0" u="none" cap="none">
                <a:solidFill>
                  <a:srgbClr val="1B2438">
                    <a:alpha val="100000"/>
                  </a:srgbClr>
                </a:solidFill>
                <a:latin typeface="Calibri"/>
              </a:rPr>
              <a:t><![CDATA[ antes de que se aplique nada. En cuanto al método, no se inventan mezclas ni tiempos: el producto de limpieza que se indique debe usarse como indica su ficha técnica, que es la que fija la dilución, el tiempo de actuación y las precauciones. Si el caso es de moho o de contaminación importante, no se vende un producto cualquiera: se anota y se escal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Suciedad, limpieza y estado genera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tado general se anota también: el tipo de soporte, si hay huecos o desperfectos que van a quedar a la vista, si faltan trabajos de otros oficios y si el espacio está vacío o se pinta con el mobiliario dentro. Una habitación con los muebles montados y otra vacía no se pueden pintar igual, y esa diferencia la dice el cliente en cinco segundos si se pregunta.]]></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consecuencia comercial que conviene tener clara: explicar la limpieza previa no es perder una venta, es evitar la reclamación. Pintar sobre polvo y grasa es la causa más fácil de evitar y, a la vez, la más frecuent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Suciedad, limpieza y estado general]]></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modo de limpiar y el tiempo de actuación del producto de limpieza los decide el mostrador con su experiencia, sin necesidad de mirar la ficha técnic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Qué se anota: la ficha de triaj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0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ale de un triaje es un papel, no una impresión. La ficha de triaje tiene seis campos y ninguno es opcional:]]></a:t>
            </a:r>
          </a:p>
        </p:txBody>
      </p:sp>
      <p:sp>
        <p:nvSpPr>
          <p:cNvPr id="8" name=""/>
          <p:cNvSpPr txBox="1"/>
          <p:nvPr/>
        </p:nvSpPr>
        <p:spPr>
          <a:xfrm>
            <a:off x="514350" y="19526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19526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én y dónde.]]></a:t>
            </a:r>
            <a:r>
              <a:rPr lang="en-US" strike="noStrike" sz="2100" spc="0" u="none" cap="none">
                <a:solidFill>
                  <a:srgbClr val="1B2438">
                    <a:alpha val="100000"/>
                  </a:srgbClr>
                </a:solidFill>
                <a:latin typeface="Calibri"/>
              </a:rPr>
              <a:t><![CDATA[ Cliente, contacto, dirección y qué estancia o zona.]]></a:t>
            </a:r>
          </a:p>
        </p:txBody>
      </p:sp>
      <p:sp>
        <p:nvSpPr>
          <p:cNvPr id="10" name=""/>
          <p:cNvSpPr txBox="1"/>
          <p:nvPr/>
        </p:nvSpPr>
        <p:spPr>
          <a:xfrm>
            <a:off x="514350" y="2657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1" name=""/>
          <p:cNvSpPr txBox="1"/>
          <p:nvPr/>
        </p:nvSpPr>
        <p:spPr>
          <a:xfrm>
            <a:off x="762000" y="2657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ha visto.]]></a:t>
            </a:r>
            <a:r>
              <a:rPr lang="en-US" strike="noStrike" sz="2100" spc="0" u="none" cap="none">
                <a:solidFill>
                  <a:srgbClr val="1B2438">
                    <a:alpha val="100000"/>
                  </a:srgbClr>
                </a:solidFill>
                <a:latin typeface="Calibri"/>
              </a:rPr>
              <a:t><![CDATA[ La señal, con su ubicación exacta: base, esquina, altura, orientación.]]></a:t>
            </a:r>
          </a:p>
        </p:txBody>
      </p:sp>
      <p:sp>
        <p:nvSpPr>
          <p:cNvPr id="12" name=""/>
          <p:cNvSpPr txBox="1"/>
          <p:nvPr/>
        </p:nvSpPr>
        <p:spPr>
          <a:xfrm>
            <a:off x="514350" y="3362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3" name=""/>
          <p:cNvSpPr txBox="1"/>
          <p:nvPr/>
        </p:nvSpPr>
        <p:spPr>
          <a:xfrm>
            <a:off x="762000" y="3362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 qué se ha comprobado.]]></a:t>
            </a:r>
            <a:r>
              <a:rPr lang="en-US" strike="noStrike" sz="2100" spc="0" u="none" cap="none">
                <a:solidFill>
                  <a:srgbClr val="1B2438">
                    <a:alpha val="100000"/>
                  </a:srgbClr>
                </a:solidFill>
                <a:latin typeface="Calibri"/>
              </a:rPr>
              <a:t><![CDATA[ Foto, muestra, medida o lo que ha dicho el cliente, dicho de dónde viene el dat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Qué se anota: la ficha de triaj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recomienda y por qué.]]></a:t>
            </a:r>
            <a:r>
              <a:rPr lang="en-US" strike="noStrike" sz="2100" spc="0" u="none" cap="none">
                <a:solidFill>
                  <a:srgbClr val="1B2438">
                    <a:alpha val="100000"/>
                  </a:srgbClr>
                </a:solidFill>
                <a:latin typeface="Calibri"/>
              </a:rPr>
              <a:t><![CDATA[ Material, motivo y lo que el cliente tiene que hacer antes: limpiar, vaciar, ventilar,apartar muebles.]]></a:t>
            </a:r>
          </a:p>
        </p:txBody>
      </p:sp>
      <p:sp>
        <p:nvSpPr>
          <p:cNvPr id="9" name=""/>
          <p:cNvSpPr txBox="1"/>
          <p:nvPr/>
        </p:nvSpPr>
        <p:spPr>
          <a:xfrm>
            <a:off x="514350" y="22574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574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queda pendiente.]]></a:t>
            </a:r>
            <a:r>
              <a:rPr lang="en-US" strike="noStrike" sz="2100" spc="0" u="none" cap="none">
                <a:solidFill>
                  <a:srgbClr val="1B2438">
                    <a:alpha val="100000"/>
                  </a:srgbClr>
                </a:solidFill>
                <a:latin typeface="Calibri"/>
              </a:rPr>
              <a:t><![CDATA[ El dato que falta, con su motivo, y quién lo revisa.]]></a:t>
            </a:r>
          </a:p>
        </p:txBody>
      </p:sp>
      <p:sp>
        <p:nvSpPr>
          <p:cNvPr id="11" name=""/>
          <p:cNvSpPr txBox="1"/>
          <p:nvPr/>
        </p:nvSpPr>
        <p:spPr>
          <a:xfrm>
            <a:off x="514350" y="2962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2962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én lo ha revisado y cuándo.]]></a:t>
            </a:r>
            <a:r>
              <a:rPr lang="en-US" strike="noStrike" sz="2100" spc="0" u="none" cap="none">
                <a:solidFill>
                  <a:srgbClr val="1B2438">
                    <a:alpha val="100000"/>
                  </a:srgbClr>
                </a:solidFill>
                <a:latin typeface="Calibri"/>
              </a:rPr>
              <a:t><![CDATA[ Con la fecha, porque un triaje de hace tres meses es una información distint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Qué se anota: la ficha de triaj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lado va una regla de datos personales: se anota lo necesario para poder resolver el caso, no lo que el cliente ha contado de más. De una casa se guardan la dirección abreviada, la estancia y la señal; el resto se pide en el momento en que haga falta.]]></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última idea que ordena el resto: ]]></a:t>
            </a:r>
            <a:r>
              <a:rPr lang="en-US" b="1" strike="noStrike" sz="2100" spc="0" u="none" cap="none">
                <a:solidFill>
                  <a:srgbClr val="1B2438">
                    <a:alpha val="100000"/>
                  </a:srgbClr>
                </a:solidFill>
                <a:latin typeface="Calibri"/>
              </a:rPr>
              <a:t><![CDATA[lo que no se anota, no existe]]></a:t>
            </a:r>
            <a:r>
              <a:rPr lang="en-US" strike="noStrike" sz="2100" spc="0" u="none" cap="none">
                <a:solidFill>
                  <a:srgbClr val="1B2438">
                    <a:alpha val="100000"/>
                  </a:srgbClr>
                </a:solidFill>
                <a:latin typeface="Calibri"/>
              </a:rPr>
              <a:t><![CDATA[. Una señal vista y no escrita vuelve a ser un recuerdo, y dos personas del equipo acabarán contando historias distintas sobre la misma pare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Qué se anota: la ficha de triaje · Ejemplo resuelto: la pared que se despeg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lienta trae un trozo de pintura blanca en la mano y una foto del salón: tres capas, la separación en la capa de pintura y una zona despejada de unos dos metros cuadrado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Qué se anota: la ficha de triaje · Ejemplo resuelto: la pared que se despeg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iaje: se anota «desprendimiento de pintura en el salón, tres capas, zona de 2 m² de 20 m² según la foto del client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Qué se anota: la ficha de triaje · Ejemplo resuelto: la pared que se despeg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mprueba en la mano: el trozo se parte por la capa de pintura y el yeso queda limpio. No hay humedad ni moho en la muestr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Qué se anota: la ficha de triaje · Ejemplo resuelto: la pared que se despeg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decide: se resuelve en mostrador con limpieza, lijado e imprimación de adherencia, y se explica que, si la pared se repite, la causa está en el soporte y habría que verl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Qué se anota: la ficha de triaje · Ejemplo resuelto: la pared que se despeg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nota también lo que no se sabe: cuántas capas hay en el resto de la pared y si el yeso está en buen estad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Qué se anota: la ficha de triaje · Ejemplo resuelto: la pared que se despeg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ntrega la limpieza, la lijada y la imprimación con la explicación, y se anota la fecha del triaje en la fich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Qué se anota: la ficha de triaj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l triaje en mostrador.]]></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comprueba con lo que hay delante: una foto, una muestra o una medida sencilla.]]></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decide la salida: resolver en mostrador, explicar y anotar, o escalar.]]></a:t>
            </a:r>
          </a:p>
        </p:txBody>
      </p:sp>
      <p:sp>
        <p:nvSpPr>
          <p:cNvPr id="11" name=""/>
          <p:cNvSpPr txBox="1"/>
          <p:nvPr/>
        </p:nvSpPr>
        <p:spPr>
          <a:xfrm>
            <a:off x="628650" y="3343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anota la señal con su ubicación, la recomendación con su motivo y lo que queda pendient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entrega al cliente lo que corresponde y se le dice qué va a pasar con lo pendient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 mira y se pregunta: qué se ve, desde cuándo y si aparece en más sitio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Qué se escala y cómo: «esto lo tiene que ver quien tiene la facultad»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6]]></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motivos para escalar, y conviene reconocerlos pronto:]]></a:t>
            </a:r>
          </a:p>
        </p:txBody>
      </p:sp>
      <p:sp>
        <p:nvSpPr>
          <p:cNvPr id="8" name=""/>
          <p:cNvSpPr txBox="1"/>
          <p:nvPr/>
        </p:nvSpPr>
        <p:spPr>
          <a:xfrm>
            <a:off x="514350" y="16287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6287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señal apunta a una causa que no se ve.]]></a:t>
            </a:r>
            <a:r>
              <a:rPr lang="en-US" strike="noStrike" sz="2100" spc="0" u="none" cap="none">
                <a:solidFill>
                  <a:srgbClr val="1B2438">
                    <a:alpha val="100000"/>
                  </a:srgbClr>
                </a:solidFill>
                <a:latin typeface="Calibri"/>
              </a:rPr>
              <a:t><![CDATA[ Humedad, sales, grieta con movimiento o un soporte que se desmenuza: el mostrador ve el efecto, no el origen.]]></a:t>
            </a:r>
          </a:p>
        </p:txBody>
      </p:sp>
      <p:sp>
        <p:nvSpPr>
          <p:cNvPr id="10" name=""/>
          <p:cNvSpPr txBox="1"/>
          <p:nvPr/>
        </p:nvSpPr>
        <p:spPr>
          <a:xfrm>
            <a:off x="514350" y="265747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65747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liente pide una garantía del resultado.]]></a:t>
            </a:r>
            <a:r>
              <a:rPr lang="en-US" strike="noStrike" sz="2100" spc="0" u="none" cap="none">
                <a:solidFill>
                  <a:srgbClr val="1B2438">
                    <a:alpha val="100000"/>
                  </a:srgbClr>
                </a:solidFill>
                <a:latin typeface="Calibri"/>
              </a:rPr>
              <a:t><![CDATA[ «¿Me garantiza que no se va a volver a despegar?» no se puede contestar en mostrador. Una garantía sobre un resultado es una decisión de la empresa, con su alcance y su plazo, y quien la firma no es la persona que está detrás del mostrado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Qué se escala y cómo: «esto lo tiene que ver quien tiene la facultad»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ay riesgo para las personas.]]></a:t>
            </a:r>
            <a:r>
              <a:rPr lang="en-US" strike="noStrike" sz="2100" spc="0" u="none" cap="none">
                <a:solidFill>
                  <a:srgbClr val="1B2438">
                    <a:alpha val="100000"/>
                  </a:srgbClr>
                </a:solidFill>
                <a:latin typeface="Calibri"/>
              </a:rPr>
              <a:t><![CDATA[ Si la obra implica trabajo en altura, espacios confinados o materiales que no se identifican, se anota y se escala. El mostrador no vende material para una obra así.]]></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Qué se escala y cómo: «esto lo tiene que ver quien tiene la facultad»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que resume el procedimiento es: ]]></a:t>
            </a:r>
            <a:r>
              <a:rPr lang="en-US" b="1" strike="noStrike" sz="2100" spc="0" u="none" cap="none">
                <a:solidFill>
                  <a:srgbClr val="1B2438">
                    <a:alpha val="100000"/>
                  </a:srgbClr>
                </a:solidFill>
                <a:latin typeface="Calibri"/>
              </a:rPr>
              <a:t><![CDATA[«esto lo tiene que ver quien tiene la facultad»]]></a:t>
            </a:r>
            <a:r>
              <a:rPr lang="en-US" strike="noStrike" sz="2100" spc="0" u="none" cap="none">
                <a:solidFill>
                  <a:srgbClr val="1B2438">
                    <a:alpha val="100000"/>
                  </a:srgbClr>
                </a:solidFill>
                <a:latin typeface="Calibri"/>
              </a:rPr>
              <a:t><![CDATA[. Se dice al cliente y se escribe en la ficha. No es un «no» ni un «no me hago cargo»: es una frase que dice exactamente qué va a pasar —alguien lo va a ver— y quién responde. Lo que no puede hacer es ir acompañada de una causa inventada, porque entonces deja de ser un límite profesional y pasa a ser una suposició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Qué se escala y cómo: «esto lo tiene que ver quien tiene la facultad»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escala en la práctica: se anota el pendiente con su motivo y la fecha en que se ha pedido; se avisa a quien corresponda según el circuito de la empresa, que es un procedimiento interno que confirma dirección; y al cliente se le dice lo que va a pasar, sin fecha prometida y sin importe. Una escalada bien hecha no desaparece: tiene dueño y fecha de petició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Qué se escala y cómo: «esto lo tiene que ver quien tiene la facultad»]]></a:t>
            </a:r>
          </a:p>
        </p:txBody>
      </p:sp>
      <p:pic>
        <p:nvPicPr>
          <p:cNvPr id="3" name="" descr="Comparación entre la respuesta al cliente que no se sostiene y la que sí se sostiene cuando hay que escalar un caso.">
            <a:hlinkClick r:id="rId3" tooltip="Comparación entre la respuesta al cliente que no se sostiene y la que sí se sostiene cuando hay que escalar un caso."/>
          </p:cNvPr>
          <p:cNvPicPr>
            <a:picLocks noChangeAspect="1"/>
          </p:cNvPicPr>
          <p:nvPr>
            <p:ph type="pic" idx="1"/>
          </p:nvPr>
        </p:nvPicPr>
        <p:blipFill>
          <a:blip r:embed="rId2"/>
          <a:stretch>
            <a:fillRect/>
          </a:stretch>
        </p:blipFill>
        <p:spPr>
          <a:xfrm>
            <a:off x="1562100" y="1257300"/>
            <a:ext cx="6010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s dos respuestas no se distinguen por educación, sino por lo que sostienen: una afirma una causa que nadie ha visto y la otra deja constancia de lo pendie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valuar-el-estado-antes-de-pintar"/>
              </a:rPr>
              <a:t><![CDATA[Ver imagen original en el O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spuesta con confianz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9 · Qué se escala y cómo: «esto lo tiene que ver quien tiene la facultad»]]></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liente pide que le garantices por escrito que la pared no se volverá a despegar. ¿Qué respuesta es la defendible?]]></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nguna: la garantía del resultado la firma la empresa y no se puede comprometer en mostrador.]]></a:t>
            </a:r>
          </a:p>
        </p:txBody>
      </p:sp>
      <p:sp>
        <p:nvSpPr>
          <p:cNvPr id="10" name=""/>
          <p:cNvSpPr txBox="1"/>
          <p:nvPr/>
        </p:nvSpPr>
        <p:spPr>
          <a:xfrm>
            <a:off x="666750" y="3009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ca: seguro que no pasa nada, el producto es bueno.]]></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astante: le digo que con doble imprimación no se va a volver a caer.]]></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ucha: se lo garantizo yo, y si se cae lo repintamos sin cost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os errores que cuestan la ob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rrores de mostrador no se pagan en el mostrador: se pagan en la obra, y a veces en la reclamación.]]></a:t>
            </a:r>
          </a:p>
        </p:txBody>
      </p:sp>
      <p:sp>
        <p:nvSpPr>
          <p:cNvPr id="8" name=""/>
          <p:cNvSpPr txBox="1"/>
          <p:nvPr/>
        </p:nvSpPr>
        <p:spPr>
          <a:xfrm>
            <a:off x="514350" y="19526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irar por encima.]]></a:t>
            </a:r>
            <a:r>
              <a:rPr lang="en-US" strike="noStrike" sz="2100" spc="0" u="none" cap="none">
                <a:solidFill>
                  <a:srgbClr val="1B2438">
                    <a:alpha val="100000"/>
                  </a:srgbClr>
                </a:solidFill>
                <a:latin typeface="Calibri"/>
              </a:rPr>
              <a:t><![CDATA[ Se mira la pared desde la puerta y se recomienda. La mirada rápida no ve las capas, ni la adhesión, ni el estado de la esquina.]]></a:t>
            </a:r>
          </a:p>
        </p:txBody>
      </p:sp>
      <p:sp>
        <p:nvSpPr>
          <p:cNvPr id="10" name=""/>
          <p:cNvSpPr txBox="1"/>
          <p:nvPr/>
        </p:nvSpPr>
        <p:spPr>
          <a:xfrm>
            <a:off x="514350" y="29908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9908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preguntar.]]></a:t>
            </a:r>
            <a:r>
              <a:rPr lang="en-US" strike="noStrike" sz="2100" spc="0" u="none" cap="none">
                <a:solidFill>
                  <a:srgbClr val="1B2438">
                    <a:alpha val="100000"/>
                  </a:srgbClr>
                </a:solidFill>
                <a:latin typeface="Calibri"/>
              </a:rPr>
              <a:t><![CDATA[ «El cliente sabe lo que quiere» no es un dato. Tres preguntas bien hechas ahorcan más que un bote equivocad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os errores que cuestan la ob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iagnosticar de más.]]></a:t>
            </a:r>
            <a:r>
              <a:rPr lang="en-US" strike="noStrike" sz="2100" spc="0" u="none" cap="none">
                <a:solidFill>
                  <a:srgbClr val="1B2438">
                    <a:alpha val="100000"/>
                  </a:srgbClr>
                </a:solidFill>
                <a:latin typeface="Calibri"/>
              </a:rPr>
              <a:t><![CDATA[ Nombrar la causa sin verla es inventar, y en un entorno profesional esa frase se repite, se escribe y acaba en un informe.]]></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ender la solución sin el tratamiento.]]></a:t>
            </a:r>
            <a:r>
              <a:rPr lang="en-US" strike="noStrike" sz="2100" spc="0" u="none" cap="none">
                <a:solidFill>
                  <a:srgbClr val="1B2438">
                    <a:alpha val="100000"/>
                  </a:srgbClr>
                </a:solidFill>
                <a:latin typeface="Calibri"/>
              </a:rPr>
              <a:t><![CDATA[ Vender una imprimación para una pared con humedad sin explicar el tratamiento previo es vender un problema con envoltorio de producto.]]></a:t>
            </a:r>
          </a:p>
        </p:txBody>
      </p:sp>
      <p:sp>
        <p:nvSpPr>
          <p:cNvPr id="11" name=""/>
          <p:cNvSpPr txBox="1"/>
          <p:nvPr/>
        </p:nvSpPr>
        <p:spPr>
          <a:xfrm>
            <a:off x="514350" y="3286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llar lo pendiente.]]></a:t>
            </a:r>
            <a:r>
              <a:rPr lang="en-US" strike="noStrike" sz="2100" spc="0" u="none" cap="none">
                <a:solidFill>
                  <a:srgbClr val="1B2438">
                    <a:alpha val="100000"/>
                  </a:srgbClr>
                </a:solidFill>
                <a:latin typeface="Calibri"/>
              </a:rPr>
              <a:t><![CDATA[ Si la ficha no dice lo que falta, el siguiente que venga no lo sabe; y el cliente entiende que estaba todo clar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os errores que cuestan la ob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ostura correcta es la de quien sabe hasta dónde llega: ]]></a:t>
            </a:r>
            <a:r>
              <a:rPr lang="en-US" b="1" strike="noStrike" sz="2100" spc="0" u="none" cap="none">
                <a:solidFill>
                  <a:srgbClr val="1B2438">
                    <a:alpha val="100000"/>
                  </a:srgbClr>
                </a:solidFill>
                <a:latin typeface="Calibri"/>
              </a:rPr>
              <a:t><![CDATA[se responde de lo que se sabe, se registra lo que se ha visto y se pasa lo que no es de aquí]]></a:t>
            </a:r>
            <a:r>
              <a:rPr lang="en-US" strike="noStrike" sz="2100" spc="0" u="none" cap="none">
                <a:solidFill>
                  <a:srgbClr val="1B2438">
                    <a:alpha val="100000"/>
                  </a:srgbClr>
                </a:solidFill>
                <a:latin typeface="Calibri"/>
              </a:rPr>
              <a:t><![CDATA[. Esa última parte no es una dejada de mano: es el trabajo bien hech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0 · Los errores que cuestan la obr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se llevó el bote y la imprimación, y el mismo día llama: «me he equivocado, la pared es de yeso y me dijeron que era de hormigón». ¿Qué es lo que fall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lienta, por no hacer caso de lo que se le explicó en el mostrador.]]></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registro del triaje: si no se anotó con qué se comprobó el soporte ni qué se le explicó, no hay forma de saber qué ocurrió.]]></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6]]></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etiqueta del producto, que debería indicar para qué soportes es apto.]]></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alidad de la imprimación, que debería ser específica para yes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triaje en mostrad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llena en el momento de la atención, con el cliente delante si es posible. La columna de ejemplo es ficticia y sirve para ver el nivel de detalle; no son datos de Pinturas Especializadas. Lo que no se sabe se escribe como pendiente, con su motivo, y no se rellena con suposicione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triaje en mostrad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de ficha de triaje. Una descripción con su contexto, nunca un diagnóstic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6]]></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524000"/>
                <a:gridCol w="2238375"/>
                <a:gridCol w="2524125"/>
                <a:gridCol w="1828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y dó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contacto, dirección y estancia o z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en la tienda del centro, vivienda en Canyamel, sal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datos mínimos para poder volver a escribir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ha vi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eñal con su ubicación exa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cha blanca y cristalina en la base del muro, unos 40 cm]]></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ripción, nunca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6]]></a:t>
            </a:r>
          </a:p>
        </p:txBody>
      </p:sp>
      <p:graphicFrame>
        <p:nvGraphicFramePr>
          <p:cNvPr id="7" name="" descr=""/>
          <p:cNvGraphicFramePr>
            <a:graphicFrameLocks noGrp="1"/>
          </p:cNvGraphicFramePr>
          <p:nvPr/>
        </p:nvGraphicFramePr>
        <p:xfrm>
          <a:off x="514350" y="1257300"/>
          <a:ext cx="8115300" cy="3162300"/>
        </p:xfrm>
        <a:graphic>
          <a:graphicData uri="http://schemas.openxmlformats.org/drawingml/2006/table">
            <a:tbl>
              <a:tblPr firstRow="1" bandRow="1"/>
              <a:tblGrid>
                <a:gridCol w="1524000"/>
                <a:gridCol w="2238375"/>
                <a:gridCol w="2524125"/>
                <a:gridCol w="1828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qué se ha compro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to, muestra, medida o declaración del cliente, y de dónde sa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to del móvil y muestra del desconchón; ancho de la grieta medido con reg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r siempre el origen del d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recom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motivo y lo que debe hacer el cliente 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 y ventilar la habitación; no pintar hasta ver el origen de la hu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prometer resul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6]]></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524000"/>
                <a:gridCol w="2238375"/>
                <a:gridCol w="2524125"/>
                <a:gridCol w="1828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queda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ato que falta, con su motivo, y quién lo rev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sita para localizar el origen de la hu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su motivo y su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y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 que ha hecho el triaje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iaje del 12 de octubre, con la clienta del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ircuito de escalado lo confirma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6]]></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1524000"/>
                <a:gridCol w="2238375"/>
                <a:gridCol w="2524125"/>
                <a:gridCol w="1828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s person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lo necesario para poder resolver el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teléfono y estancia; nada más de la viv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nota lo necesario, no lo de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triaje en mostrad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6]]></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 de escritura: si un dato no está confirmado, se escribe «pendiente» con el motivo y quién puede darlo. Un triaje sin pendientes declarados no es un triaje: es una impresión.]]></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señales y respuest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6]]></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247900"/>
                <a:gridCol w="5867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h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la pintura anterior se levanta, se agrieta o suena hue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loresc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chas blancas y cristalinas que se cepillan en la base de los mu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ieta con mov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arca fechada se separa: ya no es una fisura de pin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chas oscuras con olor en zonas húmedas y poco ventil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señales y respuest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6]]></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247900"/>
                <a:gridCol w="5867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s anteri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s capas hay y si son mates o brill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 gen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oporte hay debajo y qué trabajos de otros oficios falt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suelve en 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ve, se explica y se entrega lo que el cliente neces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sca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eñal no se resuelve aquí: se anota el motivo y lo lleva quien tiene la facul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señales y respuest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evaluar-el-estado-antes-de-pintar"/>
              </a:rPr>
              <a:t><![CDATA[Abrir el juego en el O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triaje en mostrador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triaje en mostrador?]]></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triaje en mostrador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irar, preguntar, comprobar, decidir y registrar: qué se resuelve aquí, qué se explica y qué se escala. No es un diagnóstico del soporte.]]></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triaje en mostrador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firma el producto en la mano?]]></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triaje en mostrador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 uso previsto, sus soportes compatibles, su acabado, sus condiciones de aplicación y su trazabilidad. Nunca el estado de la pared.]]></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triaje en mostrador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firma una muestra que trae el cliente?]]></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triaje en mostrador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unto donde se ha desprendido: cuántas capas hay y dónde está la separación. No el estado del resto de la pared.]]></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triaje en mostrador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escala?]]></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triaje en mostrador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la señal apunta a una causa que no se ve, cuando se pide una garantía del resultado o cuando hay riesgo para las personas.]]></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triaje en mostrador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frase uso al explicar una escalada?]]></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triaje en mostrador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to lo tiene que ver quien tiene la facultad»: dice qué va a pasar y quién responde, sin inventar causa, fecha ni importe.]]></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triaje en mostrador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va en la ficha de triaje?]]></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triaje en mostrador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ién y dónde, qué se ha visto, con qué se ha comprobado, qué se recomienda y por qué, qué queda pendiente y quién lo ha revisado.]]></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 triaje de mostrador que se sostien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5]]></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 triaje de mostrador que se sostien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9]]></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0]]></a:t>
            </a:r>
          </a:p>
        </p:txBody>
      </p:sp>
      <p:sp>
        <p:nvSpPr>
          <p:cNvPr id="12" name=""/>
          <p:cNvSpPr txBox="1"/>
          <p:nvPr/>
        </p:nvSpPr>
        <p:spPr>
          <a:xfrm>
            <a:off x="514350" y="29813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reconocer las siete señales, decir qué afirma el producto y qué no, registrar el triaje con su contexto y decidir cuándo escalar, sin inventar la causa y sin prometer lo que no depende de ti.]]></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 triaje de mostrador que se sostien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06]]></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2, 5 y 9. Los errores más frecuentes son nombrar una causa sin verla, vender un acabado sobre una pared con humedad y dejar sin escribir lo que queda pendiente.]]></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0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valuar el estado antes de pintar, desde el mostrador, es hacer un triaje: mirar, preguntar, comprobar, decidir y registrar. Siete señales se miran —adhesión de la pintura anterior, grietas y fisuras, sales eflorescentes, humedad, pinturas anteriores, suciedad y estado general— y cada una tiene su respuesta: resolver en mostrador, anotar y explicar, o escalar.]]></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0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producto en la mano se afirma lo que dice el envase y la ficha técnica: uso previsto, soportes compatibles, acabado, condiciones de aplicación y trazabilidad. Nunca se afirma que esa pared se puede pintar. Con lo que trae el cliente —una muestra, una foto, un trozo del soporte— se describe el punto donde se ha desprendido, no el estado de toda la pared. La señal dice qué pasa; la causa dice por qué, y la causa no se decide sin visita.]]></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0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anota es lo que sostiene el caso: quién y dónde, qué se ha visto, con qué se ha comprobado, qué se recomienda y por qué, qué queda pendiente y quién lo ha revisado. La frase que protege el límite profesional es «esto lo tiene que ver quien tiene la facultad»: es una frase que dice qué va a pasar y quién responde, y que solo se sostiene si no va acompañada de una causa inventada.]]></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0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umbrales, los productos que se ofrecen en cada caso, el circuito de escalado y la garantía sobre el resultado quedan pendientes de que dirección los defina. Esta evaluación acredita el conocimiento del método; el manejo del producto, de la máquina y de la seguridad se verifica con supervisión en el puesto.]]></a:t>
            </a:r>
          </a:p>
        </p:txBody>
      </p:sp>
      <p:sp>
        <p:nvSpPr>
          <p:cNvPr id="8" name=""/>
          <p:cNvSpPr txBox="1"/>
          <p:nvPr/>
        </p:nvSpPr>
        <p:spPr>
          <a:xfrm>
            <a:off x="514350" y="29432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de los fabricantes del catálogo de Pinturas Especializadas (AMPP, Jotun, AkzoNobel, PPG y Sherwin-Williams): fuente operativa para uso previsto, soportes compatibles, rendimiento, dilución y secado; la ficha vigente prevalece sobre cualquier resumen interno (consulta 2026-10).]]></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valuar-el-estado-antes-de-pintar"/>
              </a:rPr>
              <a:t><![CDATA[Evaluar el estado antes de pint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0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3300, pinturas y barnices para paredes y techos interiores: clasificación por brillo, poder cubriente y resistencia al frote húmedo (AENOR/UNE, consulta 2026-10).]]></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iterios de la Organización Mundial de la Salud sobre humedad y moho en edificios (OMS, «Guidelines for indoor air quality: dampness and mould», 2009): contexto para no tratar el moho como una suciedad más (consulta 2026-10).]]></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2026-10-31T04:51:09Z</dcterms:created>
  <dcterms:modified xsi:type="dcterms:W3CDTF">2026-10-31T04:51:09Z</dcterms:modified>
  <dc:title>Evaluar el estado antes de pintar</dc:title>
  <dc:description>Presentación editable del OA «Evaluar el estado antes de pintar». Enlace: https://pinturasespecializadas.lumbre.lat/object/evaluar-el-estado-antes-de-pintar</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