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presProps" Target="presProps.xml"/>
  <Relationship Id="rId103" Type="http://schemas.openxmlformats.org/officeDocument/2006/relationships/viewProps" Target="viewProps.xml"/>
  <Relationship Id="rId10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stimar-cantidades-con-criteri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timar cantidades con criterio»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timar cantidades con criterio»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timar cantidades con criterio»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timar cantidades con criterio»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timar cantidades con criterio»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os cuatro datos del cálculo»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orden-del-calcul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asos: medir el paramento y restar huecos, multiplicar por las manos, dividir por el rendimiento, redondear al formato disponible y añadir el margen de pérdidas con un nuevo redond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orden real termina en un segundo redondeo: el margen de pérdidas puede obligar a cambiar de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s cuatro pasos del cál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s cuatro pasos del cál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uperficie → consumo → formato → pérd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es: calcular superficie neta, luego consumo, luego redondear al formato, luego añadir pérd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1: los cuatro pasos del cál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stimar-cantidades-con-criterio]]></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Medir la superficie sin engañarse»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edir-en-obr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medir a ojo, con una cifra estimada de memoria, y medir en obra, paramento a paramento y con los huecos medidos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diferencia no está en la operación: está en si la cifra se puede repetir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0.4 m² (tolerancia ±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5 x 2,4 = 12 m² brutos; 12 − 1,6 = 10,4 m² netos. Si no se resta la ventana, la respuesta es 12 m² y la cantidad de pintura sale sob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2: medir la superficie y restar los hue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stimar-cantidades-con-criteri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El rendimiento: de dónde sale el número» (2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El rendimiento: de dónde sale el número» (3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de-donde-sale-cada-dat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seis datos del cálculo: de dónde se lee cada uno, qué se anota y qué se hace cuando no aparece e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dato del cálculo tiene una fuente distinta: solo uno de ellos —la superficie— se mide en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Redondear al formato: el último paso, no el primero»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format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sobre los formatos de envase de 0,5 L, 4 L y 15 L y el salto entre ellos, con el efecto de cada formato sobre el coste y el sobr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formatos son una decisión de coste y de destino del sobrante, no solo de matemá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más caro comprar 3×1 L que 1×4 L. Se redondea al formato disponible más cerc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4: redondear al formato, y sección 5: ejempl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stimar-cantidades-con-criteri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jemplo resuelto: una pared de 4 × 3 m con una ventana de 2 m²»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preguntas-antes-de-calcula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uatro preguntas antes de calcular: cuántos metros se pintan, qué producto y cuántas manos, cuál es el rendimiento y en qué formato se entrega, con la fuente de cad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cálculo se sostiene sobre cuatro respuestas, y cada una tiene su fuente: la obra, la ficha o el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pared de 4x3m con ventana de 2 m²]]></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Superficie b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4 m x 3 m = 12 m²]]></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pared de 4x3m con ventana de 2 m²]]></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Restar vent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12 m² - 2 m² (ventana) = 10 m² ne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pared de 4x3m con ventana de 2 m²]]></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Consu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10 m² x 2 manos = 20 m² a pintar. Rendimiento: 10 m²/L. Consumo: 20 / 10 = 2 li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pared de 4x3m con ventana de 2 m²]]></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ar 1 envase de 4 L (sobra para retoques). No comprar 4 envases de 0,5 L (más c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pared de 4x3m con ventana de 2 m²]]></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Pérd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pared es porosa, añadir 10 %: 2 L + 0,2 L = 2,2 L. Con el envase de 4 L, s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Errores comun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6-errores-comun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con los errores más comunes al calcular cantidades, el paso del cálculo en el que se cuelan y cómo se detectan a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error se cuela en un paso distinto, y por eso se detecta en un sitio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 restar huecos → Compras pintura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lvidar las manos → Compras la mi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considerar pérdidas → Te quedas co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6: errores com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stimar-cantidades-con-criteri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Distinguir m²/L de consumo por m²»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7-dos-camin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dividir la superficie entre el rendimiento en m² por litro y multiplicarla por el consumo en litros por metro cuad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dos caminos dan el mismo resultado; lo que cambia es dónde está la unidad y dónde el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ndimiento vs consu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uperficie · formato · L/m²]]></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cuatro pasos son superficie, consumo, formato y pérdidas; el rendimiento va en m²/L y el consumo es su inverso, en L/m².]]></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1 y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stimar-cantidades-con-criteri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Control en obra: qué se comprueba mientras se pinta» (2 de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Control en obra: qué se comprueba mientras se pinta» (3 de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Control en obra: qué se comprueba mientras se pinta» (4 de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hace falta leer la ficha técnica, ya sé el ren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se adivina el rendimiento: se lee la ficha. Y se redondea al formato más conveniente, no al más c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1, 3 y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stimar-cantidades-con-criteri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Ejemplo resuelto: un salón con tres paredes, una ventana y una puerta»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s tres paramentos del sa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alón con tres paredes, una ventana y un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Paso 1: Superficie b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11,2 + 8,4 + 11,2 = 30,8 m²]]></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alón con tres paredes, una ventana y un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Paso 2: Hue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ntana de 1,2 m² y puerta de 1,8 m²: 30,8 - 3 = 27,8 m² ne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alón con tres paredes, una ventana y un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Paso 3: 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manos: 27,8 x 2 = 55,6 m² a pi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alón con tres paredes, una ventana y un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Paso 4: Consu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10 m²/L: 55,6 / 10 = 5,56 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alón con tres paredes, una ventana y un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Paso 5: Margen de pérd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Yeso poroso: +10 % son 0,56 L; total 6,12 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alón con tres paredes, una ventana y un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Paso 6: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os formatos de 4 L y 15 L, o bien un bote de 15 L que sobra mucho, o bien dos botes de 4 L (8 L). Se presentan las dos opciones al cliente con su coste y con el destino del sobrante. Qué formato se recomienda lo confirma dirección: es una decisión pendiente, no una regla del cál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alón con tres paredes, una ventana y un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Paso 7: Lo que s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álculo por escrito con sus supuestos: medidas, manos, rendimiento y de qué ficha, margen y su motivo, y las dos opciones de envase con su co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eer la ficha técnica antes de calcular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divinar el rendimiento de memoria → In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star puertas y ventanas de la superficie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No añadir pérdidas por absorción → In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1, 3 y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stimar-cantidades-con-criteri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de trabajo: Hoja de cálculo de cantidades»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pasos del cál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pasos del cál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cuatro pasos del cál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uperficie → consumo → formato → pérd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encuentras el ren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la ficha técnica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si necesitas 3,2 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pras 1 envase de 4 L, no 3 de 1 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 añades por pérd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5-10 % según la superficie (porosa/l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sta de la superfic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uertas, ventanas y todo lo que no se vaya a pi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llama el inverso del ren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sumo, en L/m²: si el rendimiento es 10 m²/L, el consumo es 0,1 L/m².]]></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anota la fecha de la fich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ficha declara un periodo de conservación tras la apertura y sin fecha ese dato no se puede def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cálculo con supue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cálculo que dice de dónde sale cada dato, para que se pueda revisar y no solo discu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8.]]></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un cálculo que se puede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timar-cantidades-con-criterio]]></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 cálculo que se puede revisar» (2 de 2).]]></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6).]]></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6).]]></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6).]]></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6).]]></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208" r:id="rId1"/>
    <p:sldLayoutId id="2482439209" r:id="rId2"/>
    <p:sldLayoutId id="2482439210" r:id="rId3"/>
    <p:sldLayoutId id="248243921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1a45b11e28cd869668050ca1d0ec486dff6d610827278e11.jpg"/>
  <Relationship Id="rId3" Type="http://schemas.openxmlformats.org/officeDocument/2006/relationships/hyperlink" Target="https://pinturasespecializadas.lumbre.lat/object/estimar-cantidades-con-criteri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orden-del-calculo2.jpg"/>
  <Relationship Id="rId3" Type="http://schemas.openxmlformats.org/officeDocument/2006/relationships/hyperlink" Target="https://pinturasespecializadas.lumbre.lat/object/estimar-cantidades-con-criterio" TargetMode="External"/>
  <Relationship Id="rId4" Type="http://schemas.openxmlformats.org/officeDocument/2006/relationships/hyperlink" Target="https://pinturasespecializadas.lumbre.lat/object/estimar-cantidades-con-criterio"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edir-en-obra5.jpg"/>
  <Relationship Id="rId3" Type="http://schemas.openxmlformats.org/officeDocument/2006/relationships/hyperlink" Target="https://pinturasespecializadas.lumbre.lat/object/estimar-cantidades-con-criterio" TargetMode="External"/>
  <Relationship Id="rId4" Type="http://schemas.openxmlformats.org/officeDocument/2006/relationships/hyperlink" Target="https://pinturasespecializadas.lumbre.lat/object/estimar-cantidades-con-criterio"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de-donde-sale-cada-dato6.jpg"/>
  <Relationship Id="rId3" Type="http://schemas.openxmlformats.org/officeDocument/2006/relationships/hyperlink" Target="https://pinturasespecializadas.lumbre.lat/object/estimar-cantidades-con-criterio" TargetMode="External"/>
  <Relationship Id="rId4" Type="http://schemas.openxmlformats.org/officeDocument/2006/relationships/hyperlink" Target="https://pinturasespecializadas.lumbre.lat/object/estimar-cantidades-con-criterio"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formatos7.jpg"/>
  <Relationship Id="rId3" Type="http://schemas.openxmlformats.org/officeDocument/2006/relationships/hyperlink" Target="https://pinturasespecializadas.lumbre.lat/object/estimar-cantidades-con-criterio" TargetMode="External"/>
  <Relationship Id="rId4" Type="http://schemas.openxmlformats.org/officeDocument/2006/relationships/hyperlink" Target="https://pinturasespecializadas.lumbre.lat/object/estimar-cantidades-con-criterio"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preguntas-antes-de-calcular8.jpg"/>
  <Relationship Id="rId3" Type="http://schemas.openxmlformats.org/officeDocument/2006/relationships/hyperlink" Target="https://pinturasespecializadas.lumbre.lat/object/estimar-cantidades-con-criterio" TargetMode="External"/>
  <Relationship Id="rId4" Type="http://schemas.openxmlformats.org/officeDocument/2006/relationships/hyperlink" Target="https://pinturasespecializadas.lumbre.lat/object/estimar-cantidades-con-criterio" TargetMode="External"/>
  <Relationship Id="rId5"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6-errores-comunes9.jpg"/>
  <Relationship Id="rId3" Type="http://schemas.openxmlformats.org/officeDocument/2006/relationships/hyperlink" Target="https://pinturasespecializadas.lumbre.lat/object/estimar-cantidades-con-criterio" TargetMode="External"/>
  <Relationship Id="rId4" Type="http://schemas.openxmlformats.org/officeDocument/2006/relationships/hyperlink" Target="https://pinturasespecializadas.lumbre.lat/object/estimar-cantidades-con-criterio" TargetMode="External"/>
  <Relationship Id="rId5"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7-dos-caminos10.jpg"/>
  <Relationship Id="rId3" Type="http://schemas.openxmlformats.org/officeDocument/2006/relationships/hyperlink" Target="https://pinturasespecializadas.lumbre.lat/object/estimar-cantidades-con-criterio" TargetMode="External"/>
  <Relationship Id="rId4" Type="http://schemas.openxmlformats.org/officeDocument/2006/relationships/hyperlink" Target="https://pinturasespecializadas.lumbre.lat/object/estimar-cantidades-con-criterio" TargetMode="External"/>
  <Relationship Id="rId5"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hyperlink" Target="https://pinturasespecializadas.lumbre.lat/object/estimar-cantidades-con-criterio" TargetMode="External"/>
  <Relationship Id="rId4"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timar-cantidades-con-criterio" TargetMode="External"/>
  <Relationship Id="rId3" Type="http://schemas.openxmlformats.org/officeDocument/2006/relationships/notesSlide" Target="../notesSlides/notesSlide9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tim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ntidad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riteri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estimar-cantidades-con-criterio"/>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la cantidad de pintura de una obra con un método de cuatro pasos —superficie neta, manos, rendimiento declarado y formato de envase—, distinguir el rendimiento en m²/L del consumo en L/m², añadir el margen de pérdidas con criterio y explicar el cálculo al cliente con sus supuestos y sus lím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o objeto del curso C04: cómo estimar la cantidad de pintura necesaria para un trabajo, considerando superficie, manos, rendimiento y formato. Incluye cómo medir la superficie sin errores, de dónde sale el rendimiento declarado, cómo se redondea al formato, cómo se comprueba el consumo en obra y dos ejemplos resueltos.]]></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antidades · cálculo · rendimiento · formato · superficie · asesoría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imar cantidades con criterio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ábado por la mañana entra un cliente con un parte de obra doblado en el bolsillo: un salón con tres paredes, una ventana y una puerta. Dice: «¿cuántos botes necesito?». En la mano lleva el teléfono con una foto de la pared del fondo, de la que solo se ve una esquin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rás de esa pregunta hay cuatro datos: la superficie neta, las manos, el rendimiento del producto y el formato de envase. Con tres de los cuatro, el cálculo se parece a algo; con los cuatro, es un cálcul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imar cantidades con criterio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igue es un caso inventado para practicar. Las medidas, los rendimientos y las cantidades de los ejemplos son de práctica y no son datos de productos reales ni del catálogo de Pinturas Especializadas. Los esquemas dibujados son material didáctico y no reproducen ninguna etiqueta ni ninguna pantalla re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imar cantidades con criterio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9]]></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lcular la cantidad de pintura de una obra con un método de cuatro pasos —superficie neta, manos, rendimiento declarado y formato de envase—, distinguir el rendimiento en m²/L del consumo en L/m², añadir el margen de pérdidas con criterio y explicar el cálculo al cliente con sus supuestos y sus límites.]]></a:t>
            </a:r>
          </a:p>
        </p:txBody>
      </p:sp>
      <p:sp>
        <p:nvSpPr>
          <p:cNvPr id="11"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imar cantidades con criterio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del sector; no es, por sí solo, una política de Pinturas Especializad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interna pendiente: formatos, márgenes y criterios de redondeo que debe confirmar dirección.]]></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medidas, los rendimientos y las cantidades de los ejemplos son de práctica; no son datos de la empre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imar cantidades con criterio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9]]></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Qué formatos de envase se ofrecen en el catálogo y con qué criterio se elige entre ell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imar cantidades con criterio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9]]></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margen de pérdidas se aplica por tipo de soporte y cómo se comunica al cliente. Si el consumo real de la primera mano se controla en obra y qué se hace cuando no cuadra con lo calculado. Si el cálculo se entrega por escrito al cliente y con qué formato y con qué supuestos.]]></a:t>
            </a:r>
          </a:p>
        </p:txBody>
      </p:sp>
      <p:sp>
        <p:nvSpPr>
          <p:cNvPr id="10" name=""/>
          <p:cNvSpPr txBox="1"/>
          <p:nvPr/>
        </p:nvSpPr>
        <p:spPr>
          <a:xfrm>
            <a:off x="685800" y="2790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se responde cuando el cliente pide más cantidad «por si aca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os cuatro datos del cálcu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imar cantidades no es adivinar. Es un cálculo con cuatro datos: ]]></a:t>
            </a:r>
            <a:r>
              <a:rPr lang="en-US" b="1" strike="noStrike" sz="2100" spc="0" u="none" cap="none">
                <a:solidFill>
                  <a:srgbClr val="1B2438">
                    <a:alpha val="100000"/>
                  </a:srgbClr>
                </a:solidFill>
                <a:latin typeface="Calibri"/>
              </a:rPr>
              <a:t><![CDATA[superficie ne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úmero de man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ndimiento del producto]]></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formato de envase]]></a:t>
            </a:r>
            <a:r>
              <a:rPr lang="en-US" strike="noStrike" sz="2100" spc="0" u="none" cap="none">
                <a:solidFill>
                  <a:srgbClr val="1B2438">
                    <a:alpha val="100000"/>
                  </a:srgbClr>
                </a:solidFill>
                <a:latin typeface="Calibri"/>
              </a:rPr>
              <a:t><![CDATA[.]]></a:t>
            </a:r>
          </a:p>
        </p:txBody>
      </p:sp>
      <p:sp>
        <p:nvSpPr>
          <p:cNvPr id="8" name=""/>
          <p:cNvSpPr txBox="1"/>
          <p:nvPr/>
        </p:nvSpPr>
        <p:spPr>
          <a:xfrm>
            <a:off x="514350" y="22860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falta uno, el cálculo falla. Y un cálculo que falla es un cliente que vuelve a mitad de trabajo con cara de enfado.]]></a:t>
            </a:r>
          </a:p>
        </p:txBody>
      </p:sp>
      <p:sp>
        <p:nvSpPr>
          <p:cNvPr id="9" name=""/>
          <p:cNvSpPr txBox="1"/>
          <p:nvPr/>
        </p:nvSpPr>
        <p:spPr>
          <a:xfrm>
            <a:off x="514350" y="30194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paso es obligatorio. No se puede saltar el de pérdidas «porque ya sobra». No se puede redondear mal «porque el cliente quiere gastar poco». Si el cálculo dice 3,2 L, se compran 4 L (un envase de 4 L), no tres de 1 L (más car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os cuatro datos del cálcu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diferencia de fondo entre calcular y entregar un cálculo. Un número sin supuestos es una cifra opaca: si el cliente vuelve diciendo «me ha faltado», no hay forma de saber si el fallo fue en la medida, en las manos, en el rendimiento o en el margen. Un cálculo con sus supuestos escritos se puede revisar; uno sin ellos, solo se puede discutir.]]></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el orden importa: cada paso se apoya en el anterior. No se puede dividir por el rendimiento lo que no se ha medido, y no se puede redondear a un envase lo que no se ha calcula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os cuatro datos del cálculo]]></a:t>
            </a:r>
          </a:p>
        </p:txBody>
      </p:sp>
      <p:pic>
        <p:nvPicPr>
          <p:cNvPr id="3" name="" descr="Cinco pasos: medir el paramento y restar huecos, multiplicar por las manos, dividir por el rendimiento, redondear al formato disponible y añadir el margen de pérdidas con un nuevo redondeo.">
            <a:hlinkClick r:id="rId3" tooltip="Cinco pasos: medir el paramento y restar huecos, multiplicar por las manos, dividir por el rendimiento, redondear al formato disponible y añadir el margen de pérdidas con un nuevo redondeo."/>
          </p:cNvPr>
          <p:cNvPicPr>
            <a:picLocks noChangeAspect="1"/>
          </p:cNvPicPr>
          <p:nvPr>
            <p:ph type="pic" idx="1"/>
          </p:nvPr>
        </p:nvPicPr>
        <p:blipFill>
          <a:blip r:embed="rId2"/>
          <a:stretch>
            <a:fillRect/>
          </a:stretch>
        </p:blipFill>
        <p:spPr>
          <a:xfrm>
            <a:off x="2571750" y="1257300"/>
            <a:ext cx="39909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orden real termina en un segundo redondeo: el margen de pérdidas puede obligar a cambiar de envas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stimar-cantidades-con-criterio"/>
              </a:rPr>
              <a:t><![CDATA[Ver imagen original en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os cuatro datos del cálcu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9]]></a:t>
            </a:r>
          </a:p>
        </p:txBody>
      </p:sp>
      <p:sp>
        <p:nvSpPr>
          <p:cNvPr id="7" name="" descr=""/>
          <p:cNvSpPr/>
          <p:nvPr/>
        </p:nvSpPr>
        <p:spPr>
          <a:xfrm>
            <a:off x="514350" y="1219200"/>
            <a:ext cx="8115300" cy="11049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la de oro]]></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calcular, lee la ficha técnica del producto. Ahí está el rendimiento declarado (m²/L). Sin ese dato, no hay cálculo váli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pasos del cálcu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9]]></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362075"/>
                <a:gridCol w="1476375"/>
                <a:gridCol w="1781175"/>
                <a:gridCol w="1704975"/>
                <a:gridCol w="17907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 necesa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asa si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cho x Alto, restar puertas y vent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das de la pared y hue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plano o medida en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uperficie se sobreestima y se compra pintura de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 x manos / ren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ndimiento declarado (m²/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técnica d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álculo no se cierra: hace falta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pasos del cálcu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9]]></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362075"/>
                <a:gridCol w="1476375"/>
                <a:gridCol w="1781175"/>
                <a:gridCol w="1704975"/>
                <a:gridCol w="17907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 necesa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asa si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dondear al envase dispon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s: 0,5 L, 4 L, 15 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álogo de la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ofrecen las alternativas y decide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érd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ñadir 5-10 % por absorción y desperd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po de superficie (porosa/l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 confirmado de la empr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ice al cliente que la cifra es una esti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Los cuatro datos del cálcul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orden correcto de los pasos del cálcul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ormato → superficie → consumo → pérdidas]]></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perficie → consumo → formato → pérdidas]]></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sumo → superficie → pérdidas → format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érdidas → formato → superficie → consum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Medir la superficie sin engañars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álculo empieza por la medida, y la medida es la parte que más se improvisa. Un cliente que dice «es una pared de unos cuatro metros» está dando un número redondeado, no una medida.]]></a:t>
            </a:r>
          </a:p>
        </p:txBody>
      </p:sp>
      <p:sp>
        <p:nvSpPr>
          <p:cNvPr id="8" name=""/>
          <p:cNvSpPr txBox="1"/>
          <p:nvPr/>
        </p:nvSpPr>
        <p:spPr>
          <a:xfrm>
            <a:off x="514350" y="22860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errores de medida se repiten en el mostrador:]]></a:t>
            </a:r>
          </a:p>
        </p:txBody>
      </p:sp>
      <p:sp>
        <p:nvSpPr>
          <p:cNvPr id="9" name=""/>
          <p:cNvSpPr txBox="1"/>
          <p:nvPr/>
        </p:nvSpPr>
        <p:spPr>
          <a:xfrm>
            <a:off x="514350" y="26860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860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edir la pared entera y no el paramento.]]></a:t>
            </a:r>
            <a:r>
              <a:rPr lang="en-US" strike="noStrike" sz="2100" spc="0" u="none" cap="none">
                <a:solidFill>
                  <a:srgbClr val="1B2438">
                    <a:alpha val="100000"/>
                  </a:srgbClr>
                </a:solidFill>
                <a:latin typeface="Calibri"/>
              </a:rPr>
              <a:t><![CDATA[ Una pared de 4 m puede tener 2,8 m de alto si lleva rodapié alto o un escarpe por debajo. Se mide de acabado a acabado y en la zona donde se va a pint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Medir la superficie sin engañars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lvidar el hueco que no se pinta.]]></a:t>
            </a:r>
            <a:r>
              <a:rPr lang="en-US" strike="noStrike" sz="2100" spc="0" u="none" cap="none">
                <a:solidFill>
                  <a:srgbClr val="1B2438">
                    <a:alpha val="100000"/>
                  </a:srgbClr>
                </a:solidFill>
                <a:latin typeface="Calibri"/>
              </a:rPr>
              <a:t><![CDATA[ Puertas, ventanas y, por ejemplo, un radiador empotrado o un armario empotrado. Cada hueco que no se pinta es superficie que no se compra.]]></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ezclar metros y centímetros.]]></a:t>
            </a:r>
            <a:r>
              <a:rPr lang="en-US" strike="noStrike" sz="2100" spc="0" u="none" cap="none">
                <a:solidFill>
                  <a:srgbClr val="1B2438">
                    <a:alpha val="100000"/>
                  </a:srgbClr>
                </a:solidFill>
                <a:latin typeface="Calibri"/>
              </a:rPr>
              <a:t><![CDATA[ La operación se hace en metros: si se mide en centímetros, el ancho es 400 y no 4, y el resultado sale cien veces mayor.]]></a:t>
            </a:r>
          </a:p>
        </p:txBody>
      </p:sp>
      <p:sp>
        <p:nvSpPr>
          <p:cNvPr id="11" name=""/>
          <p:cNvSpPr txBox="1"/>
          <p:nvPr/>
        </p:nvSpPr>
        <p:spPr>
          <a:xfrm>
            <a:off x="514350" y="32861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criterio para cuando la medida no es exacta: se anota tal como se ha medido, con su incertidumbre. «Entre 3,95 y 4,05 m» es una información honesta; «4 m clavados» es una precisión que nadie ha comproba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Medir la superficie sin engañarse]]></a:t>
            </a:r>
          </a:p>
        </p:txBody>
      </p:sp>
      <p:pic>
        <p:nvPicPr>
          <p:cNvPr id="3" name="" descr="Comparación entre medir a ojo, con una cifra estimada de memoria, y medir en obra, paramento a paramento y con los huecos medidos aparte.">
            <a:hlinkClick r:id="rId3" tooltip="Comparación entre medir a ojo, con una cifra estimada de memoria, y medir en obra, paramento a paramento y con los huecos medidos aparte."/>
          </p:cNvPr>
          <p:cNvPicPr>
            <a:picLocks noChangeAspect="1"/>
          </p:cNvPicPr>
          <p:nvPr>
            <p:ph type="pic" idx="1"/>
          </p:nvPr>
        </p:nvPicPr>
        <p:blipFill>
          <a:blip r:embed="rId2"/>
          <a:stretch>
            <a:fillRect/>
          </a:stretch>
        </p:blipFill>
        <p:spPr>
          <a:xfrm>
            <a:off x="1057275" y="1257300"/>
            <a:ext cx="70199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diferencia no está en la operación: está en si la cifra se puede repetir maña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stimar-cantidades-con-criterio"/>
              </a:rPr>
              <a:t><![CDATA[Ver imagen original en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Medir la superficie sin engañar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mide paramento a paramento, no la habitación entera: cada pared tiene su alto y su anch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huecos que no se pintan se miden y se restan: puerta, ventana y elementos empotrado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la medida se anota en metros, con su incertidumbre si no es exact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dida se toma delante del cliente: si hay duda sobre qué zona se pinta, se pregunta antes de calcul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Medir la superficie sin engañars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ared mide 5 m de ancho por 2,4 m de alto y tiene una ventana de 1,6 m². ¿Cuántos m² netos hay que pintar?]]></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m²): ________________]]></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rendimiento: de dónde sale el núme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ndimiento es el dato que convierte una superficie en litros, y es el único de los cuatro que no se mide en obra: se lee.]]></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ficha técnica aparece como rendimiento (m²/L): cuántos metros cuadrados cubre un litro de producto aplicado en las condiciones que declara el fabricante. De ahí salen dos cosas que conviene tener presentes:]]></a:t>
            </a:r>
          </a:p>
        </p:txBody>
      </p:sp>
      <p:sp>
        <p:nvSpPr>
          <p:cNvPr id="9" name=""/>
          <p:cNvSpPr txBox="1"/>
          <p:nvPr/>
        </p:nvSpPr>
        <p:spPr>
          <a:xfrm>
            <a:off x="514350" y="3343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343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 un valor declarado, no una medición de obra.]]></a:t>
            </a:r>
            <a:r>
              <a:rPr lang="en-US" strike="noStrike" sz="2100" spc="0" u="none" cap="none">
                <a:solidFill>
                  <a:srgbClr val="1B2438">
                    <a:alpha val="100000"/>
                  </a:srgbClr>
                </a:solidFill>
                <a:latin typeface="Calibri"/>
              </a:rPr>
              <a:t><![CDATA[ Viene del laboratorio del fabricante, en condiciones concretas de aplicación. Sirve para estimar; no sustituye a la medición re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rendimiento: de dónde sale el núme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mbia con las condiciones.]]></a:t>
            </a:r>
            <a:r>
              <a:rPr lang="en-US" strike="noStrike" sz="2100" spc="0" u="none" cap="none">
                <a:solidFill>
                  <a:srgbClr val="1B2438">
                    <a:alpha val="100000"/>
                  </a:srgbClr>
                </a:solidFill>
                <a:latin typeface="Calibri"/>
              </a:rPr>
              <a:t><![CDATA[ El mismo producto rinde distinto si se aplica con rodillo o con brocha, si la superficie es porosa o lisa, si hace frío o calor. Por eso la mano y la herramienta van dentro del cálculo, no fuera.]]></a:t>
            </a:r>
          </a:p>
        </p:txBody>
      </p:sp>
      <p:sp>
        <p:nvSpPr>
          <p:cNvPr id="9" name=""/>
          <p:cNvSpPr txBox="1"/>
          <p:nvPr/>
        </p:nvSpPr>
        <p:spPr>
          <a:xfrm>
            <a:off x="514350" y="25812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trampa de lectura: algunos documentos dan el rendimiento por envase y no por litro. Antes de usar el número hay que comprobar en qué unidad está la cifra. Si el envase es de 4 L y la ficha dice «10 m² por envase», el rendimiento real es 2,5 m²/L, no 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rendimiento: de dónde sale el núme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ficha no está disponible, el cálculo no se improvisa: se pide la ficha, se consulta el catálogo o se entrega la cifra como pendiente de confirmar. Un número que viene de la memoria del mostrador no es un dato: es una suposición con formato de da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rendimiento: de dónde sale el número]]></a:t>
            </a:r>
          </a:p>
        </p:txBody>
      </p:sp>
      <p:pic>
        <p:nvPicPr>
          <p:cNvPr id="3" name="" descr="Matriz con seis datos del cálculo: de dónde se lee cada uno, qué se anota y qué se hace cuando no aparece en la ficha.">
            <a:hlinkClick r:id="rId3" tooltip="Matriz con seis datos del cálculo: de dónde se lee cada uno, qué se anota y qué se hace cuando no aparece en la ficha."/>
          </p:cNvPr>
          <p:cNvPicPr>
            <a:picLocks noChangeAspect="1"/>
          </p:cNvPicPr>
          <p:nvPr>
            <p:ph type="pic" idx="1"/>
          </p:nvPr>
        </p:nvPicPr>
        <p:blipFill>
          <a:blip r:embed="rId2"/>
          <a:stretch>
            <a:fillRect/>
          </a:stretch>
        </p:blipFill>
        <p:spPr>
          <a:xfrm>
            <a:off x="2743200" y="1257300"/>
            <a:ext cx="36480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dato del cálculo tiene una fuente distinta: solo uno de ellos —la superficie— se mide en ob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stimar-cantidades-con-criterio"/>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rendimiento: de dónde sale el núm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ndimiento se busca en la ficha técnica del producto concreto, no en el catálogo ni en la memori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operar, se comprueba la unidad del dato: m²/L por litro o por envas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echa de la ficha se anota, porque la ficha cambia y el dato con ell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dato no aparece, la respuesta es «lo confirmo», no una cifra aproximad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Redondear al formato: el último paso, no el prime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dondeo al formato de envase es el último paso y, a menudo, el primero que se hace: el cliente llega con una idea de bote y el cálculo se acomoda a esa idea. Eso es trabajar al revés.]]></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es sencilla: ]]></a:t>
            </a:r>
            <a:r>
              <a:rPr lang="en-US" b="1" strike="noStrike" sz="2100" spc="0" u="none" cap="none">
                <a:solidFill>
                  <a:srgbClr val="1B2438">
                    <a:alpha val="100000"/>
                  </a:srgbClr>
                </a:solidFill>
                <a:latin typeface="Calibri"/>
              </a:rPr>
              <a:t><![CDATA[se compra el envase más pequeño que cubra la cantidad calculada, y se comparan alternativas antes de decidir]]></a:t>
            </a:r>
            <a:r>
              <a:rPr lang="en-US" strike="noStrike" sz="2100" spc="0" u="none" cap="none">
                <a:solidFill>
                  <a:srgbClr val="1B2438">
                    <a:alpha val="100000"/>
                  </a:srgbClr>
                </a:solidFill>
                <a:latin typeface="Calibri"/>
              </a:rPr>
              <a:t><![CDATA[. Si el cálculo dice 3,2 L, un envase de 4 L resuelve; tres de 1 L también, pero cuestan más y, además, abren tres botes que se quedan abiert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Redondear al formato: el último paso, no el prime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dondeo no perdona la falta de margen. Si el cálculo da 3,9 L y se redondea a 4 L, no queda nada para pérdidas: cualquier imprevisto se paga con una visita a la tienda a mitad de obra. Por eso el orden correcto es calcular, ]]></a:t>
            </a:r>
            <a:r>
              <a:rPr lang="en-US" b="1" strike="noStrike" sz="2100" spc="0" u="none" cap="none">
                <a:solidFill>
                  <a:srgbClr val="1B2438">
                    <a:alpha val="100000"/>
                  </a:srgbClr>
                </a:solidFill>
                <a:latin typeface="Calibri"/>
              </a:rPr>
              <a:t><![CDATA[añadir el margen y volver a redondear]]></a:t>
            </a:r>
            <a:r>
              <a:rPr lang="en-US" strike="noStrike" sz="2100" spc="0" u="none" cap="none">
                <a:solidFill>
                  <a:srgbClr val="1B2438">
                    <a:alpha val="100000"/>
                  </a:srgbClr>
                </a:solidFill>
                <a:latin typeface="Calibri"/>
              </a:rPr>
              <a:t><![CDAT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cuando el formato disponible da un salto grande, no se resuelve con un bote mayor por sistema: se presentan las dos opciones al cliente —un bote grande que sobra o varios pequeños que se ajustan— con su coste y con lo que se hace con el sobran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Redondear al formato: el último paso, no el primero]]></a:t>
            </a:r>
          </a:p>
        </p:txBody>
      </p:sp>
      <p:pic>
        <p:nvPicPr>
          <p:cNvPr id="3" name="" descr="Cuatro tarjetas sobre los formatos de envase de 0,5 L, 4 L y 15 L y el salto entre ellos, con el efecto de cada formato sobre el coste y el sobrante.">
            <a:hlinkClick r:id="rId3" tooltip="Cuatro tarjetas sobre los formatos de envase de 0,5 L, 4 L y 15 L y el salto entre ellos, con el efecto de cada formato sobre el coste y el sobrante."/>
          </p:cNvPr>
          <p:cNvPicPr>
            <a:picLocks noChangeAspect="1"/>
          </p:cNvPicPr>
          <p:nvPr>
            <p:ph type="pic" idx="1"/>
          </p:nvPr>
        </p:nvPicPr>
        <p:blipFill>
          <a:blip r:embed="rId2"/>
          <a:stretch>
            <a:fillRect/>
          </a:stretch>
        </p:blipFill>
        <p:spPr>
          <a:xfrm>
            <a:off x="1704975" y="1257300"/>
            <a:ext cx="57340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formatos son una decisión de coste y de destino del sobrante, no solo de matemátic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stimar-cantidades-con-criterio"/>
              </a:rPr>
              <a:t><![CDATA[Ver imagen original en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Redondear al formato: el último paso, no el primer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necesitas 3,2 L, debes comprar 3 envases de 1 L.]]></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jemplo resuelto: una pared de 4 × 3 m con una ventana de 2 m²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ejemplo es ]]></a:t>
            </a:r>
            <a:r>
              <a:rPr lang="en-US" b="1" strike="noStrike" sz="2100" spc="0" u="none" cap="none">
                <a:solidFill>
                  <a:srgbClr val="1B2438">
                    <a:alpha val="100000"/>
                  </a:srgbClr>
                </a:solidFill>
                <a:latin typeface="Calibri"/>
              </a:rPr>
              <a:t><![CDATA[ficticio]]></a:t>
            </a:r>
            <a:r>
              <a:rPr lang="en-US" strike="noStrike" sz="2100" spc="0" u="none" cap="none">
                <a:solidFill>
                  <a:srgbClr val="1B2438">
                    <a:alpha val="100000"/>
                  </a:srgbClr>
                </a:solidFill>
                <a:latin typeface="Calibri"/>
              </a:rPr>
              <a:t><![CDATA[: la pared, la ventana, el rendimiento y las cantidades son de práctica y no proceden de ninguna obra real ni de ningún producto del catálogo.]]></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la cuenta, las cuatro preguntas del esquema: cuántos metros se pintan, qué producto y cuántas manos, cuál es el rendimiento y en qué formato se entrega. Cada respuesta tiene su fuente, y sin esa fuente no hay cuen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jemplo resuelto: una pared de 4 × 3 m con una ventana de 2 m²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íjate en dos cosas. La primera es que los cinco pasos van encadenados: cada uno usa el resultado del anterior. La segunda es que el último paso vuelve sobre el primero: el margen de pérdidas se aplica al final y puede obligar a cambiar de envase, y por eso el resultado final no es el redondeo de la superficie, sino el redondeo del total con marg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jemplo resuelto: una pared de 4 × 3 m con una ventana de 2 m²]]></a:t>
            </a:r>
          </a:p>
        </p:txBody>
      </p:sp>
      <p:pic>
        <p:nvPicPr>
          <p:cNvPr id="3" name="" descr="Flujo de cuatro preguntas antes de calcular: cuántos metros se pintan, qué producto y cuántas manos, cuál es el rendimiento y en qué formato se entrega, con la fuente de cada respuesta.">
            <a:hlinkClick r:id="rId3" tooltip="Flujo de cuatro preguntas antes de calcular: cuántos metros se pintan, qué producto y cuántas manos, cuál es el rendimiento y en qué formato se entrega, con la fuente de cada respuesta."/>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cálculo se sostiene sobre cuatro respuestas, y cada una tiene su fuente: la obra, la ficha o el catálog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stimar-cantidades-con-criterio"/>
              </a:rPr>
              <a:t><![CDATA[Ver imagen original en el O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jemplo resuelto: una pared de 4 × 3 m con una ventana de 2 m² · Ejemplo: pared de 4x3m con ventana de 2 m²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Superficie bruta]]></a:t>
            </a:r>
          </a:p>
        </p:txBody>
      </p:sp>
      <p:sp>
        <p:nvSpPr>
          <p:cNvPr id="9" name=""/>
          <p:cNvSpPr txBox="1"/>
          <p:nvPr/>
        </p:nvSpPr>
        <p:spPr>
          <a:xfrm>
            <a:off x="514350" y="2790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4 m x 3 m = 12 m²]]></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jemplo resuelto: una pared de 4 × 3 m con una ventana de 2 m² · Ejemplo: pared de 4x3m con ventana de 2 m²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Restar ventana]]></a:t>
            </a:r>
          </a:p>
        </p:txBody>
      </p:sp>
      <p:sp>
        <p:nvSpPr>
          <p:cNvPr id="9" name=""/>
          <p:cNvSpPr txBox="1"/>
          <p:nvPr/>
        </p:nvSpPr>
        <p:spPr>
          <a:xfrm>
            <a:off x="514350" y="2790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2 m² - 2 m² (ventana) = 10 m² neto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jemplo resuelto: una pared de 4 × 3 m con una ventana de 2 m² · Ejemplo: pared de 4x3m con ventana de 2 m²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Consumo]]></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0 m² x 2 manos = 20 m² a pintar. Rendimiento: 10 m²/L. Consumo: 20 / 10 = 2 litro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jemplo resuelto: una pared de 4 × 3 m con una ventana de 2 m² · Ejemplo: pared de 4x3m con ventana de 2 m²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Formato]]></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1 envase de 4 L (sobra para retoques). No comprar 4 envases de 0,5 L (más car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jemplo resuelto: una pared de 4 × 3 m con una ventana de 2 m² · Ejemplo: pared de 4x3m con ventana de 2 m²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Pérdidas]]></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ared es porosa, añadir 10 %: 2 L + 0,2 L = 2,2 L. Con el envase de 4 L, sob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rrores comu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uatro errores más caros:]]></a:t>
            </a:r>
          </a:p>
        </p:txBody>
      </p:sp>
      <p:sp>
        <p:nvSpPr>
          <p:cNvPr id="8" name=""/>
          <p:cNvSpPr txBox="1"/>
          <p:nvPr/>
        </p:nvSpPr>
        <p:spPr>
          <a:xfrm>
            <a:off x="514350" y="1628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1628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restar puertas y ventanas]]></a:t>
            </a:r>
            <a:r>
              <a:rPr lang="en-US" strike="noStrike" sz="2100" spc="0" u="none" cap="none">
                <a:solidFill>
                  <a:srgbClr val="1B2438">
                    <a:alpha val="100000"/>
                  </a:srgbClr>
                </a:solidFill>
                <a:latin typeface="Calibri"/>
              </a:rPr>
              <a:t><![CDATA[: compras pintura de más.]]></a:t>
            </a:r>
          </a:p>
        </p:txBody>
      </p:sp>
      <p:sp>
        <p:nvSpPr>
          <p:cNvPr id="10" name=""/>
          <p:cNvSpPr txBox="1"/>
          <p:nvPr/>
        </p:nvSpPr>
        <p:spPr>
          <a:xfrm>
            <a:off x="514350" y="2000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1" name=""/>
          <p:cNvSpPr txBox="1"/>
          <p:nvPr/>
        </p:nvSpPr>
        <p:spPr>
          <a:xfrm>
            <a:off x="762000" y="2000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lvidar las manos]]></a:t>
            </a:r>
            <a:r>
              <a:rPr lang="en-US" strike="noStrike" sz="2100" spc="0" u="none" cap="none">
                <a:solidFill>
                  <a:srgbClr val="1B2438">
                    <a:alpha val="100000"/>
                  </a:srgbClr>
                </a:solidFill>
                <a:latin typeface="Calibri"/>
              </a:rPr>
              <a:t><![CDATA[: compras la mitad de lo necesario.]]></a:t>
            </a:r>
          </a:p>
        </p:txBody>
      </p:sp>
      <p:sp>
        <p:nvSpPr>
          <p:cNvPr id="12" name=""/>
          <p:cNvSpPr txBox="1"/>
          <p:nvPr/>
        </p:nvSpPr>
        <p:spPr>
          <a:xfrm>
            <a:off x="514350" y="2381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3" name=""/>
          <p:cNvSpPr txBox="1"/>
          <p:nvPr/>
        </p:nvSpPr>
        <p:spPr>
          <a:xfrm>
            <a:off x="762000" y="2381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considerar pérdidas]]></a:t>
            </a:r>
            <a:r>
              <a:rPr lang="en-US" strike="noStrike" sz="2100" spc="0" u="none" cap="none">
                <a:solidFill>
                  <a:srgbClr val="1B2438">
                    <a:alpha val="100000"/>
                  </a:srgbClr>
                </a:solidFill>
                <a:latin typeface="Calibri"/>
              </a:rPr>
              <a:t><![CDATA[: te quedas corto a mitad de trabajo.]]></a:t>
            </a:r>
          </a:p>
        </p:txBody>
      </p:sp>
      <p:sp>
        <p:nvSpPr>
          <p:cNvPr id="14" name=""/>
          <p:cNvSpPr txBox="1"/>
          <p:nvPr/>
        </p:nvSpPr>
        <p:spPr>
          <a:xfrm>
            <a:off x="514350" y="27527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5" name=""/>
          <p:cNvSpPr txBox="1"/>
          <p:nvPr/>
        </p:nvSpPr>
        <p:spPr>
          <a:xfrm>
            <a:off x="762000" y="27527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dondear mal el formato]]></a:t>
            </a:r>
            <a:r>
              <a:rPr lang="en-US" strike="noStrike" sz="2100" spc="0" u="none" cap="none">
                <a:solidFill>
                  <a:srgbClr val="1B2438">
                    <a:alpha val="100000"/>
                  </a:srgbClr>
                </a:solidFill>
                <a:latin typeface="Calibri"/>
              </a:rPr>
              <a:t><![CDATA[: necesitas 3,2 L y compras 3×1 L (caro) en vez de 1×4 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rrores comu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primeros son errores de medida y los dos últimos son errores de decisión, y por eso se corrigen en sitios distintos. Los primeros se evitan midiendo con el cliente delante; los segundos, escribiendo el cálculo con sus supuestos.]]></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detalle que salva la obra: cada uno de los cuatro se cuela en un paso distinto del cálculo. Por eso se detecta antes de comprar, y no a mitad de obr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rrores comunes]]></a:t>
            </a:r>
          </a:p>
        </p:txBody>
      </p:sp>
      <p:pic>
        <p:nvPicPr>
          <p:cNvPr id="3" name="" descr="Cuatro tarjetas con los errores más comunes al calcular cantidades, el paso del cálculo en el que se cuelan y cómo se detectan a tiempo.">
            <a:hlinkClick r:id="rId3" tooltip="Cuatro tarjetas con los errores más comunes al calcular cantidades, el paso del cálculo en el que se cuelan y cómo se detectan a tiempo."/>
          </p:cNvPr>
          <p:cNvPicPr>
            <a:picLocks noChangeAspect="1"/>
          </p:cNvPicPr>
          <p:nvPr>
            <p:ph type="pic" idx="1"/>
          </p:nvPr>
        </p:nvPicPr>
        <p:blipFill>
          <a:blip r:embed="rId2"/>
          <a:stretch>
            <a:fillRect/>
          </a:stretch>
        </p:blipFill>
        <p:spPr>
          <a:xfrm>
            <a:off x="1238250" y="1257300"/>
            <a:ext cx="66675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error se cuela en un paso distinto, y por eso se detecta en un sitio distin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stimar-cantidades-con-criterio"/>
              </a:rPr>
              <a:t><![CDATA[Ver imagen original en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rrores comu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9]]></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de relev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álculo no es adivinar: es superficie, manos, rendimiento y formato. Si falta uno, el cálculo falla. Y un cálculo que falla es un cliente que vuelve a mitad de trabaj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Errores comun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rror con su consecuenci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 restar hueco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Olvidar las mano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 considerar pérdidas]]></a:t>
            </a:r>
          </a:p>
        </p:txBody>
      </p:sp>
      <p:sp>
        <p:nvSpPr>
          <p:cNvPr id="13" name=""/>
          <p:cNvSpPr txBox="1"/>
          <p:nvPr/>
        </p:nvSpPr>
        <p:spPr>
          <a:xfrm>
            <a:off x="514350" y="3324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4" name=""/>
          <p:cNvSpPr txBox="1"/>
          <p:nvPr/>
        </p:nvSpPr>
        <p:spPr>
          <a:xfrm>
            <a:off x="628650" y="3600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ras la mitad]]></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e quedas cort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ras pintura de má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Distinguir m²/L de consumo por m²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
            </a:r>
            <a:r>
              <a:rPr lang="en-US" b="1" strike="noStrike" sz="2100" spc="0" u="none" cap="none">
                <a:solidFill>
                  <a:srgbClr val="1B2438">
                    <a:alpha val="100000"/>
                  </a:srgbClr>
                </a:solidFill>
                <a:latin typeface="Calibri"/>
              </a:rPr>
              <a:t><![CDATA[rendimiento]]></a:t>
            </a:r>
            <a:r>
              <a:rPr lang="en-US" strike="noStrike" sz="2100" spc="0" u="none" cap="none">
                <a:solidFill>
                  <a:srgbClr val="1B2438">
                    <a:alpha val="100000"/>
                  </a:srgbClr>
                </a:solidFill>
                <a:latin typeface="Calibri"/>
              </a:rPr>
              <a:t><![CDATA[ se mide en m²/L: cuántos metros cuadrados cubre un litro. El ]]></a:t>
            </a:r>
            <a:r>
              <a:rPr lang="en-US" b="1" strike="noStrike" sz="2100" spc="0" u="none" cap="none">
                <a:solidFill>
                  <a:srgbClr val="1B2438">
                    <a:alpha val="100000"/>
                  </a:srgbClr>
                </a:solidFill>
                <a:latin typeface="Calibri"/>
              </a:rPr>
              <a:t><![CDATA[consumo]]></a:t>
            </a:r>
            <a:r>
              <a:rPr lang="en-US" strike="noStrike" sz="2100" spc="0" u="none" cap="none">
                <a:solidFill>
                  <a:srgbClr val="1B2438">
                    <a:alpha val="100000"/>
                  </a:srgbClr>
                </a:solidFill>
                <a:latin typeface="Calibri"/>
              </a:rPr>
              <a:t><![CDATA[ se mide en L/m²: cuántos litros necesitas por metro cuadrado. Son inversos.]]></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rendimiento es 10 m²/L, el consumo es 0,1 L/m². Si necesitas pintar 20 m², consumes 20 x 0,1 = 2 litros. O, más directo: 20 m² / 10 m²/L = 2 litro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Distinguir m²/L de consumo por m²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error más habitual no es calcular mal, sino aplicar la fórmula correcta con la unidad equivocada. Dividir 20 m² entre 10 L/m² no da litros: da unidades que no existen. Por eso, antes de operar, se comprueba en qué unidad está el dato que se va a usa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Distinguir m²/L de consumo por m²]]></a:t>
            </a:r>
          </a:p>
        </p:txBody>
      </p:sp>
      <p:pic>
        <p:nvPicPr>
          <p:cNvPr id="3" name="" descr="Comparación entre dividir la superficie entre el rendimiento en m² por litro y multiplicarla por el consumo en litros por metro cuadrado.">
            <a:hlinkClick r:id="rId3" tooltip="Comparación entre dividir la superficie entre el rendimiento en m² por litro y multiplicarla por el consumo en litros por metro cuadrado."/>
          </p:cNvPr>
          <p:cNvPicPr>
            <a:picLocks noChangeAspect="1"/>
          </p:cNvPicPr>
          <p:nvPr>
            <p:ph type="pic" idx="1"/>
          </p:nvPr>
        </p:nvPicPr>
        <p:blipFill>
          <a:blip r:embed="rId2"/>
          <a:stretch>
            <a:fillRect/>
          </a:stretch>
        </p:blipFill>
        <p:spPr>
          <a:xfrm>
            <a:off x="990600" y="1257300"/>
            <a:ext cx="7153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dos caminos dan el mismo resultado; lo que cambia es dónde está la unidad y dónde el erro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stimar-cantidades-con-criterio"/>
              </a:rPr>
              <a:t><![CDATA[Ver imagen original en el O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ndimiento vs consu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9]]></a:t>
            </a:r>
          </a:p>
        </p:txBody>
      </p:sp>
      <p:graphicFrame>
        <p:nvGraphicFramePr>
          <p:cNvPr id="7" name="" descr=""/>
          <p:cNvGraphicFramePr>
            <a:graphicFrameLocks noGrp="1"/>
          </p:cNvGraphicFramePr>
          <p:nvPr/>
        </p:nvGraphicFramePr>
        <p:xfrm>
          <a:off x="514350" y="1257300"/>
          <a:ext cx="8115300" cy="1724025"/>
        </p:xfrm>
        <a:graphic>
          <a:graphicData uri="http://schemas.openxmlformats.org/drawingml/2006/table">
            <a:tbl>
              <a:tblPr firstRow="1" bandRow="1"/>
              <a:tblGrid>
                <a:gridCol w="2867025"/>
                <a:gridCol w="2476500"/>
                <a:gridCol w="2771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ndimiento (m²/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sumo (L/m²)]]></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itros para 20 m²]]></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 m²/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1 L/m²]]></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li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 m²/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125 L/m²]]></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5 li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 m²/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083 L/m²]]></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67 li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Distinguir m²/L de consumo por m²]]></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cuatro pasos del cálculo son: ___, consumo, ___ y pérdidas. El rendimiento se mide en m²/L y el consumo en ___.]]></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ontrol en obra: qué se comprueba mientras se pint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paso más que no aparece en el cálculo y que decide si el cálculo fue bueno: ]]></a:t>
            </a:r>
            <a:r>
              <a:rPr lang="en-US" b="1" strike="noStrike" sz="2100" spc="0" u="none" cap="none">
                <a:solidFill>
                  <a:srgbClr val="1B2438">
                    <a:alpha val="100000"/>
                  </a:srgbClr>
                </a:solidFill>
                <a:latin typeface="Calibri"/>
              </a:rPr>
              <a:t><![CDATA[la comprobación en obra]]></a:t>
            </a:r>
            <a:r>
              <a:rPr lang="en-US" strike="noStrike" sz="2100" spc="0" u="none" cap="none">
                <a:solidFill>
                  <a:srgbClr val="1B2438">
                    <a:alpha val="100000"/>
                  </a:srgbClr>
                </a:solidFill>
                <a:latin typeface="Calibri"/>
              </a:rPr>
              <a:t><![CDATA[.]]></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dea es sencilla: el consumo real de la primera mano se mide y se compara con lo calculado. Si la diferencia es pequeña, el cálculo aguanta. Si la diferencia es grande, hay que saber por qué antes de seguir.]]></a:t>
            </a:r>
          </a:p>
        </p:txBody>
      </p:sp>
      <p:sp>
        <p:nvSpPr>
          <p:cNvPr id="9" name=""/>
          <p:cNvSpPr txBox="1"/>
          <p:nvPr/>
        </p:nvSpPr>
        <p:spPr>
          <a:xfrm>
            <a:off x="514350" y="33432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cosas se pueden comprobar y conviene tenerlas present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ontrol en obra: qué se comprueba mientras se pint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nto se ha gastado realmente.]]></a:t>
            </a:r>
            <a:r>
              <a:rPr lang="en-US" strike="noStrike" sz="2100" spc="0" u="none" cap="none">
                <a:solidFill>
                  <a:srgbClr val="1B2438">
                    <a:alpha val="100000"/>
                  </a:srgbClr>
                </a:solidFill>
                <a:latin typeface="Calibri"/>
              </a:rPr>
              <a:t><![CDATA[ Un bote de 4 L abierto y pesado, o el bote vacío por su peso, da la cifra. Sin esa comprobación, «me ha faltado» es una discusión y no un dato.]]></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diferencia viene del soporte.]]></a:t>
            </a:r>
            <a:r>
              <a:rPr lang="en-US" strike="noStrike" sz="2100" spc="0" u="none" cap="none">
                <a:solidFill>
                  <a:srgbClr val="1B2438">
                    <a:alpha val="100000"/>
                  </a:srgbClr>
                </a:solidFill>
                <a:latin typeface="Calibri"/>
              </a:rPr>
              <a:t><![CDATA[ Un yeso muy absorbente o un soporte nuevo consume más que la media: es un dato del soporte, no un error de cálculo.]]></a:t>
            </a:r>
          </a:p>
        </p:txBody>
      </p:sp>
      <p:sp>
        <p:nvSpPr>
          <p:cNvPr id="11" name=""/>
          <p:cNvSpPr txBox="1"/>
          <p:nvPr/>
        </p:nvSpPr>
        <p:spPr>
          <a:xfrm>
            <a:off x="514350" y="32861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diferencia viene del número de manos.]]></a:t>
            </a:r>
            <a:r>
              <a:rPr lang="en-US" strike="noStrike" sz="2100" spc="0" u="none" cap="none">
                <a:solidFill>
                  <a:srgbClr val="1B2438">
                    <a:alpha val="100000"/>
                  </a:srgbClr>
                </a:solidFill>
                <a:latin typeface="Calibri"/>
              </a:rPr>
              <a:t><![CDATA[ Si se ha dado una mano de más o de menos, el consumo cambia en la misma proporción, y eso se detecta comparando la obra real con la previst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ontrol en obra: qué se comprueba mientras se pint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o que no se debe hacer con esa diferencia es borrarla. Si el consumo real no coincide con el cálculo, se anota la cifra real y la razón; el siguiente cliente se beneficia de un dato medido, no de un número redondo.]]></a:t>
            </a:r>
          </a:p>
        </p:txBody>
      </p:sp>
      <p:sp>
        <p:nvSpPr>
          <p:cNvPr id="8" name=""/>
          <p:cNvSpPr txBox="1"/>
          <p:nvPr/>
        </p:nvSpPr>
        <p:spPr>
          <a:xfrm>
            <a:off x="514350" y="26098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sumo real de la primera mano se anota: es el único dato que convierte una estimación en una medición.]]></a:t>
            </a:r>
          </a:p>
        </p:txBody>
      </p:sp>
      <p:sp>
        <p:nvSpPr>
          <p:cNvPr id="10" name=""/>
          <p:cNvSpPr txBox="1"/>
          <p:nvPr/>
        </p:nvSpPr>
        <p:spPr>
          <a:xfrm>
            <a:off x="514350" y="3333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33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diferencia viene del soporte, se anota el soporte, no se corrige el cálculo a oj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ontrol en obra: qué se comprueba mientras se pint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diferencia viene de las manos, se corrige la previsión de las manos, no el rendimien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ifra real y la razón se guardan con el pedido: sirven para el siguiente cliente de la misma obr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Control en obra: qué se comprueba mientras se pint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s frases incorrecta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lculo la superficie neta restando puertas y ventana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hace falta leer la ficha técnica, ya sé el rendimient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ñado un 10 % por pérdidas si la pared es poros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dondeo al formato más car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jemplo resuelto: un salón con tres paredes, una ventana y una puer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o ejemplo, también ]]></a:t>
            </a:r>
            <a:r>
              <a:rPr lang="en-US" b="1" strike="noStrike" sz="2100" spc="0" u="none" cap="none">
                <a:solidFill>
                  <a:srgbClr val="1B2438">
                    <a:alpha val="100000"/>
                  </a:srgbClr>
                </a:solidFill>
                <a:latin typeface="Calibri"/>
              </a:rPr>
              <a:t><![CDATA[ficticio]]></a:t>
            </a:r>
            <a:r>
              <a:rPr lang="en-US" strike="noStrike" sz="2100" spc="0" u="none" cap="none">
                <a:solidFill>
                  <a:srgbClr val="1B2438">
                    <a:alpha val="100000"/>
                  </a:srgbClr>
                </a:solidFill>
                <a:latin typeface="Calibri"/>
              </a:rPr>
              <a:t><![CDATA[, y pensado para un caso más grande que el primero: una habitación con varios paramentos, huecos que no se pintan y un formato de envase que no encaja del todo.]]></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fras son de práctica: paramentos de 4 x 2,8 m y 3 x 2,8 m, una ventana de 1,2 m², una puerta de 1,8 m², dos manos, un rendimiento de 10 m²/L y un margen del 10 % por soporte poroso. No proceden de ninguna obra real ni de ningún producto del catálog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jemplo resuelto: un salón con tres paredes, una ventana y una puer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íjate en el último paso: el total no cae limpiamente en un formato, y esa es la parte que hay que saber explicar al cliente sin inventarse una polític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paramentos del sal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9]]></a:t>
            </a:r>
          </a:p>
        </p:txBody>
      </p:sp>
      <p:graphicFrame>
        <p:nvGraphicFramePr>
          <p:cNvPr id="7" name="" descr=""/>
          <p:cNvGraphicFramePr>
            <a:graphicFrameLocks noGrp="1"/>
          </p:cNvGraphicFramePr>
          <p:nvPr/>
        </p:nvGraphicFramePr>
        <p:xfrm>
          <a:off x="514350" y="1257300"/>
          <a:ext cx="8115300" cy="2419350"/>
        </p:xfrm>
        <a:graphic>
          <a:graphicData uri="http://schemas.openxmlformats.org/drawingml/2006/table">
            <a:tbl>
              <a:tblPr firstRow="1" bandRow="1"/>
              <a:tblGrid>
                <a:gridCol w="1838325"/>
                <a:gridCol w="1552575"/>
                <a:gridCol w="1371600"/>
                <a:gridCol w="1981200"/>
                <a:gridCol w="1371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d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ru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uec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e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ed del fo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m x 2,8 m]]></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1,2 m²]]></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na de 1,2 m²]]></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 m²]]></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ed izquier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m x 2,8 m]]></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4 m²]]></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rta de 1,8 m²]]></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6 m²]]></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ed der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m x 2,8 m]]></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1,2 m²]]></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1,2 m²]]></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8 m²]]></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m²]]></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7,8 m²]]></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Ejemplo resuelto: un salón con tres paredes, una ventana y una puerta · Ejemplo resuelto: salón con tres paredes, una ventana y una puerta · Paso 1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Superficie bruta]]></a:t>
            </a:r>
          </a:p>
        </p:txBody>
      </p:sp>
      <p:sp>
        <p:nvSpPr>
          <p:cNvPr id="9" name=""/>
          <p:cNvSpPr txBox="1"/>
          <p:nvPr/>
        </p:nvSpPr>
        <p:spPr>
          <a:xfrm>
            <a:off x="514350" y="2790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1,2 + 8,4 + 11,2 = 30,8 m²]]></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Ejemplo resuelto: un salón con tres paredes, una ventana y una puerta · Ejemplo resuelto: salón con tres paredes, una ventana y una puerta · Paso 2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Huecos]]></a:t>
            </a:r>
          </a:p>
        </p:txBody>
      </p:sp>
      <p:sp>
        <p:nvSpPr>
          <p:cNvPr id="9" name=""/>
          <p:cNvSpPr txBox="1"/>
          <p:nvPr/>
        </p:nvSpPr>
        <p:spPr>
          <a:xfrm>
            <a:off x="514350" y="2790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tana de 1,2 m² y puerta de 1,8 m²: 30,8 - 3 = 27,8 m² neto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Ejemplo resuelto: un salón con tres paredes, una ventana y una puerta · Ejemplo resuelto: salón con tres paredes, una ventana y una puerta · Paso 3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Manos]]></a:t>
            </a:r>
          </a:p>
        </p:txBody>
      </p:sp>
      <p:sp>
        <p:nvSpPr>
          <p:cNvPr id="9" name=""/>
          <p:cNvSpPr txBox="1"/>
          <p:nvPr/>
        </p:nvSpPr>
        <p:spPr>
          <a:xfrm>
            <a:off x="514350" y="2790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manos: 27,8 x 2 = 55,6 m² a pinta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Ejemplo resuelto: un salón con tres paredes, una ventana y una puerta · Ejemplo resuelto: salón con tres paredes, una ventana y una puerta · Paso 4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Consumo]]></a:t>
            </a:r>
          </a:p>
        </p:txBody>
      </p:sp>
      <p:sp>
        <p:nvSpPr>
          <p:cNvPr id="9" name=""/>
          <p:cNvSpPr txBox="1"/>
          <p:nvPr/>
        </p:nvSpPr>
        <p:spPr>
          <a:xfrm>
            <a:off x="514350" y="2790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10 m²/L: 55,6 / 10 = 5,56 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Ejemplo resuelto: un salón con tres paredes, una ventana y una puerta · Ejemplo resuelto: salón con tres paredes, una ventana y una puerta · Paso 5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Margen de pérdidas]]></a:t>
            </a:r>
          </a:p>
        </p:txBody>
      </p:sp>
      <p:sp>
        <p:nvSpPr>
          <p:cNvPr id="9" name=""/>
          <p:cNvSpPr txBox="1"/>
          <p:nvPr/>
        </p:nvSpPr>
        <p:spPr>
          <a:xfrm>
            <a:off x="514350" y="2790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eso poroso: +10 % son 0,56 L; total 6,12 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Ejemplo resuelto: un salón con tres paredes, una ventana y una puerta · Ejemplo resuelto: salón con tres paredes, una ventana y una puerta · Paso 6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 Forma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os formatos de 4 L y 15 L, o bien un bote de 15 L que sobra mucho, o bien dos botes de 4 L (8 L). Se presentan las dos opciones al cliente con su coste y con el destino del sobrante. Qué formato se recomienda lo confirma dirección: es una decisión pendiente, no una regla del cálcul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Ejemplo resuelto: un salón con tres paredes, una ventana y una puerta · Ejemplo resuelto: salón con tres paredes, una ventana y una puerta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7: Lo que se entreg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álculo por escrito con sus supuestos: medidas, manos, rendimiento y de qué ficha, margen y su motivo, y las dos opciones de envase con su cost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datos, cuatro pasos y un orden que no se puede alterar. Lo que se comprueba aquí es el método: medir la superficie y restar los huecos, aplicar las manos que declara la ficha, dividir por el rendimiento, redondear al formato y explicar el cálculo con sus supuesto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trabajo real esto se verifica en el puesto, con un compañero con experiencia que revisa el cálculo de un caso concreto antes de que se entregue. La prueba en línea acredita el conocimiento del método; el manejo del producto y de la seguridad se verifican con supervis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rrec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correc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eer la ficha técnica antes de calcular]]></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divinar el rendimiento de memori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star puertas y ventanas de la superficie]]></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o añadir pérdidas por absor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Hoja de cálculo de cantidad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ila por dato y cuatro columnas: de dónde sale, qué se anota y qué se hace cuando no consta. Con la hoja rellena, el cálculo se puede revisar, discutir y repetir. Los formatos y los márgenes que aparecen son de práctica y los confirma direc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Hoja de cálculo de cantidad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ja de cálculo: ocho datos y lo que se escribe con cada un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9]]></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657350"/>
                <a:gridCol w="2057400"/>
                <a:gridCol w="2114550"/>
                <a:gridCol w="2286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no con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 b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da del paramento: ancho x a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paramento por separado, en me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ide la medida o se anota que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e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rtas y ventanas de la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área de cada hueco, restada de la superfic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sta por defecto todo el hue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 n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ruta menos hue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otal en m² que se va a pi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puede calcular sin la me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9]]></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657350"/>
                <a:gridCol w="2057400"/>
                <a:gridCol w="2114550"/>
                <a:gridCol w="2286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no con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declara la ficha técnica del 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úmero de manos y su mo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nota el número de manos del acabado, con la fu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n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técnica del producto, en m²/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valor declarado y la fecha de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ficha no hay cálculo: se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9]]></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657350"/>
                <a:gridCol w="2057400"/>
                <a:gridCol w="2114550"/>
                <a:gridCol w="2286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no con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de pérd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 confirmado de la empr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orcentaje aplicado y su mo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ice al cliente que la cifra es una esti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s disponibles en el catálo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vase elegido y el coste por li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ofrecen las alternativas y se decide con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án o nota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cantidad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nota lo pendiente de regis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Hoja de cálculo de cantidad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álculo se escribe con sus supuestos, no solo con su resulta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atos que vienen de la ficha se citan con su fecha: la ficha cambia.]]></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consta se escribe como pendiente, con su motivo.]]></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liente quiere otra cantidad, se le explica qué supuesto habría que cambiar.]]></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se entrega con el pedido y se guarda con la nota del client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Hoja de cálculo de cantidad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9]]></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hoja no sustituye a la ficha técnica del producto: la hoja recoge lo que se ha medido y decidido en este caso; la ficha da el rendimiento y las manos. Con las dos, el cálculo se puede repetir.]]></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pasos del cálcu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cho x Alto - hue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 x manos / ren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dondear al envase dispon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érd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por absorción y desperd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n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²/L, declarado en la ficha téc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mo en litros por m²]]></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inverso del ren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pasos del cálcul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estimar-cantidades-con-criterio"/>
              </a:rPr>
              <a:t><![CDATA[Abrir el juego en el O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cuatro pasos del cálcul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1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perficie → consumo → formato → pérdida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encuentras el rendimient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2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ficha técnica del product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si necesitas 3,2 L?]]></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3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ras 1 envase de 4 L, no 3 de 1 L.]]></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 añades por pérdida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4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5-10 % según la superficie (porosa/lis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sta de la superficie?]]></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5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uertas, ventanas y todo lo que no se vaya a pintar.]]></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llama el inverso del rendimient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6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sumo, en L/m²: si el rendimiento es 10 m²/L, el consumo es 0,1 L/m².]]></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anota la fecha de la ficha técnica?]]></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7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ficha declara un periodo de conservación tras la apertura y sin fecha ese dato no se puede defender.]]></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cálculo con supuesto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8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álculo que dice de dónde sale cada dato, para que se pueda revisar y no solo discutir.]]></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 cálculo que se puede revis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4]]></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6]]></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7]]></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 cálculo que se puede revis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8]]></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10]]></a:t>
            </a:r>
          </a:p>
        </p:txBody>
      </p:sp>
      <p:sp>
        <p:nvSpPr>
          <p:cNvPr id="9" name=""/>
          <p:cNvSpPr txBox="1"/>
          <p:nvPr/>
        </p:nvSpPr>
        <p:spPr>
          <a:xfrm>
            <a:off x="514350" y="19240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medir la superficie neta, aplicar las manos, dividir por el rendimiento declarado, redondear al formato y añadir el margen de pérdidas. Sabes distinguir m²/L de L/m² y explicas el cálculo con sus supuestos y sus pendientes.]]></a:t>
            </a:r>
          </a:p>
        </p:txBody>
      </p:sp>
      <p:sp>
        <p:nvSpPr>
          <p:cNvPr id="10" name=""/>
          <p:cNvSpPr txBox="1"/>
          <p:nvPr/>
        </p:nvSpPr>
        <p:spPr>
          <a:xfrm>
            <a:off x="514350" y="32385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1, 2, 3 y 7. Los errores más frecuentes son olvidar las manos, adivinar el rendimiento de memoria, no restar los huecos y redondear al formato más caro en vez del más conveniente.]]></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9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imar cantidades no es adivinar: es un cálculo de cuatro datos —superficie neta, manos, rendimiento declarado y formato de envase— y cada uno tiene su sitio. La superficie se mide paramento a paramento y se le restan puertas, ventanas y todo lo que no se vaya a pintar. Las manos no se inventan: son las que declara la ficha del acabado. El rendimiento se lee en la ficha del producto, en m²/L, y sin ese dato no hay cálculo, solo una suposición con forma de cifra. El formato se elige entre los que hay en el catálogo, y el margen de pérdidas se aplica con el criterio confirmado, no con el recuerdo.]]></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dos cosas que se confunden a diario. La primera es la unidad: el rendimiento (m²/L) y el consumo (L/m²) son el mismo dato del revés, y confundirlos cambia el resultado por un factor de diez. La segunda es el redondeo: 3,2 L no se compran en tres envases de 1 L, sino en el formato que toca, y el margen de pérdidas puede obligar a volver a redondear. Con un orden de cálculo bien seguido, el sobrante se decide en el mostrador y no en la obra.]]></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o el cálculo no es solo un número: es un número ]]></a:t>
            </a:r>
            <a:r>
              <a:rPr lang="en-US" b="1" strike="noStrike" sz="2100" spc="0" u="none" cap="none">
                <a:solidFill>
                  <a:srgbClr val="1B2438">
                    <a:alpha val="100000"/>
                  </a:srgbClr>
                </a:solidFill>
                <a:latin typeface="Calibri"/>
              </a:rPr>
              <a:t><![CDATA[con sus supuestos]]></a:t>
            </a:r>
            <a:r>
              <a:rPr lang="en-US" strike="noStrike" sz="2100" spc="0" u="none" cap="none">
                <a:solidFill>
                  <a:srgbClr val="1B2438">
                    <a:alpha val="100000"/>
                  </a:srgbClr>
                </a:solidFill>
                <a:latin typeface="Calibri"/>
              </a:rPr>
              <a:t><![CDATA[. Qué se ha medido, cuántas manos, qué rendimiento y de qué ficha, qué margen y con qué criterio. Con eso escrito, el cliente entiende de dónde sale la cifra, el equipo puede repetirla y, si algo cambia, se cambia el supuesto y se vuelve a calcular. Sin eso, cualquier cifra es un punto de partida, no una entrega.]]></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paso que no es de cálculo y que decide si el cálculo fue bueno: la comprobación en obra. El consumo real de la primera mano se mide, se compara con lo previsto y se anota con su razón.]]></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punte final sobre lo que esta lección no decide: los formatos que se ofrecen, el margen que se aplica y el formato que se recomienda cuando la cantidad cae en un salto los confirma dirección, y hasta entonces se escribe «pendiente». Los esquemas dibujados y las cifras de los ejemplos son material de práctica.]]></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evaluación acredita el conocimiento del método; el manejo del producto y de la seguridad se verifica con supervisión en el puesto, que es donde se aprende a leer una ficha técnica entera, no solo la primera líne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99]]></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 los fabricantes del catálogo de Pinturas Especializadas: fuente operativa para el rendimiento declarado (m²/L), el número de manos, la dilución y el consumo por litro; la ficha vigente prevalece sobre cualquier resumen interno (consulta 2026-10).]]></a:t>
            </a:r>
          </a:p>
        </p:txBody>
      </p:sp>
      <p:sp>
        <p:nvSpPr>
          <p:cNvPr id="9" name=""/>
          <p:cNvSpPr txBox="1"/>
          <p:nvPr/>
        </p:nvSpPr>
        <p:spPr>
          <a:xfrm>
            <a:off x="514350" y="29337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3300, pinturas y barnices para paredes y techos interiores: clasificación por brillo, poder cubriente y resistencia al frote húmedo (AENOR/UNE, consulta 2026-10).]]></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timar-cantidades-con-criterio"/>
              </a:rPr>
              <a:t><![CDATA[Estimar cantidades con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99]]></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ISO 3233, pinturas y barnices: determinación del contenido en materia no volátil (AENOR/UNE, consulta 2026-10); con ella se contrasta el rendimiento teórico que declara la ficha técnica, que no se sustituye por un valor supuesto.]]></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UE) 528/2012 sobre biocidas: cuando el producto tiene función biocida, la autorización y la etiqueta condicionan el uso y la cantidad que se recomienda (DOUE, consulta 2026-10); esta lección no interpreta el texto legal.]]></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2026-10-31T05:02:15Z</dcterms:created>
  <dcterms:modified xsi:type="dcterms:W3CDTF">2026-10-31T05:02:15Z</dcterms:modified>
  <dc:title>Estimar cantidades con criterio</dc:title>
  <dc:description>Presentación editable del OA «Estimar cantidades con criterio». Enlace: https://pinturasespecializadas.lumbre.lat/object/estimar-cantidades-con-criterio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