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rótulo Reclamaciones y fidelización, el título Escuchar y registrar una reclamación y el código JUL-C11-O01 sobre fondo azul y franja oc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eclamación es, antes que un problema de producto, una conversación.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y registrar una reclamación»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y registrar una reclamación»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y registrar una reclamación»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y registrar una reclamación»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or qué se gana o se pierde al escucharl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or qué se gana o se pierde al escucharl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scal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calera de cinco peldaños ascendentes: dejar terminar, reconocer sin admitir culpa, preguntar los siete campos, separar hecho de interpretación y registrar neutral y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scalera de la conversación difícil. Cada peldaño mueve la conversación de la emoción a los datos. El último peldaño decide el destino del caso, no la solución: quién gestiona la reclamación y con qué plazo es una dependencia interna pendiente de validación (pla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scalera de la conversación difícil»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hech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olumnas encadenadas por flechas: hecho (observable, sin culpables), interpretación (lo que se deduce) y juicio (la culpa atribuida), con una banda inferior que indica que al registro solo va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ínea hecho / interpretación / juicio. Del hecho a la interpretación hay una suposición; de la interpretación al juicio hay una culpa. Al registro solo se escribe el hecho; la interpretación se anota etiquetada como lo que el cliente entiende; el juicio no se escribe: se describe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misma reclamación en tres capas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misma reclamación en tres capas (ejempl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am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siete recuadros de colores que nombran los campos del registro: quién, pedido, referencia, hecho, momento y uso, expectativa y evidencia, más una banda final de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siete campos que convierten una queja en un caso gestionable: quién, pedido, producto y referencia, hecho observado, momento y uso, expectativa del cliente y evidencia disponible. Los ejemplos del diagrama son ficticios y anonim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pregunta cierra cada campo y qué NO debe entrar e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pregunta cierra cada campo y qué NO debe entrar e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s siete campos del registr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dactar neutral: ni minimiza ni sentenci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1: una conversación difícil, paso a paso (to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cliente llega con la carga 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IENTE A» (ficticio) trae un bote de esmalte: «me habéis dado el color equivocado a propósito, es un desastre, quiero que me lo cambéis ahora». No preguntas nada todavía: le dejas terminar su versión. Anotas mentalmente que hay una molestia, un bote y un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1: una conversación difícil, paso a paso (to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Reconoces sin admiti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iendo el problema y vamos a mirarlo ahora mismo». No has dicho «tenéis razón» ni «fue un error nuestro»; has dicho que te ocupas. Bajas el tono sin comprometer a la casa. Entonces miras el bote contig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1: una conversación difícil, paso a paso (to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Recoges los hechos, no las acu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s el albarán o el ticket: constan dos envases de una referencia de ejemplo retirada el jueves. Comparas el bote con la muestra guardada en tienda: se observa diferencia de tono. Anotas eso, no «el color está mal». Preguntas cuándo lo aplicó y sobre qué soporte: dice que hoy, sobre madera ya barn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1: una conversación difícil, paso a paso (to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Separas lo que ves de lo que él cr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registras el hecho («el tono del bote no coincide con la muestra de tienda»). Él cree que le disteis otra pintura: lo anotas como su interpretación («el cliente entiende que se preparó un color distinto al solicitado»). No confirmas ni discutes su sosp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1: una conversación difícil, paso a paso (to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Guardas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s el envase con su resto, haces una foto del bote junto a la muestra y enganchas el albarán. Sin evidencia el registro es una versión; con evidencia es un caso investi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1: una conversación difícil, paso a paso (to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Escalas sin prometer l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he registrado y lo pasa a revisar quien corresponde; te avisamos por el cauce de la tienda». Has recogido su expectativa (cambio) sin concederla ni negarla: no prometes plazo ni compensación, porque eso no lo decides tú. El registro queda completo y el caso, enca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IENTE A», contacto registrado internamente (t. 6XX XXX XXX). En el ejemplo público el nombre y el teléfono quedan anonimizados: solo constan dentro del registr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barán de ejemplo n.º 0000 (ficticio): retirada de dos envases el jueves por la mañana. El vínculo documento-cliente-producto queda 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Producto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malte de ejemplo, referencia ficticia E-000, acabado satinado, envase de 1 L. No se anota «el blanco de siempre»: se anota la referencia leída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Hech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brir el primer bote y compararlo con la muestra guardada en tienda, se observa diferencia de tono». Frase comprobable, sin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Momento y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do el mismo día de la retirada, dos manos, sobre soporte de madera previamente barnizado, interior». Las condiciones que hacen falta para inve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xpectativ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solicita el cambio del producto y una explicación del origen del tono». Se recoge lo que pide, sin concederlo ni negarlo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2: pasar la conversación al registro de siete campos (ficticio y anonim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Evidenci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serva el envase con resto, foto del bote junto a la muestra y albarán adjunto. Interpretación del cliente (no confirmada): entiende que se preparó un color distinto». Registro neutral y completo: base de cualquier decis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jar que el cliente termine su versión sin interrumpirle → Reconocer la molestia sin admitir una culpa que no está demostrada → Preguntar los siete campos del registro, con calma → Separar el hecho de la interpretación y del juicio → Redactar el registro neutral, conservar la evidencia y escalar a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ja terminar; después se reconoce la molestia sin confesar culpa; luego se piden los datos, se separa el hecho de la interpretación y, al final, se registra neutral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incide con los cinco peldaños de la figura «La escalera de la conversación difícil»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én → ¿Cómo se llama y cómo le localizamos dentro, sin difundir su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do → ¿Qué pedido, presupuesto o albarán originó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y referencia → ¿Qué referencia exacta y qué formato, no un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cho observado → ¿Qué se ve, se oye o se mide, sin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mento y uso → ¿Cuándo y sobre qué soporte se ap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ectativa → ¿Qué espera: explicar, reponer, devolver o 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 ¿Qué conserva la tienda: envase, resto, foto, albarán o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n los siete campos de la figura «Los siete campos del registro» y de su tabla de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retiró dos envases de esmalte satinado el jueves por la mañana. · Al abrir el primero en casa, el tono no coincide con la muestra que guardamos en tienda. · El envase conserva la etiqueta y el número de referencia leg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ción hecho/interpretación/juicio de la figura homónima: verificable por observación frente a deducción o atribución de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én · pedido · referencia · hecho · momento · expectativa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l registro: quién, pedido, referencia, hecho, momento y uso, expectativa y evidencia. Ninguno se rellena por suposición: se pregunta y se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iete campos de la figura «Los siete campos del registro» y su tabla de pregunta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ompletar la fras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tiró dos envases de esmalte satinado el jueves; la referencia consta en el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0 minimiza al cliente y borra el problema. La 2 y la 4 recogen un juicio (atribuyen culpa e intención) en boca del redactor, no un hecho. Las líneas 1, 3 y 5 son correctas: describen datos comprobables (referencia, comparación con la muestra, evidencia y expectativa) sin nombrar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Redactar neutral: ni minimiza ni sentencia» y la figura hecho/interpretación/juici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tono del bote no coincide con la muestra guardada → Hecho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conserva el envase y el resto del producto → Hecho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tiró dos envases de esmalte el jueves, consta en el albarán → Hecho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liente cree que le dimos una pintura distinta → Interpreta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liente sospecha que el color se preparó mal → Interpreta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quí trabajan fatal y me han timado a propósito» → Juicio que no va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 un desastre, me lo hacen siempre» → Juicio que no va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pas de la figura «Hecho, interpretación y juicio» y su tabla de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dejas terminar, reconoces la molestia sin admitir una culpa no demostrada y empiezas a recoger los hechos par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cucha la versión completa y se reconoce la molestia sin confesar culpa; después se recogen los siete campos. Negar de entrada (opción 1) sube el conflicto; prometer un cambio (opción 3) compromete a la casa con algo que no decides tú; desentenderte (opción 4) pierde el registro y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scalera de cinco peldaños y el límite de no prometer ni negar la compensación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o sentencia una culpa que aún no está demostrada y compromete a la casa sin base. El registro describe el hecho («se observa diferencia de tono»), anota la expectativa del cliente y escala el caso. Reconocer la molestia («entiendo el problema») no es lo mismo que admitir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reconocer no es confesar» y la sección de redacción neutral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y-registrar-una-reclam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registro · Memoria: campo del registro y s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registro · Memoria: campo del registro y s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go al reconocer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iendo el problema, lo registramos y lo revisamos». Valido la molestia sin admitir una culpa no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campos tiene un registr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ete: quién, pedido, producto y referencia, hecho observado, momento y uso, expectativ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escribir «producto defectu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o sentencia. Escribe lo observable: «se observa diferencia de tono con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el cliente está p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mpoco. Eso minimiza y borra el problema. El registro se escribe para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liente pide un reembolso: qué h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a su expectativa tal cual y escala. Ni lo prometes ni lo niegas: no se decid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conservo como evidencia junto al resto, la foto, la muestra y el albarán. Sin evidencia, el registro es un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en cuatro o cinco líneas, el registro NEUTRAL de esta reclamación ficticia: «CLIENTE A» (ficticio) dice que la pintura que compró ayer «no vale, mancha y no cubre, es una estafa». Trae el bote con resto. Cubre los siete campos, separa el hecho de la interpretación y deja claro qué escalarías sin prometer ni negar ningun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icha de una reclamación, de la escucha al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icha de una reclamación, de la escucha al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icha de una reclamación, de la escucha al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scuchar y registrar sin buscar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y-registrar-una-reclamaci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scuchar y registrar sin buscar culpables»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scuchar y registrar sin buscar culpable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58" r:id="rId1"/>
    <p:sldLayoutId id="2482439259" r:id="rId2"/>
    <p:sldLayoutId id="2482439260" r:id="rId3"/>
    <p:sldLayoutId id="24824392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befc69a0aa63c09a5d6210d5bed58ed7854ef7f62f8cf501.jpg"/>
  <Relationship Id="rId3" Type="http://schemas.openxmlformats.org/officeDocument/2006/relationships/hyperlink" Target="https://pinturasespecializadas.lumbre.lat/object/escuchar-y-registrar-una-reclam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escuchar-y-registrar-una-reclamacion" TargetMode="External"/>
  <Relationship Id="rId4" Type="http://schemas.openxmlformats.org/officeDocument/2006/relationships/hyperlink" Target="https://pinturasespecializadas.lumbre.lat/object/escuchar-y-registrar-una-reclamacion"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scala3.jpg"/>
  <Relationship Id="rId3" Type="http://schemas.openxmlformats.org/officeDocument/2006/relationships/hyperlink" Target="https://pinturasespecializadas.lumbre.lat/object/escuchar-y-registrar-una-reclamacion" TargetMode="External"/>
  <Relationship Id="rId4" Type="http://schemas.openxmlformats.org/officeDocument/2006/relationships/hyperlink" Target="https://pinturasespecializadas.lumbre.lat/object/escuchar-y-registrar-una-reclam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hecho4.jpg"/>
  <Relationship Id="rId3" Type="http://schemas.openxmlformats.org/officeDocument/2006/relationships/hyperlink" Target="https://pinturasespecializadas.lumbre.lat/object/escuchar-y-registrar-una-reclamacion" TargetMode="External"/>
  <Relationship Id="rId4" Type="http://schemas.openxmlformats.org/officeDocument/2006/relationships/hyperlink" Target="https://pinturasespecializadas.lumbre.lat/object/escuchar-y-registrar-una-reclamacion"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ampos7.jpg"/>
  <Relationship Id="rId3" Type="http://schemas.openxmlformats.org/officeDocument/2006/relationships/hyperlink" Target="https://pinturasespecializadas.lumbre.lat/object/escuchar-y-registrar-una-reclamacion" TargetMode="External"/>
  <Relationship Id="rId4" Type="http://schemas.openxmlformats.org/officeDocument/2006/relationships/hyperlink" Target="https://pinturasespecializadas.lumbre.lat/object/escuchar-y-registrar-una-reclamacio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hyperlink" Target="https://pinturasespecializadas.lumbre.lat/object/escuchar-y-registrar-una-reclamacion"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y-registrar-una-reclamac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uch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st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lam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scuchar-y-registrar-una-reclamacio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una reclamación hasta el final sin interrumpir ni buscar culpables, reconocer la molestia sin admitir una culpa no demostrada, separar el hecho de la interpretación y construir un registro neutral y útil con los siete campos (quién, pedido, producto y referencia, hecho observado, momento y uso, expectativa y evidencia), escalando el caso a quien corresponde decid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cómo escuchar y registrar una reclamación en el mostrador: dejar terminar, reconocer la molestia sin admitir una culpa no demostrada, separar el hecho de la interpretación y capturar los siete campos del registro. Incluye la escalera de la conversación, la línea hecho/interpretación/juicio, una conversación difícil pasada a registro y la ficha de una pantalla. La política de reclamaciones de la empresa queda pendiente de valid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lamaciones · escucha · registro · empatía · hechos · evidencia · mostrador · escal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y registrar una reclamación]]></a:t>
            </a:r>
          </a:p>
        </p:txBody>
      </p:sp>
      <p:pic>
        <p:nvPicPr>
          <p:cNvPr id="3" name="" descr="Portada de la Academia de Pinturas Especializadas con el rótulo Reclamaciones y fidelización, el título Escuchar y registrar una reclamación y el código JUL-C11-O01 sobre fondo azul y franja ocre">
            <a:hlinkClick r:id="rId3" tooltip="Portada de la Academia de Pinturas Especializadas con el rótulo Reclamaciones y fidelización, el título Escuchar y registrar una reclamación y el código JUL-C11-O01 sobre fondo azul y franja ocre"/>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eclamación es, antes que un problema de producto, una conversación.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y-registrar-una-reclamacion"/>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y registrar una reclama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 cliente con un bote en la mano, sube el tono y suelta: «me habéis dado el color equivocado a propósito, esto es un desastre». Tienes dos maneras de perder este caso. La primera es ]]></a:t>
            </a:r>
            <a:r>
              <a:rPr lang="en-US" b="1" strike="noStrike" sz="2100" spc="0" u="none" cap="none">
                <a:solidFill>
                  <a:srgbClr val="1B2438">
                    <a:alpha val="100000"/>
                  </a:srgbClr>
                </a:solidFill>
                <a:latin typeface="Calibri"/>
              </a:rPr>
              <a:t><![CDATA[interrumpirle para defenderte]]></a:t>
            </a:r>
            <a:r>
              <a:rPr lang="en-US" strike="noStrike" sz="2100" spc="0" u="none" cap="none">
                <a:solidFill>
                  <a:srgbClr val="1B2438">
                    <a:alpha val="100000"/>
                  </a:srgbClr>
                </a:solidFill>
                <a:latin typeface="Calibri"/>
              </a:rPr>
              <a:t><![CDATA[: en cuanto oye que «no es culpa nuestra», la conversación deja de tratar un problema y pasa a tratar una culpa, y eso ya no se arregla con el color. La segunda es ]]></a:t>
            </a:r>
            <a:r>
              <a:rPr lang="en-US" b="1" strike="noStrike" sz="2100" spc="0" u="none" cap="none">
                <a:solidFill>
                  <a:srgbClr val="1B2438">
                    <a:alpha val="100000"/>
                  </a:srgbClr>
                </a:solidFill>
                <a:latin typeface="Calibri"/>
              </a:rPr>
              <a:t><![CDATA[escucharle bien y no dejar constancia]]></a:t>
            </a:r>
            <a:r>
              <a:rPr lang="en-US" strike="noStrike" sz="2100" spc="0" u="none" cap="none">
                <a:solidFill>
                  <a:srgbClr val="1B2438">
                    <a:alpha val="100000"/>
                  </a:srgbClr>
                </a:solidFill>
                <a:latin typeface="Calibri"/>
              </a:rPr>
              <a:t><![CDATA[: se va más calmado, pero sin un registro útil la próxima persona que atienda no sabrá qué pedir, a quién consultar ni qué conservar, y la reclamación se pierde igu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y registrar una reclama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lamación ]]></a:t>
            </a:r>
            <a:r>
              <a:rPr lang="en-US" b="1" strike="noStrike" sz="2100" spc="0" u="none" cap="none">
                <a:solidFill>
                  <a:srgbClr val="1B2438">
                    <a:alpha val="100000"/>
                  </a:srgbClr>
                </a:solidFill>
                <a:latin typeface="Calibri"/>
              </a:rPr>
              <a:t><![CDATA[mal escuchada se convierte en conflicto; mal registrada se pierde]]></a:t>
            </a:r>
            <a:r>
              <a:rPr lang="en-US" strike="noStrike" sz="2100" spc="0" u="none" cap="none">
                <a:solidFill>
                  <a:srgbClr val="1B2438">
                    <a:alpha val="100000"/>
                  </a:srgbClr>
                </a:solidFill>
                <a:latin typeface="Calibri"/>
              </a:rPr>
              <a:t><![CDATA[. Este objeto enseña las dos cosas que sí están en tu mano: ]]></a:t>
            </a:r>
            <a:r>
              <a:rPr lang="en-US" b="1" strike="noStrike" sz="2100" spc="0" u="none" cap="none">
                <a:solidFill>
                  <a:srgbClr val="1B2438">
                    <a:alpha val="100000"/>
                  </a:srgbClr>
                </a:solidFill>
                <a:latin typeface="Calibri"/>
              </a:rPr>
              <a:t><![CDATA[cómo escuchar]]></a:t>
            </a:r>
            <a:r>
              <a:rPr lang="en-US" strike="noStrike" sz="2100" spc="0" u="none" cap="none">
                <a:solidFill>
                  <a:srgbClr val="1B2438">
                    <a:alpha val="100000"/>
                  </a:srgbClr>
                </a:solidFill>
                <a:latin typeface="Calibri"/>
              </a:rPr>
              <a:t><![CDATA[ (dejar terminar, reconocer la molestia sin admitir una culpa que no está demostrada) y ]]></a:t>
            </a:r>
            <a:r>
              <a:rPr lang="en-US" b="1" strike="noStrike" sz="2100" spc="0" u="none" cap="none">
                <a:solidFill>
                  <a:srgbClr val="1B2438">
                    <a:alpha val="100000"/>
                  </a:srgbClr>
                </a:solidFill>
                <a:latin typeface="Calibri"/>
              </a:rPr>
              <a:t><![CDATA[cómo registrar]]></a:t>
            </a:r>
            <a:r>
              <a:rPr lang="en-US" strike="noStrike" sz="2100" spc="0" u="none" cap="none">
                <a:solidFill>
                  <a:srgbClr val="1B2438">
                    <a:alpha val="100000"/>
                  </a:srgbClr>
                </a:solidFill>
                <a:latin typeface="Calibri"/>
              </a:rPr>
              <a:t><![CDATA[ (capturar los siete campos y redactar un texto neutral, que ni minimiza al cliente ni sentencia el producto). Lo que decide la solución —reposición, abono, garantía— ]]></a:t>
            </a:r>
            <a:r>
              <a:rPr lang="en-US" b="1" strike="noStrike" sz="2100" spc="0" u="none" cap="none">
                <a:solidFill>
                  <a:srgbClr val="1B2438">
                    <a:alpha val="100000"/>
                  </a:srgbClr>
                </a:solidFill>
                <a:latin typeface="Calibri"/>
              </a:rPr>
              <a:t><![CDATA[no lo decide quien escucha]]></a:t>
            </a:r>
            <a:r>
              <a:rPr lang="en-US" strike="noStrike" sz="2100" spc="0" u="none" cap="none">
                <a:solidFill>
                  <a:srgbClr val="1B2438">
                    <a:alpha val="100000"/>
                  </a:srgbClr>
                </a:solidFill>
                <a:latin typeface="Calibri"/>
              </a:rPr>
              <a:t><![CDATA[: lo registra y lo esc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y registrar una reclama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teléfonos, productos y frases de los ejemplos son ]]></a:t>
            </a:r>
            <a:r>
              <a:rPr lang="en-US" b="1" strike="noStrike" sz="2100" spc="0" u="none" cap="none">
                <a:solidFill>
                  <a:srgbClr val="1B2438">
                    <a:alpha val="100000"/>
                  </a:srgbClr>
                </a:solidFill>
                <a:latin typeface="Calibri"/>
              </a:rPr>
              <a:t><![CDATA[ficticios y están anonimizados]]></a:t>
            </a:r>
            <a:r>
              <a:rPr lang="en-US" strike="noStrike" sz="2100" spc="0" u="none" cap="none">
                <a:solidFill>
                  <a:srgbClr val="1B2438">
                    <a:alpha val="100000"/>
                  </a:srgbClr>
                </a:solidFill>
                <a:latin typeface="Calibri"/>
              </a:rPr>
              <a:t><![CDATA[; no son datos reales de clientes ni referencias del surtido de la casa.]]></a:t>
            </a:r>
          </a:p>
        </p:txBody>
      </p:sp>
      <p:sp>
        <p:nvSpPr>
          <p:cNvPr id="8" name="" descr=""/>
          <p:cNvSpPr/>
          <p:nvPr/>
        </p:nvSpPr>
        <p:spPr>
          <a:xfrm>
            <a:off x="514350" y="2305050"/>
            <a:ext cx="38100" cy="3333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286000"/>
            <a:ext cx="78486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nocer la molestia no es confesar una culpa.]]></a:t>
            </a:r>
          </a:p>
        </p:txBody>
      </p:sp>
      <p:sp>
        <p:nvSpPr>
          <p:cNvPr id="10" name="" descr=""/>
          <p:cNvSpPr/>
          <p:nvPr/>
        </p:nvSpPr>
        <p:spPr>
          <a:xfrm>
            <a:off x="514350" y="27241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27051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este objeto. «Entiendo el problema» calma; «la culpa es nuestra» compromete a la casa antes de que nadie haya comprobado 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y registrar una reclama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2]]></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lít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lam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stio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lam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frec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strad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embol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serv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vid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y registrar una reclama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2]]></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v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bar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órmu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ns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emniz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embol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u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se gana o se pierde al escuchar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sp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enredarl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ánd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se gana o se pierde al escuchar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o.]]></a:t>
            </a:r>
          </a:p>
        </p:txBody>
      </p:sp>
      <p:sp>
        <p:nvSpPr>
          <p:cNvPr id="8" name=""/>
          <p:cNvSpPr txBox="1"/>
          <p:nvPr/>
        </p:nvSpPr>
        <p:spPr>
          <a:xfrm>
            <a:off x="514350" y="16287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registro es útil por tres razones:]]></a:t>
            </a:r>
          </a:p>
        </p:txBody>
      </p:sp>
      <p:sp>
        <p:nvSpPr>
          <p:cNvPr id="9" name=""/>
          <p:cNvSpPr txBox="1"/>
          <p:nvPr/>
        </p:nvSpPr>
        <p:spPr>
          <a:xfrm>
            <a:off x="514350" y="20288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0288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EL CASO: sin registro, la reclamación solo existe mientras el cliente está delante; con registro, existe al día siguiente para quien deba decidir.]]></a:t>
            </a:r>
          </a:p>
        </p:txBody>
      </p:sp>
      <p:sp>
        <p:nvSpPr>
          <p:cNvPr id="11" name=""/>
          <p:cNvSpPr txBox="1"/>
          <p:nvPr/>
        </p:nvSpPr>
        <p:spPr>
          <a:xfrm>
            <a:off x="514350" y="3086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86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GE A LA CASA Y AL CLIENTE: describe hechos comprobables, no versiones; permite investigar sin reconstruir de memo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se gana o se pierde al escuchar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2]]></a:t>
            </a:r>
          </a:p>
        </p:txBody>
      </p:sp>
      <p:sp>
        <p:nvSpPr>
          <p:cNvPr id="7" name="" descr=""/>
          <p:cNvSpPr/>
          <p:nvPr/>
        </p:nvSpPr>
        <p:spPr>
          <a:xfrm>
            <a:off x="514350" y="2200275"/>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MITE DECIDIR BIEN: quien gestiona la reclamación necesita saber qué se pidió, qué se entregó, qué se observa y qué evidencia hay.]]></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r no es ceder]]></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r terminar, mirar el envase y anotar los datos no significa dar la razón al cliente en lo que imputa. Significa exactamente lo contrario: tratar el asunto con la seriedad de quien recoge hechos en vez de discutir acusaciones. La calma es método, no rendi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calera de la conversación difíci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orden que baja el tono y sube la calidad del dato. No es un guion para repetir: es la secuencia de cinco peldaños que separa una discusión de un registro. La figura lo resu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calera de la conversación difícil]]></a:t>
            </a:r>
          </a:p>
        </p:txBody>
      </p:sp>
      <p:pic>
        <p:nvPicPr>
          <p:cNvPr id="3" name="" descr="Escalera de cinco peldaños ascendentes: dejar terminar, reconocer sin admitir culpa, preguntar los siete campos, separar hecho de interpretación y registrar neutral y escalar">
            <a:hlinkClick r:id="rId3" tooltip="Escalera de cinco peldaños ascendentes: dejar terminar, reconocer sin admitir culpa, preguntar los siete campos, separar hecho de interpretación y registrar neutral y escalar"/>
          </p:cNvPr>
          <p:cNvPicPr>
            <a:picLocks noChangeAspect="1"/>
          </p:cNvPicPr>
          <p:nvPr>
            <p:ph type="pic" idx="1"/>
          </p:nvPr>
        </p:nvPicPr>
        <p:blipFill>
          <a:blip r:embed="rId2"/>
          <a:stretch>
            <a:fillRect/>
          </a:stretch>
        </p:blipFill>
        <p:spPr>
          <a:xfrm>
            <a:off x="3162300" y="1257300"/>
            <a:ext cx="28194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scalera de la conversación difícil. Cada peldaño mueve la conversación de la emoción a los datos. El último peldaño decide el destino del caso, no la solución: quién gestiona la reclamación y con qué plazo es una dependencia interna pendiente de validación (plan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y-registrar-una-reclam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calera de la conversación difíci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TERMINAR: que el cliente cuente su versión entera sin interrumpirle. Cortar un malentendido a tiempo está bien; cortar el desahogo, n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 MOLESTIA: «entiendo el problema», «vamos a mirarlo». Se valida la molestia, no la acus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LOS DATOS: los siete campos del registro, uno a uno y con calma, mirando el producto y el documento si los tra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HECHO E INTERPRETACIÓN: qué ha pasado de verdad frente a qué cree el cliente que ha pas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calera de la conversación difíci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2]]></a:t>
            </a:r>
          </a:p>
        </p:txBody>
      </p:sp>
      <p:sp>
        <p:nvSpPr>
          <p:cNvPr id="7" name="" descr=""/>
          <p:cNvSpPr/>
          <p:nvPr/>
        </p:nvSpPr>
        <p:spPr>
          <a:xfrm>
            <a:off x="514350" y="1866900"/>
            <a:ext cx="8115300" cy="21240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Y ESCALAR: redactar neutral, conservar la evidencia y pasar el caso a quien debe decidi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ilencio de los primeros diez segundos]]></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lguien llega enfadado, casi siempre necesita terminar de decirlo una vez. No respondas a la primera frase: escucha la versión completa, deja un silencio breve y entonces empieza a preguntar. Ese silencio vale más que cualquier frase de cortesía y evita que corrijas un dato que el cliente aún no había di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parar hecho, interpretación y ju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me habéis dado el color equivocado a propósito» contiene tres cosas distintas. ]]></a:t>
            </a:r>
            <a:r>
              <a:rPr lang="en-US" b="1" strike="noStrike" sz="2100" spc="0" u="none" cap="none">
                <a:solidFill>
                  <a:srgbClr val="1B2438">
                    <a:alpha val="100000"/>
                  </a:srgbClr>
                </a:solidFill>
                <a:latin typeface="Calibri"/>
              </a:rPr>
              <a:t><![CDATA[Un hecho]]></a:t>
            </a:r>
            <a:r>
              <a:rPr lang="en-US" strike="noStrike" sz="2100" spc="0" u="none" cap="none">
                <a:solidFill>
                  <a:srgbClr val="1B2438">
                    <a:alpha val="100000"/>
                  </a:srgbClr>
                </a:solidFill>
                <a:latin typeface="Calibri"/>
              </a:rPr>
              <a:t><![CDATA[ (el tono del bote no coincide con lo que el cliente esperaba). ]]></a:t>
            </a:r>
            <a:r>
              <a:rPr lang="en-US" b="1" strike="noStrike" sz="2100" spc="0" u="none" cap="none">
                <a:solidFill>
                  <a:srgbClr val="1B2438">
                    <a:alpha val="100000"/>
                  </a:srgbClr>
                </a:solidFill>
                <a:latin typeface="Calibri"/>
              </a:rPr>
              <a:t><![CDATA[Una interpretación]]></a:t>
            </a:r>
            <a:r>
              <a:rPr lang="en-US" strike="noStrike" sz="2100" spc="0" u="none" cap="none">
                <a:solidFill>
                  <a:srgbClr val="1B2438">
                    <a:alpha val="100000"/>
                  </a:srgbClr>
                </a:solidFill>
                <a:latin typeface="Calibri"/>
              </a:rPr>
              <a:t><![CDATA[ (deduce que se lo dieron equivocado). ]]></a:t>
            </a:r>
            <a:r>
              <a:rPr lang="en-US" b="1" strike="noStrike" sz="2100" spc="0" u="none" cap="none">
                <a:solidFill>
                  <a:srgbClr val="1B2438">
                    <a:alpha val="100000"/>
                  </a:srgbClr>
                </a:solidFill>
                <a:latin typeface="Calibri"/>
              </a:rPr>
              <a:t><![CDATA[Un juicio]]></a:t>
            </a:r>
            <a:r>
              <a:rPr lang="en-US" strike="noStrike" sz="2100" spc="0" u="none" cap="none">
                <a:solidFill>
                  <a:srgbClr val="1B2438">
                    <a:alpha val="100000"/>
                  </a:srgbClr>
                </a:solidFill>
                <a:latin typeface="Calibri"/>
              </a:rPr>
              <a:t><![CDATA[ (afirma que fue a propósito, es decir, atribuye una intención). Si tratas las tres capas como si fueran un hecho, o discutes el juicio o confirmas la interpretación. El registro correcto solo admite la primera capa, descrita y sin culpables. La figura siguiente marca la lín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parar hecho, interpretación y juicio]]></a:t>
            </a:r>
          </a:p>
        </p:txBody>
      </p:sp>
      <p:pic>
        <p:nvPicPr>
          <p:cNvPr id="3" name="" descr="Tres columnas encadenadas por flechas: hecho (observable, sin culpables), interpretación (lo que se deduce) y juicio (la culpa atribuida), con una banda inferior que indica que al registro solo va el hecho">
            <a:hlinkClick r:id="rId3" tooltip="Tres columnas encadenadas por flechas: hecho (observable, sin culpables), interpretación (lo que se deduce) y juicio (la culpa atribuida), con una banda inferior que indica que al registro solo va el hecho"/>
          </p:cNvPr>
          <p:cNvPicPr>
            <a:picLocks noChangeAspect="1"/>
          </p:cNvPicPr>
          <p:nvPr>
            <p:ph type="pic" idx="1"/>
          </p:nvPr>
        </p:nvPicPr>
        <p:blipFill>
          <a:blip r:embed="rId2"/>
          <a:stretch>
            <a:fillRect/>
          </a:stretch>
        </p:blipFill>
        <p:spPr>
          <a:xfrm>
            <a:off x="3067050" y="1257300"/>
            <a:ext cx="30003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ínea hecho / interpretación / juicio. Del hecho a la interpretación hay una suposición; de la interpretación al juicio hay una culpa. Al registro solo se escribe el hecho; la interpretación se anota etiquetada como lo que el cliente entiende; el juicio no se escribe: se describe y se esca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y-registrar-una-reclamacion"/>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isma reclamación en tres capas (ejemplo fict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114550"/>
                <a:gridCol w="200025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ficti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que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terpretación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icio que NO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te de esmalte con otro 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no del bote no coincide con la muestra guardada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 que le prepararon otra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timaron a propó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isma reclamación en tres capas (ejemplo fict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114550"/>
                <a:gridCol w="200025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ficti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que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terpretación d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icio que NO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ed con diferenci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ó dos manos sobre imprimación; se observa diferencia con la 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pecha que el lote venía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quí trabajan fa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in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barán declara 10 cajas; se reciben 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nsa que se lo guard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lo hacen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parar hecho, interpretación y ju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2]]></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no tiene culpable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se observa diferencia de tono entre el bote y la muestra», no «el color está mal» ni «nos equivocamos». La primera frase describe algo que cualquiera puede comprobar después; las otras dos ya han decidido quién tenía la culpa antes de que nadie investigue. Evitar atribuir culpas prematuramente no es un eufemismo: es lo que mantiene el registro útil para quien dec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siete campos del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responde a siete preguntas. No es burocracia: son los campos que necesita la persona que va a investigar o decidir el caso, y que tú quizá no seas. Si falta uno, la reclamación se reconstruye de memoria o se pierde. La figura los ordena alrededor del ca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siete campos del registro]]></a:t>
            </a:r>
          </a:p>
        </p:txBody>
      </p:sp>
      <p:pic>
        <p:nvPicPr>
          <p:cNvPr id="3" name="" descr="Diagrama con siete recuadros de colores que nombran los campos del registro: quién, pedido, referencia, hecho, momento y uso, expectativa y evidencia, más una banda final de regla">
            <a:hlinkClick r:id="rId3" tooltip="Diagrama con siete recuadros de colores que nombran los campos del registro: quién, pedido, referencia, hecho, momento y uso, expectativa y evidencia, más una banda final de regla"/>
          </p:cNvPr>
          <p:cNvPicPr>
            <a:picLocks noChangeAspect="1"/>
          </p:cNvPicPr>
          <p:nvPr>
            <p:ph type="pic" idx="1"/>
          </p:nvPr>
        </p:nvPicPr>
        <p:blipFill>
          <a:blip r:embed="rId2"/>
          <a:stretch>
            <a:fillRect/>
          </a:stretch>
        </p:blipFill>
        <p:spPr>
          <a:xfrm>
            <a:off x="2867025" y="1257300"/>
            <a:ext cx="3400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siete campos que convierten una queja en un caso gestionable: quién, pedido, producto y referencia, hecho observado, momento y uso, expectativa del cliente y evidencia disponible. Los ejemplos del diagrama son ficticios y anonimiza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y-registrar-una-reclamacio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 cierra cada campo y qué NO debe entrar en é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2289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o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debe ent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llama y cómo le localizamos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undir su teléfono o domicilio fuera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edido, presupuesto o albarán originó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mir un vínculo sin comprobar 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y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ferencia exacta y qué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arse por el color del envase o por un pa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e, se oye o se m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etivos que busquen culp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 cierra cada campo y qué NO debe entrar en é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57350"/>
                <a:gridCol w="32289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o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debe ent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 y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y sobre qué soporte se apli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r la causa antes de recoger la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pera: explicar, reponer, devolver o 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derla o negarla en 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serva la tienda: envase, resto, foto,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r el envase antes de cerrar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siete campos d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l registro: internos y anonimizad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ci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orm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o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ín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onimiz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rrevers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mp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X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X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X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t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siete campos d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m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uz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me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demniz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embol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ens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ampo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ieg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ct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dactar neutral: ni minimiza ni sent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neutral es un punto medio que cuesta. En un extremo está el ]]></a:t>
            </a:r>
            <a:r>
              <a:rPr lang="en-US" b="1" strike="noStrike" sz="2100" spc="0" u="none" cap="none">
                <a:solidFill>
                  <a:srgbClr val="1B2438">
                    <a:alpha val="100000"/>
                  </a:srgbClr>
                </a:solidFill>
                <a:latin typeface="Calibri"/>
              </a:rPr>
              <a:t><![CDATA[registro que minimiza]]></a:t>
            </a:r>
            <a:r>
              <a:rPr lang="en-US" strike="noStrike" sz="2100" spc="0" u="none" cap="none">
                <a:solidFill>
                  <a:srgbClr val="1B2438">
                    <a:alpha val="100000"/>
                  </a:srgbClr>
                </a:solidFill>
                <a:latin typeface="Calibri"/>
              </a:rPr>
              <a:t><![CDATA[ («el cliente está pesado, quiere una devolución fácil»): descalifica a la persona y borra el problema, así que nadie lo investiga. En el otro está el ]]></a:t>
            </a:r>
            <a:r>
              <a:rPr lang="en-US" b="1" strike="noStrike" sz="2100" spc="0" u="none" cap="none">
                <a:solidFill>
                  <a:srgbClr val="1B2438">
                    <a:alpha val="100000"/>
                  </a:srgbClr>
                </a:solidFill>
                <a:latin typeface="Calibri"/>
              </a:rPr>
              <a:t><![CDATA[registro que sentencia]]></a:t>
            </a:r>
            <a:r>
              <a:rPr lang="en-US" strike="noStrike" sz="2100" spc="0" u="none" cap="none">
                <a:solidFill>
                  <a:srgbClr val="1B2438">
                    <a:alpha val="100000"/>
                  </a:srgbClr>
                </a:solidFill>
                <a:latin typeface="Calibri"/>
              </a:rPr>
              <a:t><![CDATA[ («producto defectuoso, es culpa nuestra»): atribuye una culpa que no está demostrada y compromete a la casa sin base. En el medio está el registro que sirve: ]]></a:t>
            </a:r>
            <a:r>
              <a:rPr lang="en-US" b="1" strike="noStrike" sz="2100" spc="0" u="none" cap="none">
                <a:solidFill>
                  <a:srgbClr val="1B2438">
                    <a:alpha val="100000"/>
                  </a:srgbClr>
                </a:solidFill>
                <a:latin typeface="Calibri"/>
              </a:rPr>
              <a:t><![CDATA[describe lo observable, recoge la expectativa del cliente con sus palabras y no nombra a ningún culpable]]></a:t>
            </a:r>
            <a:r>
              <a:rPr lang="en-US" strike="noStrike" sz="2100" spc="0" u="none" cap="none">
                <a:solidFill>
                  <a:srgbClr val="1B2438">
                    <a:alpha val="100000"/>
                  </a:srgbClr>
                </a:solidFill>
                <a:latin typeface="Calibri"/>
              </a:rPr>
              <a:t><![CDA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dactar neutral: ni minimiza ni sent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uebas rápidas para saber si tu registro es neutral: ¿podría otra persona leerlo y ]]></a:t>
            </a:r>
            <a:r>
              <a:rPr lang="en-US" b="1" strike="noStrike" sz="2100" spc="0" u="none" cap="none">
                <a:solidFill>
                  <a:srgbClr val="1B2438">
                    <a:alpha val="100000"/>
                  </a:srgbClr>
                </a:solidFill>
                <a:latin typeface="Calibri"/>
              </a:rPr>
              <a:t><![CDATA[no saber de qué lado estás]]></a:t>
            </a:r>
            <a:r>
              <a:rPr lang="en-US" strike="noStrike" sz="2100" spc="0" u="none" cap="none">
                <a:solidFill>
                  <a:srgbClr val="1B2438">
                    <a:alpha val="100000"/>
                  </a:srgbClr>
                </a:solidFill>
                <a:latin typeface="Calibri"/>
              </a:rPr>
              <a:t><![CDATA[? ¿cada afirmación se puede ]]></a:t>
            </a: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con el envase, el albarán o la muestra? ¿la expectativa del cliente aparece como ]]></a:t>
            </a:r>
            <a:r>
              <a:rPr lang="en-US" b="1" strike="noStrike" sz="2100" spc="0" u="none" cap="none">
                <a:solidFill>
                  <a:srgbClr val="1B2438">
                    <a:alpha val="100000"/>
                  </a:srgbClr>
                </a:solidFill>
                <a:latin typeface="Calibri"/>
              </a:rPr>
              <a:t><![CDATA[lo que él pide]]></a:t>
            </a:r>
            <a:r>
              <a:rPr lang="en-US" strike="noStrike" sz="2100" spc="0" u="none" cap="none">
                <a:solidFill>
                  <a:srgbClr val="1B2438">
                    <a:alpha val="100000"/>
                  </a:srgbClr>
                </a:solidFill>
                <a:latin typeface="Calibri"/>
              </a:rPr>
              <a:t><![CDATA[, no como lo que la casa concede? Si las tres son sí, el registro es útil. Abajo tienes una conversación difícil resuelta y pasada a regist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1: una conversación difícil, paso a paso (todo fictici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liente llega con la carga pue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A» (ficticio) trae un bote de esmalte: «me habéis dado el color equivocado a propósito, es un desastre, quiero que me lo cambéis ahora». No preguntas nada todavía: le dejas terminar su versión. Anotas mentalmente que hay una molestia, un bote y una peti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1: una conversación difícil, paso a paso (todo fictici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conoces sin admitir culp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iendo el problema y vamos a mirarlo ahora mismo». No has dicho «tenéis razón» ni «fue un error nuestro»; has dicho que te ocupas. Bajas el tono sin comprometer a la casa. Entonces miras el bote contigo dela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1: una conversación difícil, paso a paso (todo fictici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coges los hechos, no las acusaci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s el albarán o el ticket: constan dos envases de una referencia de ejemplo retirada el jueves. Comparas el bote con la muestra guardada en tienda: se observa diferencia de tono. Anotas eso, no «el color está mal». Preguntas cuándo lo aplicó y sobre qué soporte: dice que hoy, sobre madera ya barniz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1: una conversación difícil, paso a paso (todo fictici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paras lo que ves de lo que él cre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registras el hecho («el tono del bote no coincide con la muestra de tienda»). Él cree que le disteis otra pintura: lo anotas como su interpretación («el cliente entiende que se preparó un color distinto al solicitado»). No confirmas ni discutes su sospec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1: una conversación difícil, paso a paso (todo fictici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Guardas la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s el envase con su resto, haces una foto del bote junto a la muestra y enganchas el albarán. Sin evidencia el registro es una versión; con evidencia es un caso investig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1: una conversación difícil, paso a paso (todo fictici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scalas sin prometer la solu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he registrado y lo pasa a revisar quien corresponde; te avisamos por el cauce de la tienda». Has recogido su expectativa (cambio) sin concederla ni negarla: no prometes plazo ni compensación, porque eso no lo decides tú. El registro queda completo y el caso, encamin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Quié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A», contacto registrado internamente (t. 6XX XXX XXX). En el ejemplo público el nombre y el teléfono quedan anonimizados: solo constan dentro del registro de la ca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edi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barán de ejemplo n.º 0000 (ficticio): retirada de dos envases el jueves por la mañana. El vínculo documento-cliente-producto queda prob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oducto y referenci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malte de ejemplo, referencia ficticia E-000, acabado satinado, envase de 1 L. No se anota «el blanco de siempre»: se anota la referencia leída en la etique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Hecho observ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brir el primer bote y compararlo con la muestra guardada en tienda, se observa diferencia de tono». Frase comprobable, sin culpab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omento y us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do el mismo día de la retirada, dos manos, sobre soporte de madera previamente barnizado, interior». Las condiciones que hacen falta para investig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xpectativa del cl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solicita el cambio del producto y una explicación del origen del tono». Se recoge lo que pide, sin concederlo ni negarlo en el mostrad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dactar neutral: ni minimiza ni sentencia · Ejemplo 2: pasar la conversación al registro de siete campos (ficticio y anonimizad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videncia disponibl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erva el envase con resto, foto del bote junto a la muestra y albarán adjunto. Interpretación del cliente (no confirmada): entiende que se preparó un color distinto». Registro neutral y completo: base de cualquier decisión posteri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RUMPIR PARA DEFENDERTE: el cliente no ha terminado y ya estás negando. Consecuencia: la queja se convierte en conflicto. Prevención: deja terminar y reconoce la molesti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TIR UNA CULPA NO DEMOSTRADA («es nuestra culpa, perdonad»): cierra la conversación hoy y abre un problema mañana. Prevención: «entiendo el problema, lo registramos y lo revisam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JUICIO DEL CLIENTE COMO HECHO: escribir «producto defectuoso» o «nos timaron». Prevención: describe lo observable y anota la interpretación como interpret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MIZAR («el cliente está pesado»): borra el problema del papel y del radar. Prevención: el registro se escribe para quien decide, no para desahogar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SE SIN CAMPOS: anotar «reclamación por el color» sin pedido, referencia, uso ni evidencia. Prevención: pasa los siete campos antes de que el cliente se vay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O NEGAR LA COMPENSACIÓN: ofrecer un reembolso o cortarlo en seco. Prevención: registra la expectativa y escala; eso no se decide en el mostrado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DER LA EVIDENCIA: tirar el envase o no hacer la foto. Prevención: conserva envase, resto, muestra, albarán y lo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eldaños de la escalera para atender una reclamación difíci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que el cliente termine su versión sin interrumpirl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los siete campos del registro, con calm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nocer la molestia sin admitir una culpa que no está demostrad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el hecho de la interpretación y del juic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dactar el registro neutral, conservar la evidencia y escalar a quien deci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l registro con la pregunta que lo cier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é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ducto y refer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echo observ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omento y us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xpectativ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videnci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edido, presupuesto o albarán originó la compr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referencia exacta y qué formato, no un pareci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se ve, se oye o se mide, sin culpabl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do y sobre qué soporte se aplicó?]]></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espera: explicar, reponer, devolver o reparar?]]></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conserva la tienda: envase, resto, foto, albarán o lote?]]></a:t>
            </a:r>
          </a:p>
        </p:txBody>
      </p:sp>
      <p:sp>
        <p:nvSpPr>
          <p:cNvPr id="15" name=""/>
          <p:cNvSpPr txBox="1"/>
          <p:nvPr/>
        </p:nvSpPr>
        <p:spPr>
          <a:xfrm>
            <a:off x="628650" y="39624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Cómo se llama y cómo le localizamos dentro, sin difundir su contac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altar tex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que son HECHOS observables y verificables (no interpretaciones ni juicios). Todas son ficticias.]]></a:t>
            </a:r>
          </a:p>
        </p:txBody>
      </p:sp>
      <p:sp>
        <p:nvSpPr>
          <p:cNvPr id="9"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tiró dos envases de esmalte satinado el jueves por la mañana. Al abrir el primero en casa, el tono no coincide con la muestra que guardamos en tienda. Seguro que nos hemos equivocado al preparar el color. Además, lo hacen a propósito para vendernos el bote más caro. El envase conserva la etiqueta y el número de referencia legib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ficha de registro con estas siete palabras, una por cada hueco: quién · pedido · referencia · hecho · momento · expectativa · evidencia. Todo registro útil de una reclamación captura siete campos. Primero, ___ reclama y cómo localizarlo dentro de la tienda, tratando su contacto como dato inter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2]]></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o, el ___ o presupuesto que originó la compra, porque sin ese vínculo no hay caso. Tercero, el producto con su ___ exacta y su formato, nunca un parecido ni «el de siempre». Cuarto, el ___ observado: lo que se ve, se oye o se mide, descrito sin adjetivos que busquen culpables. Quinto, el ___ y el uso: cuándo se aplicó y sobre qué soporte.]]></a:t>
            </a:r>
          </a:p>
        </p:txBody>
      </p:sp>
      <p:sp>
        <p:nvSpPr>
          <p:cNvPr id="8" name=""/>
          <p:cNvSpPr txBox="1"/>
          <p:nvPr/>
        </p:nvSpPr>
        <p:spPr>
          <a:xfrm>
            <a:off x="514350" y="32861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xto, qué ___ tenía el cliente, que se anota tal cual sin concederla ni negarla. Y séptimo, la ___ disponible: envase, resto, foto, albarán o lo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redacta este registro de reclamación. Marca las líneas que incumplen el criterio de un registro neutral (todas son fictici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liente está pesado, viene a por una devolución fácil»]]></a:t>
            </a:r>
          </a:p>
        </p:txBody>
      </p:sp>
      <p:sp>
        <p:nvSpPr>
          <p:cNvPr id="10" name=""/>
          <p:cNvSpPr txBox="1"/>
          <p:nvPr/>
        </p:nvSpPr>
        <p:spPr>
          <a:xfrm>
            <a:off x="628650" y="3009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ó dos envases de esmalte satinado el jueves; la referencia consta en el albarán»]]></a:t>
            </a:r>
          </a:p>
        </p:txBody>
      </p:sp>
      <p:sp>
        <p:nvSpPr>
          <p:cNvPr id="11"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s han dado a propósito el color equivocado para fastidi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abrir el primer bote en casa, el tono no coincide con la muestra guardada en tiend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quí trabajan fatal, es un desastre y ya vale»]]></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Trae el envase con su resto y pide que se le explique el origen del ton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a qué capa pertenece y si puede ir al regist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 registr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pretación del client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icio que no va al registr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ono del bote no coincide con la muestra guardad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conserva el envase y el resto del produc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tiró dos envases de esmalte el jueves, consta en el albará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cree que le dimos una pintura disti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sospecha que el color se preparó m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quí trabajan fatal y me han timado a propósi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 un desastre, me lo hacen siempr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llega enfadado con un bote y dice que el color está mal y que fue a propósito. ¿Qué haces primer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respondes enseguida que el color es correcto y que el problema es de su aplicación]]></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dejas terminar, reconoces la molestia sin admitir una culpa no demostrada y empiezas a recoger los hechos para el registr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rometes un cambio inmediato para que se cal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s que no es tu asunto y que espere a que llegue otra perso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registro conviene escribir «el cliente tiene razón, es culpa nuestra» para cerrar antes el confli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Memoria: campo del registro y su contr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interno, anonimizado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ncular la queja con 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xacto, no un pa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ble y comprobable, sin culp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oge, no se concede ni se ni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resto, foto, albarán o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Memoria: campo del registro y su control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scuchar-y-registrar-una-reclamacion"/>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Tarjetas rápidas de reclamacione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go al reconocer la molesti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Tarjetas rápidas de reclamacione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iendo el problema, lo registramos y lo revisamos». Valido la molestia sin admitir una culpa no demostra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Tarjetas rápidas de reclamacione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campos tiene un registro úti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Tarjetas rápidas de reclamacione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ete: quién, pedido, producto y referencia, hecho observado, momento y uso, expectativa y evidenc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Tarjetas rápidas de reclamacione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escribir «producto defectuo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Tarjetas rápidas de reclamacione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o sentencia. Escribe lo observable: «se observa diferencia de tono con la muest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Tarjetas rápidas de reclamacione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el cliente está pes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Tarjetas rápidas de reclamacione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mpoco. Eso minimiza y borra el problema. El registro se escribe para quien decid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Tarjetas rápidas de reclamacione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liente pide un reembolso: qué hag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Tarjetas rápidas de reclamacione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a su expectativa tal cual y escala. Ni lo prometes ni lo niegas: no se decide en el mostrad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registro · Tarjetas rápidas de reclamacione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el envas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registro · Tarjetas rápidas de reclamacione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conservo como evidencia junto al resto, la foto, la muestra y el albarán. Sin evidencia, el registro es una vers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registr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en cuatro o cinco líneas, el registro NEUTRAL de esta reclamación ficticia: «CLIENTE A» (ficticio) dice que la pintura que compró ayer «no vale, mancha y no cubre, es una estafa». Trae el bote con resto. Cubre los siete campos, separa el hecho de la interpretación y deja claro qué escalarías sin prometer ni negar ninguna compens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Hecho observable (qué se ve al aplicar o abrir el bote), no «es una estafa». Producto con referencia leída, no por parecido. Momento y uso (soporte, condiciones). Expectativa del cliente recogida con sus palabras. Evidencia conservada (envase, resto, foto, albarán). Cierra escalando: quien decide la solución no es quien escucha.]]></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ficha abierta al atender. Sirve para cualquier reclamación: solo cambian los datos que saques de la conversación, del documento y del producto. Los textos de la columna ejemplo son ]]></a:t>
            </a:r>
            <a:r>
              <a:rPr lang="en-US" b="1" strike="noStrike" sz="2100" spc="0" u="none" cap="none">
                <a:solidFill>
                  <a:srgbClr val="1B2438">
                    <a:alpha val="100000"/>
                  </a:srgbClr>
                </a:solidFill>
                <a:latin typeface="Calibri"/>
              </a:rPr>
              <a:t><![CDATA[ficticios y anonimizados]]></a:t>
            </a:r>
            <a:r>
              <a:rPr lang="en-US" strike="noStrike" sz="2100" spc="0" u="none" cap="none">
                <a:solidFill>
                  <a:srgbClr val="1B2438">
                    <a:alpha val="100000"/>
                  </a:srgbClr>
                </a:solidFill>
                <a:latin typeface="Calibri"/>
              </a:rPr>
              <a:t><![CDATA[. Es una ayuda general: el formato oficial y el sistema donde se guarda el registro los fija la cas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una reclamación, de la escucha al escal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867025"/>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y anonimiz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contacto solo dentro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A», t. 6XX XXX XX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vincula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0000, retirada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y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exacta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ref. E-000, 1 L, 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una reclamación, de la escucha al escal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867025"/>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y anonimiz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mprobable, sin culp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no no coincide con la muestra de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 y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cómo y sobre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do hoy, dos manos, madera barn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e, tal c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a cambio y explicación del 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una reclamación, de la escucha al escal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2]]></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000250"/>
                <a:gridCol w="2867025"/>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 d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y anonimiz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con resto, foto junto a muestra,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pasa y por qué cau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a revisión de quien gestiona reclam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qué se apoya este objeto.]]></a:t>
            </a:r>
            <a:r>
              <a:rPr lang="en-US" strike="noStrike" sz="2100" spc="0" u="none" cap="none">
                <a:solidFill>
                  <a:srgbClr val="1B2438">
                    <a:alpha val="100000"/>
                  </a:srgbClr>
                </a:solidFill>
                <a:latin typeface="Calibri"/>
              </a:rPr>
              <a:t><![CDATA[ El procedimiento general —escuchar hasta el final, reconocer la molestia sin admitir culpas no demostradas, separar hecho de interpretación, capturar los siete campos, redactar neutral y escalar— es buena práctica verificable de atención al cliente y se ajusta a los límites no negociables del plan §7 (no atribuir culpas ni prometer soluciones sin base, tratar los datos personales como internos y anonimizado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fija este objeto]]></a:t>
            </a:r>
            <a:r>
              <a:rPr lang="en-US" strike="noStrike" sz="2100" spc="0" u="none" cap="none">
                <a:solidFill>
                  <a:srgbClr val="1B2438">
                    <a:alpha val="100000"/>
                  </a:srgbClr>
                </a:solidFill>
                <a:latin typeface="Calibri"/>
              </a:rPr>
              <a:t><![CDATA[ (borrador condicionado, ver §5.3): quién gestiona las reclamaciones y con qué plazo de respuesta, qué se puede ofrecer en el mostrador y qué no (reposición, abono, garantía, reembolso), dónde se guarda el registro y cómo se conserva la evidencia. Esos datos los deben validar los dueños y el responsable operativo de la empresa. ]]></a:t>
            </a:r>
            <a:r>
              <a:rPr lang="en-US" b="1" strike="noStrike" sz="2100" spc="0" u="none" cap="none">
                <a:solidFill>
                  <a:srgbClr val="1B2438">
                    <a:alpha val="100000"/>
                  </a:srgbClr>
                </a:solidFill>
                <a:latin typeface="Calibri"/>
              </a:rPr>
              <a:t><![CDATA[Práctica observada:]]></a:t>
            </a:r>
            <a:r>
              <a:rPr lang="en-US" strike="noStrike" sz="2100" spc="0" u="none" cap="none">
                <a:solidFill>
                  <a:srgbClr val="1B2438">
                    <a:alpha val="100000"/>
                  </a:srgbClr>
                </a:solidFill>
                <a:latin typeface="Calibri"/>
              </a:rPr>
              <a:t><![CDATA[ redactar dos registros reales bajo supervisión, revisados por tu responsable. ]]></a:t>
            </a: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1.0 · octubre de 2026 · autor y revisor: Carlos Castro. Estado editorial: borrador condicionado a validación intern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lamación mal escuchada se convierte en conflicto; mal registrada se pierde: las dos se tratan en el mostrado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terminar la versión completa y reconoce la molestia sin admitir una culpa que no está demostrada («entiendo el problem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tres capas: hecho observable, interpretación del cliente y juicio que atribuye culpa; solo el hecho va al registr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 los siete campos: quién, pedido, producto y referencia, hecho observado, momento y uso, expectativa y evidenci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neutral: ni minimizas («el cliente está pesado») ni sentencias («producto defectuoso»); describes y no nombras culpabl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l cliente son información interna y se anonimizan en los ejemplos; la evidencia (envase, resto, foto, albarán, lote) se conserv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romete ni se niega una indemnización o reembolso: se registra la expectativa y se escala a quien decid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dejado terminar al cliente y he reconocido la molestia sin confesar una culp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rase de mi registro describe algo comprobable, o hay juicios y culpas colad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n los siete campos, incluida la referencia exacta y la evidencia conserva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anotado la expectativa del cliente como lo que él pide, sin concederla ni negarl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escalado el caso a quien debe decidir, sin prometer plazos ni compensacion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una reclamación difícil aplicando la escalera de cinco peldaños sin discutir acusac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registro neutral con los siete campos a partir de una conversación confu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hecho de interpretación y de juicio, y decidir qué se anota y qué se escal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os datos del cliente como información interna y conservar la evidencia del cas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scuchar y registrar sin buscar culpab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altar texto · act-hl]]></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scuchar y registrar sin buscar culpab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ejas terminar, reconoces sin confesar, separas hecho de interpretación y registras los siete campos de forma neutral. Ahora redacta dos registros reales bajo supervisión y pide a tu responsable que revise tu ton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scuchar y registrar sin buscar culpab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 escalera (reconocer no es admitir culpa) y los siete campos. Y recuerda: el registro ni minimiza ni sentencia; describe y escala, sin prometer ni negar compensacion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y-registrar-una-reclamacion"/>
              </a:rPr>
              <a:t><![CDATA[Escuchar y registrar una recla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Investigar incidencias de producto, color o entrega]]></a:t>
            </a:r>
            <a:r>
              <a:rPr lang="en-US" strike="noStrike" sz="2100" spc="0" u="none" cap="none">
                <a:solidFill>
                  <a:srgbClr val="1B2438">
                    <a:alpha val="100000"/>
                  </a:srgbClr>
                </a:solidFill>
                <a:latin typeface="Calibri"/>
              </a:rPr>
              <a:t><![CDATA[ (JUL-C11-O02). Ya sabes escuchar y dejar un registro neutral y completo; el siguiente paso es tomar ese registro e investigar el caso con historial, lote y especialista, distinguiendo hipótesis de conclusión y sin prometer una devolución o garantía no autoriz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2026-10-31T05:03:05Z</dcterms:created>
  <dcterms:modified xsi:type="dcterms:W3CDTF">2026-10-31T05:03:05Z</dcterms:modified>
  <dc:title>Escuchar y registrar una reclamación</dc:title>
  <dc:description>Presentación editable del OA «Escuchar y registrar una reclamación». Enlace: https://pinturasespecializadas.lumbre.lat/object/escuchar-y-registrar-una-reclamacion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