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presProps" Target="presProps.xml"/>
  <Relationship Id="rId101" Type="http://schemas.openxmlformats.org/officeDocument/2006/relationships/viewProps" Target="viewProps.xml"/>
  <Relationship Id="rId10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necesidades-y-proponer-solucion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scuchar-necesidades-y-proponer-solucion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cuchar necesidades y proponer soluciones»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cuchar necesidades y proponer soluciones»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cuchar necesidades y proponer soluciones»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cuchar necesidades y proponer soluciones»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cuchar necesidades y proponer soluciones»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a necesidad no cabe en un bote» (2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a necesidad no cabe en un bote» (3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a necesidad no cabe en un bote»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tres-cap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tres capas de la necesidad con la pregunta que descubre cada una y un ejemplo de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res capas, tres preguntas y una sola propuesta coher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necesidades-y-proponer-solucion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uso y el soporte: tránsito, limpieza previa, estado de la pared y si ya está pi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e no se ensucie» es una necesidad funcional, no una referencia. Antes de elegir producto hay que saber cuánto tránsito soporta la zona, cómo se va a limpiar, sobre qué soporte se aplica y en qué estado está. El color y el formato son decisiones posteriores; el precio se contrasta cuando ya hay un sistema y una cantidad, no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necesidad funcional, restricción y preferencia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scuchar-necesidades-y-proponer-solucion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El orden de las preguntas» (2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El orden de las preguntas» (3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orden-entrevist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cuencia de seis pasos de la entrevista, desde uso y soporte hasta la propuesta de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Primero lo que descarta, después lo que elige. El color llega cuando ya hay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necesidades-y-proponer-solucion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 un dormitorio o un pasillo con mucho tránsito?» → Uso y so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pared ya está pintada o es yeso nuevo?» → Uso y so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Quién va a aplicar y con qué acceso cuenta?» → Restri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ara cuándo necesita tenerlo terminado?» → Restri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refiere mate o satinado?» →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Tiene una muestra o una foto del tono?» →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orden de la entrevista y diferencia entre uso, restricción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scuchar-necesidades-y-proponer-solucion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Resumir para confirmar, no para cerrar» (2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Resumir para confirmar, no para cerrar» (3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resume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un resumen que solo despacha y otro que confirma la necesidad con cuatro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onfirmar no es conseguir un «sí»: es conseguir una corrección a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necesidades-y-proponer-solucion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a pregunta induce la respuesta y el asentimiento puede ser simple cortesía. Confirmar exige un resumen neutro con uso, soporte, condiciones y preocupación, y dejar espacio para que el cliente corrija. Un «sí» arrancado con una pregunta dirigida no es un encargo comprob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cuatro piezas del resumen y valor de la cor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scuchar-necesidades-y-proponer-solucion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Del bote al sistema completo» (2 de 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Del bote al sistema completo» (3 de 4).]]></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Del bote al sistema completo» (4 de 4).]]></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sistem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seis piezas del sistema de pintura, del soporte a la ca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propuesta se lee de abajo arriba: sin soporte ni preparación, el producto no ri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necesidades-y-proponer-solucion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Yeso nuevo muy poroso → Imprimación selladora antes de la pin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red con gotelé y grietas finas → Reparación y lijado antes de pi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illo con niños y mascotas → Pintura lavable con resistencia al frote adecu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cho alto de escalera → Pértiga o plataforma y útil adecu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red ya pintada y limpia → Limpieza y lijado lig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ncha de humedad que reaparece → Diagnóstico de humedad antes de pi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cinco piezas del sistema y frontera entre completar y sobrev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scuchar-necesidades-y-proponer-solucion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aso resuelto (ficticio): el salón de 44 m² de paredes» (2 de 4).]]></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aso resuelto (ficticio): el salón de 44 m² de paredes» (3 de 4).]]></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aso resuelto (ficticio): el salón de 44 m² de paredes» (4 de 4).]]></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ficticio): del «blanco moderno» al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Escuchar sin saltar al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lienta pide «blanco moderno». Se pregunta por la estancia, el tránsito, la limpieza, el estado de la pared, el plazo y quién aplica. El color queda para e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necesidades-y-proponer-solucion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ficticio): del «blanco moderno» al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Medir y calcular la superfic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edes: 20 m de perímetro por 2,5 m de altura, 50 m²; menos 6 m² de huecos, 44 m². Techo: 24 m². Total: 68 m². Dos manos: 136 m² de pin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necesidades-y-proponer-solucion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ficticio): del «blanco moderno» al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Decidir l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impiar, rascar y reparar taladros y grieta fina, lijar y dejar secar. Imprimación solo en los puntos reparados; si toda la pared estuviera porosa, la ficha decidiría otra c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necesidades-y-proponer-solucion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ficticio): del «blanco moderno» al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Elegir producto y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ntura plástica mate lavable para interior, blanco roto. El mate disimula mejor las irregularidades; la limpieza húmeda exige una resistencia al frote adecuada, no solo un color bon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necesidades-y-proponer-solucion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ficticio): del «blanco moderno» al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Calcular litros y env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136 m² divididos entre 10 m²/L dan 13,6 L. Con un 10 % de merma, 14,96 L. Cuatro botes de 4 L cubren 16 L y permiten repasar sin volver a tienda.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necesidades-y-proponer-solucion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ficticio): del «blanco moderno» al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Confirmar y proponer el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resume uso, soporte, plazo, acabado y preocupación; se propone preparación, producto y herramienta; se explica la secuencia del fin de semana. Precio, stock y entrega quedan como consulta, no como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necesidades-y-proponer-solucion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uperficie · manos · rendimiento · me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álculo no es una regla de tres aislada: superficie por manos da la superficie pintada; el rendimiento de la ficha la convierte en litros; la merma cubre pérdidas, repasos y irregularidades. Redondear al formato evita quedarse corto o acumular sobr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cálculo de 68 m², dos manos, 10 m²/L y 10 % de me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scuchar-necesidades-y-proponer-solucion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aso resuelto (ficticio): el local de 240 m² del aplicador» (2 de 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aso resuelto (ficticio): el local de 240 m² del aplicador» (3 de 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aso resuelto (ficticio): el local de 240 m² del aplicador» (4 de 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ficticio): el profesional que pide «lo más ba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Reformular la 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más barato» se traduce en coste por metro cuadrado y en seguridad de rendimiento. Se pregunta por soporte, pintura anterior, número de manos, plazo y quién a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necesidades-y-proponer-solucion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ficticio): el profesional que pide «lo más ba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Comprobar compatibilidad y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loque pintado hace años: se comprueba adherencia, zonas sueltas y humedad. Si hay partes que se desconchan, la preparación manda sobre el precio del b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necesidades-y-proponer-solucion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ficticio): el profesional que pide «lo más ba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Calcular la superficie pi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240 m² de pared por dos manos son 480 m² de película. A 12 m²/L y mano, 40 L; con un 10 % de merma, 44 L. En cubos de 15 L, tres cub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necesidades-y-proponer-solucione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ficticio): el profesional que pide «lo más ba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Completar el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paración de zonas sueltas, imprimación en parches, pintura, rodillos de 30 cm, pértiga, plástico, cinta y protección del suelo. Nada de eso es un capricho: sin ello el rendimiento ca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necesidades-y-proponer-solucion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ficticio): el profesional que pide «lo más ba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Ordenar la ejec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s manos con el intervalo de secado de la ficha, ventilación y revisión antes de retirar la protección. El plazo de tres días se contrasta con el secado real, no con la pr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necesidades-y-proponer-solucion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ficticio): el profesional que pide «lo más ba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Separar propuesta y condiciones pen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entrega ficha técnica y ficha de seguridad, se confirma la cantidad y se explica la secuencia. Precio, descuento, stock y entrega se consultan y se comunican cuando cons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necesidades-y-proponer-solucion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44 L (tolerancia ±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240 × 2 = 480 m² de pintura. 480 ÷ 12 = 40 L. Con un 10 % de merma, 40 × 1,10 = 44 L. En envases de 15 L son tres cubos, 45 L. El cálculo usa el rendimiento de la ficha y declara la merma; no es una cifra de catálo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cálculo de superficie, manos, rendimiento y merma del caso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scuchar-necesidades-y-proponer-solucion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Cuando la necesidad real no es pintura» (2 de 4).]]></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Cuando la necesidad real no es pintura» (3 de 4).]]></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Cuando la necesidad real no es pintura» (4 de 4).]]></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no-es-pintur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con señales de que el problema no es de pintura: humedad, soporte, carpintería y gri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ndo el agua, el soporte o la madera están mal, la pintura solo cambia el color d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necesidades-y-proponer-solucione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el yeso se deshace, primero hay que consolidarlo; la pintura sola no lo suj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y la tercera prometen que la pintura resuelve una humedad activa: no lo hace, y la mancha volverá. La quinta pretende restaurar con esmalte una madera que ha perdido resistencia. Las otras dos reconocen el límite y derivan correctamente. Vender pintura en esos casos asegura una recla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humedad activa, soporte deteriorado, carpintería y grietas de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scuchar-necesidades-y-proponer-solucion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Lo que el mostrador no decide» (2 de 5).]]></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Lo que el mostrador no decide» (3 de 5).]]></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Lo que el mostrador no decide» (4 de 5).]]></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Lo que el mostrador no decide» (5 de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mprobar disponibilidad y condiciones aprobadas, y no prometer descuento ni plazo hasta confirmarlo con quien correspo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escuento y el plazo son condiciones que el mostrador no inventa. Se comprueba el stock, se consulta la política aplicable y se responde con un dato concreto y una persona responsable. Confirmar sin facultad crea un compromiso imposible; negar de plano o cambiar el producto sin criterio tampoco resuelve la neces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8: reparto de decisiones y frases que no se dicen sin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scuchar-necesidades-y-proponer-solucione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necesidades-y-proponer-solucione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necesidades-y-proponer-solucione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necesidades-y-proponer-solucione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necesidades-y-proponer-solucione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cada capa y su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necesidades-y-proponer-solucione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cada capa y su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necesidades-y-proponer-solucione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cada capa y su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necesidades-y-proponer-solucione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primer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so y exigencia, no color ni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necesidades-y-proponer-solucione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capas hay que se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ecesidad funcional, restricción y preferencia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necesidades-y-proponer-solucione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be contener un resu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dónde y cómo, condiciones y preocupación; después se pregunta «¿me dejo al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necesidades-y-proponer-soluciones]]></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sistema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oporte y preparación, producto, herramienta y cantidad calcul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necesidades-y-proponer-soluciones]]></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no se vende pin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hay humedad activa, soporte deteriorado, carpintería podrida o grietas de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necesidades-y-proponer-soluciones]]></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decide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ecio, descuento, stock, plazo, servicio de aplicación y garantía sin confirmar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necesidades-y-proponer-soluciones]]></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escuchar, confirmar y propo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scuchar-necesidades-y-proponer-soluciones]]></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escuchar, confirmar y proponer» (2 de 2).]]></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5).]]></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5).]]></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5).]]></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5629" r:id="rId1"/>
    <p:sldLayoutId id="2482435630" r:id="rId2"/>
    <p:sldLayoutId id="2482435631" r:id="rId3"/>
    <p:sldLayoutId id="248243563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132e261c61bdddeb30dc7e32b2d2a5d6e3e426871fcede51.jpg"/>
  <Relationship Id="rId3" Type="http://schemas.openxmlformats.org/officeDocument/2006/relationships/hyperlink" Target="https://pinturasespecializadas.lumbre.lat/object/escuchar-necesidades-y-proponer-solucion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tres-capas2.jpg"/>
  <Relationship Id="rId3" Type="http://schemas.openxmlformats.org/officeDocument/2006/relationships/hyperlink" Target="https://pinturasespecializadas.lumbre.lat/object/escuchar-necesidades-y-proponer-soluciones" TargetMode="External"/>
  <Relationship Id="rId4" Type="http://schemas.openxmlformats.org/officeDocument/2006/relationships/hyperlink" Target="https://pinturasespecializadas.lumbre.lat/object/escuchar-necesidades-y-proponer-soluciones"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orden-entrevista3.jpg"/>
  <Relationship Id="rId3" Type="http://schemas.openxmlformats.org/officeDocument/2006/relationships/hyperlink" Target="https://pinturasespecializadas.lumbre.lat/object/escuchar-necesidades-y-proponer-soluciones" TargetMode="External"/>
  <Relationship Id="rId4" Type="http://schemas.openxmlformats.org/officeDocument/2006/relationships/hyperlink" Target="https://pinturasespecializadas.lumbre.lat/object/escuchar-necesidades-y-proponer-soluciones"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resumen4.jpg"/>
  <Relationship Id="rId3" Type="http://schemas.openxmlformats.org/officeDocument/2006/relationships/hyperlink" Target="https://pinturasespecializadas.lumbre.lat/object/escuchar-necesidades-y-proponer-soluciones" TargetMode="External"/>
  <Relationship Id="rId4" Type="http://schemas.openxmlformats.org/officeDocument/2006/relationships/hyperlink" Target="https://pinturasespecializadas.lumbre.lat/object/escuchar-necesidades-y-proponer-soluciones"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sistema5.jpg"/>
  <Relationship Id="rId3" Type="http://schemas.openxmlformats.org/officeDocument/2006/relationships/hyperlink" Target="https://pinturasespecializadas.lumbre.lat/object/escuchar-necesidades-y-proponer-soluciones" TargetMode="External"/>
  <Relationship Id="rId4" Type="http://schemas.openxmlformats.org/officeDocument/2006/relationships/hyperlink" Target="https://pinturasespecializadas.lumbre.lat/object/escuchar-necesidades-y-proponer-soluciones" TargetMode="External"/>
  <Relationship Id="rId5"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no-es-pintura6.jpg"/>
  <Relationship Id="rId3" Type="http://schemas.openxmlformats.org/officeDocument/2006/relationships/hyperlink" Target="https://pinturasespecializadas.lumbre.lat/object/escuchar-necesidades-y-proponer-soluciones" TargetMode="External"/>
  <Relationship Id="rId4" Type="http://schemas.openxmlformats.org/officeDocument/2006/relationships/hyperlink" Target="https://pinturasespecializadas.lumbre.lat/object/escuchar-necesidades-y-proponer-soluciones" TargetMode="External"/>
  <Relationship Id="rId5"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hyperlink" Target="https://pinturasespecializadas.lumbre.lat/object/escuchar-necesidades-y-proponer-soluciones" TargetMode="External"/>
  <Relationship Id="rId4"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scuchar-necesidades-y-proponer-soluciones" TargetMode="External"/>
  <Relationship Id="rId3" Type="http://schemas.openxmlformats.org/officeDocument/2006/relationships/notesSlide" Target="../notesSlides/notesSlide9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cuch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ecesidad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pon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olucion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escuchar-necesidades-y-proponer-solucione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r necesidad funcional, restricción y preferencia estética en una entrevista de mostrador; preguntar en el orden que descarta antes de elegir; resumir y confirmar lo entendido; proponer un sistema completo de preparación, producto y herramienta con cantidades coherentes; y detectar cuándo la necesidad real no se resuelve con pintura y debe derivar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 la escuela comercial. Enseña la entrevista de venta en mostrador de pinturas: distinguir lo que el cliente necesita de lo que pide, ordenar las preguntas, confirmar el encargo y pasar del bote suelto a una propuesta de sistema completo.]]></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venta consultiva · entrevista de mostrador · necesidad · sistema de pintura · presupuesto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uchar necesidades y proponer soluciones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Un martes por la mañana, en el mostrador del centro, coinciden dos clientes. Una particular quiere «blanco moderno» para el salón y pregunta cuántos botes necesita; un pintor autónomo que reforma un local pide «lo más barato que cubra» y quiere llevarse el material hoy. Ninguno de los dos ha dicho todavía sobre qué pinta, con qué uso, con qué plazo ni quién apl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uchar necesidades y proponer soluciones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superficies, rendimientos y cantidades que aparecen en la lección son cifras ficticias y didácticas: sirven para practicar el cálculo, no son tarifas ni datos de catálogo. El precio, el descuento, la disponibilidad, el servicio de aplicación y el plazo de entrega son procedimientos que debe confirmar la empres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uchar necesidades y proponer soluciones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7]]></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parar necesidad funcional, restricción y preferencia estética en una entrevista de mostrador; preguntar en el orden que descarta antes de elegir; resumir y confirmar lo entendido; proponer un sistema completo de preparación, producto y herramienta con cantidades coherentes; y detectar cuándo la necesidad real no se resuelve con pintura y debe derivarse.]]></a:t>
            </a:r>
          </a:p>
        </p:txBody>
      </p:sp>
      <p:sp>
        <p:nvSpPr>
          <p:cNvPr id="11" name=""/>
          <p:cNvSpPr txBox="1"/>
          <p:nvPr/>
        </p:nvSpPr>
        <p:spPr>
          <a:xfrm>
            <a:off x="514350" y="35814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5814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o en la ficha técnica cita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uchar necesidades y proponer soluciones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método razonado de venta consultiva; no es, por sí solo, una política de Pinturas Especializad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dimiento pendiente: precios, descuentos, stock, plazos, servicios y facultades que debe confirmar la empres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situaciones y cifras marcadas como ficticias para practicar; no son datos rea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uchar necesidades y proponer soluciones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7]]></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La política de precios, descuentos y condiciones de pago: quién puede aplicarlos y con qué lími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uchar necesidades y proponer soluciones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7]]></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disponibilidad real de stock, formatos y referencias en cada tienda. Los servicios de aplicación, visita técnica y garantía asociados a la venta. Los plazos de entrega, preparación de pedidos y recogida. Quién autoriza excepciones comerciales y cómo se registran.]]></a:t>
            </a:r>
          </a:p>
        </p:txBody>
      </p:sp>
      <p:sp>
        <p:nvSpPr>
          <p:cNvPr id="10" name=""/>
          <p:cNvSpPr txBox="1"/>
          <p:nvPr/>
        </p:nvSpPr>
        <p:spPr>
          <a:xfrm>
            <a:off x="685800" y="279082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riterio de derivación a diagnóstico técnico, impermeabilización o carpinterí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necesidad no cabe en un bot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ostrador, «quiero pintura blanca» no es una necesidad: es una forma de pedir ayuda. Detrás de esa frase hay tres capas que conviene separar antes de tocar el catálogo, porque cada una se descubre con preguntas distintas y condiciona una decisión distin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necesidad no cabe en un bot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
            </a:r>
            <a:r>
              <a:rPr lang="en-US" b="1" strike="noStrike" sz="2100" spc="0" u="none" cap="none">
                <a:solidFill>
                  <a:srgbClr val="1B2438">
                    <a:alpha val="100000"/>
                  </a:srgbClr>
                </a:solidFill>
                <a:latin typeface="Calibri"/>
              </a:rPr>
              <a:t><![CDATA[necesidad funcional]]></a:t>
            </a:r>
            <a:r>
              <a:rPr lang="en-US" strike="noStrike" sz="2100" spc="0" u="none" cap="none">
                <a:solidFill>
                  <a:srgbClr val="1B2438">
                    <a:alpha val="100000"/>
                  </a:srgbClr>
                </a:solidFill>
                <a:latin typeface="Calibri"/>
              </a:rPr>
              <a:t><![CDATA[ responde a qué debe resistir la pintura, dónde va y con qué uso y mantenimiento. No es lo mismo un dormitorio de adultos que un pasillo con niños, una cocina con vapores o una fachada al sol y a la lluvia. La ]]></a:t>
            </a:r>
            <a:r>
              <a:rPr lang="en-US" b="1" strike="noStrike" sz="2100" spc="0" u="none" cap="none">
                <a:solidFill>
                  <a:srgbClr val="1B2438">
                    <a:alpha val="100000"/>
                  </a:srgbClr>
                </a:solidFill>
                <a:latin typeface="Calibri"/>
              </a:rPr>
              <a:t><![CDATA[restricción]]></a:t>
            </a:r>
            <a:r>
              <a:rPr lang="en-US" strike="noStrike" sz="2100" spc="0" u="none" cap="none">
                <a:solidFill>
                  <a:srgbClr val="1B2438">
                    <a:alpha val="100000"/>
                  </a:srgbClr>
                </a:solidFill>
                <a:latin typeface="Calibri"/>
              </a:rPr>
              <a:t><![CDATA[ es todo lo que limita el sistema: el soporte, el plazo, el presupuesto declarado, el acceso a la zona y quién va a aplicar. La ]]></a:t>
            </a:r>
            <a:r>
              <a:rPr lang="en-US" b="1" strike="noStrike" sz="2100" spc="0" u="none" cap="none">
                <a:solidFill>
                  <a:srgbClr val="1B2438">
                    <a:alpha val="100000"/>
                  </a:srgbClr>
                </a:solidFill>
                <a:latin typeface="Calibri"/>
              </a:rPr>
              <a:t><![CDATA[preferencia estética]]></a:t>
            </a:r>
            <a:r>
              <a:rPr lang="en-US" strike="noStrike" sz="2100" spc="0" u="none" cap="none">
                <a:solidFill>
                  <a:srgbClr val="1B2438">
                    <a:alpha val="100000"/>
                  </a:srgbClr>
                </a:solidFill>
                <a:latin typeface="Calibri"/>
              </a:rPr>
              <a:t><![CDATA[ es el color, el acabado, el brillo y la textura: importa, pero es la capa que más fácilmente se ajusta y la que menos debe decidir el produc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necesidad no cabe en un bot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comercial es ese y no otro. La necesidad funcional descarta familias de producto; la restricción descarta sistemas y formatos; la estética elige la referencia final. Cuando se empieza por el color o por el precio, el cliente se ancla en una decisión visible y luego se intenta encajar un producto que quizá no resiste el uso.]]></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necesidad funcional mal entendida no se corrige con una marca mejor ni con una segunda mano más generos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necesidad no cabe en un bot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lasificación de una pintura interior por brillo, poder cubriente y resistencia al frote húmedo consta en la UNE-EN 13300, pero los valores concretos los fija la ficha del producto; el orden de preguntas de esta lección es buena práctica de venta consultiva, no una norma.]]></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ecidir:]]></a:t>
            </a:r>
            <a:r>
              <a:rPr lang="en-US" strike="noStrike" sz="2100" spc="0" u="none" cap="none">
                <a:solidFill>
                  <a:srgbClr val="1B2438">
                    <a:alpha val="100000"/>
                  </a:srgbClr>
                </a:solidFill>
                <a:latin typeface="Calibri"/>
              </a:rPr>
              <a:t><![CDATA[ si lo que el cliente pide es una necesidad completa o solo el nombre de un producto. Si es lo segundo, la entrevista empieza con una pregunta y no con una estanterí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necesidad no cabe en un bote]]></a:t>
            </a:r>
          </a:p>
        </p:txBody>
      </p:sp>
      <p:pic>
        <p:nvPicPr>
          <p:cNvPr id="3" name="" descr="Matriz de tres capas de la necesidad con la pregunta que descubre cada una y un ejemplo de mostrador.">
            <a:hlinkClick r:id="rId3" tooltip="Matriz de tres capas de la necesidad con la pregunta que descubre cada una y un ejemplo de mostrador."/>
          </p:cNvPr>
          <p:cNvPicPr>
            <a:picLocks noChangeAspect="1"/>
          </p:cNvPicPr>
          <p:nvPr>
            <p:ph type="pic" idx="1"/>
          </p:nvPr>
        </p:nvPicPr>
        <p:blipFill>
          <a:blip r:embed="rId2"/>
          <a:stretch>
            <a:fillRect/>
          </a:stretch>
        </p:blipFill>
        <p:spPr>
          <a:xfrm>
            <a:off x="2362200" y="1257300"/>
            <a:ext cx="44196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res capas, tres preguntas y una sola propuesta cohere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scuchar-necesidades-y-proponer-soluciones"/>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La necesidad no cabe en un bo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pide «una pintura blanca que no se ensucie» para el pasillo. ¿Qué hay que aclarar antes de proponer una referenci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olor exacto y la marca que prefiere.]]></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uso y el soporte: tránsito, limpieza previa, estado de la pared y si ya está pintad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recio máximo, porque determina qué producto se ofrece.]]></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quiere bote de 4 litros o de 15 litro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orden de las pregunt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entrevista de mostrador no es un interrogatorio: es un embudo. Se empieza por lo que descarta y se termina por lo que elige. Las preguntas abiertas sirven para que el cliente explique su situación; las cerradas, para concretar un dato que cambia la propuesta. Mezclarlas sin orden produce conversaciones largas y decisiones pobr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orden de las pregunt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imero, uso y soporte.]]></a:t>
            </a:r>
            <a:r>
              <a:rPr lang="en-US" strike="noStrike" sz="2100" spc="0" u="none" cap="none">
                <a:solidFill>
                  <a:srgbClr val="1B2438">
                    <a:alpha val="100000"/>
                  </a:srgbClr>
                </a:solidFill>
                <a:latin typeface="Calibri"/>
              </a:rPr>
              <a:t><![CDATA[ Dónde va, qué debe resistir, con qué se limpia, sobre qué material se aplica y en qué estado está. Un yeso nuevo, una pared ya pintada, un bloque poroso o una madera barnizada no admiten el mismo sistema. ]]></a:t>
            </a:r>
            <a:r>
              <a:rPr lang="en-US" b="1" strike="noStrike" sz="2100" spc="0" u="none" cap="none">
                <a:solidFill>
                  <a:srgbClr val="1B2438">
                    <a:alpha val="100000"/>
                  </a:srgbClr>
                </a:solidFill>
                <a:latin typeface="Calibri"/>
              </a:rPr>
              <a:t><![CDATA[Después, restricciones.]]></a:t>
            </a:r>
            <a:r>
              <a:rPr lang="en-US" strike="noStrike" sz="2100" spc="0" u="none" cap="none">
                <a:solidFill>
                  <a:srgbClr val="1B2438">
                    <a:alpha val="100000"/>
                  </a:srgbClr>
                </a:solidFill>
                <a:latin typeface="Calibri"/>
              </a:rPr>
              <a:t><![CDATA[ Plazo, acceso, quién aplica y presupuesto declarado. No son detalles administrativos: el plazo decide el tipo de secado, el acceso decide la herramienta y quién aplica decide cuánta ayuda necesita el cliente. ]]></a:t>
            </a:r>
            <a:r>
              <a:rPr lang="en-US" b="1" strike="noStrike" sz="2100" spc="0" u="none" cap="none">
                <a:solidFill>
                  <a:srgbClr val="1B2438">
                    <a:alpha val="100000"/>
                  </a:srgbClr>
                </a:solidFill>
                <a:latin typeface="Calibri"/>
              </a:rPr>
              <a:t><![CDATA[Al final, estética.]]></a:t>
            </a:r>
            <a:r>
              <a:rPr lang="en-US" strike="noStrike" sz="2100" spc="0" u="none" cap="none">
                <a:solidFill>
                  <a:srgbClr val="1B2438">
                    <a:alpha val="100000"/>
                  </a:srgbClr>
                </a:solidFill>
                <a:latin typeface="Calibri"/>
              </a:rPr>
              <a:t><![CDATA[ Tono, acabado y brillo, con muestra o foto si es posib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orden de las pregunt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supuesto se pregunta como restricción, no como excusa para rebajar el producto. Si el cliente dice una cifra, se contrasta con la superficie, el rendimiento y las manos necesarias; si no alcanza para el sistema que la necesidad pide, se explica qué se puede ajustar y qué no. Rebajar el producto sin decirlo es trasladar al cliente un fallo que aparecerá después.]]></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ecidir:]]></a:t>
            </a:r>
            <a:r>
              <a:rPr lang="en-US" strike="noStrike" sz="2100" spc="0" u="none" cap="none">
                <a:solidFill>
                  <a:srgbClr val="1B2438">
                    <a:alpha val="100000"/>
                  </a:srgbClr>
                </a:solidFill>
                <a:latin typeface="Calibri"/>
              </a:rPr>
              <a:t><![CDATA[ qué pregunta toca en cada momento y cuándo se puede pasar a la propuesta. Si el cliente no sabe responder algo, se anota como pendiente y se le explica cómo averiguarlo; no se rellena el hueco con una suposi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orden de las preguntas]]></a:t>
            </a:r>
          </a:p>
        </p:txBody>
      </p:sp>
      <p:pic>
        <p:nvPicPr>
          <p:cNvPr id="3" name="" descr="Secuencia de seis pasos de la entrevista, desde uso y soporte hasta la propuesta de sistema.">
            <a:hlinkClick r:id="rId3" tooltip="Secuencia de seis pasos de la entrevista, desde uso y soporte hasta la propuesta de sistema."/>
          </p:cNvPr>
          <p:cNvPicPr>
            <a:picLocks noChangeAspect="1"/>
          </p:cNvPicPr>
          <p:nvPr>
            <p:ph type="pic" idx="1"/>
          </p:nvPr>
        </p:nvPicPr>
        <p:blipFill>
          <a:blip r:embed="rId2"/>
          <a:stretch>
            <a:fillRect/>
          </a:stretch>
        </p:blipFill>
        <p:spPr>
          <a:xfrm>
            <a:off x="2838450" y="1257300"/>
            <a:ext cx="34671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rimero lo que descarta, después lo que elige. El color llega cuando ya hay sistem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scuchar-necesidades-y-proponer-soluciones"/>
              </a:rPr>
              <a:t><![CDATA[Ver imagen original en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El orden de las pregunt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regunta según la capa que explora. No importa el orden exacto dentro de la capa, sino no confundirlas.]]></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Uso y soporte]]></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tricciones]]></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tétic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 un dormitorio o un pasillo con mucho tránsito?»]]></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pared ya está pintada o es yeso nuev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ién va a aplicar y con qué acceso cuent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ara cuándo necesita tenerlo terminad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efiere mate o satinad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Tiene una muestra o una foto del ton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Resumir para confirmar, no para cerr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umen es la prueba de que la entrevista ha terminado y la propuesta puede empezar. No consiste en repetir la referencia que el cliente ha pedido, sino en devolverle lo que has entendido en cuatro piezas: ]]></a:t>
            </a:r>
            <a:r>
              <a:rPr lang="en-US" b="1"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quiere conseguir, ]]></a:t>
            </a:r>
            <a:r>
              <a:rPr lang="en-US" b="1" strike="noStrike" sz="2100" spc="0" u="none" cap="none">
                <a:solidFill>
                  <a:srgbClr val="1B2438">
                    <a:alpha val="100000"/>
                  </a:srgbClr>
                </a:solidFill>
                <a:latin typeface="Calibri"/>
              </a:rPr>
              <a:t><![CDATA[dónde y cómo]]></a:t>
            </a:r>
            <a:r>
              <a:rPr lang="en-US" strike="noStrike" sz="2100" spc="0" u="none" cap="none">
                <a:solidFill>
                  <a:srgbClr val="1B2438">
                    <a:alpha val="100000"/>
                  </a:srgbClr>
                </a:solidFill>
                <a:latin typeface="Calibri"/>
              </a:rPr>
              <a:t><![CDATA[ se usa, ]]></a:t>
            </a:r>
            <a:r>
              <a:rPr lang="en-US" b="1" strike="noStrike" sz="2100" spc="0" u="none" cap="none">
                <a:solidFill>
                  <a:srgbClr val="1B2438">
                    <a:alpha val="100000"/>
                  </a:srgbClr>
                </a:solidFill>
                <a:latin typeface="Calibri"/>
              </a:rPr>
              <a:t><![CDATA[qué condiciones]]></a:t>
            </a:r>
            <a:r>
              <a:rPr lang="en-US" strike="noStrike" sz="2100" spc="0" u="none" cap="none">
                <a:solidFill>
                  <a:srgbClr val="1B2438">
                    <a:alpha val="100000"/>
                  </a:srgbClr>
                </a:solidFill>
                <a:latin typeface="Calibri"/>
              </a:rPr>
              <a:t><![CDATA[ lo limitan y ]]></a:t>
            </a:r>
            <a:r>
              <a:rPr lang="en-US" b="1" strike="noStrike" sz="2100" spc="0" u="none" cap="none">
                <a:solidFill>
                  <a:srgbClr val="1B2438">
                    <a:alpha val="100000"/>
                  </a:srgbClr>
                </a:solidFill>
                <a:latin typeface="Calibri"/>
              </a:rPr>
              <a:t><![CDATA[qué le preocupa]]></a:t>
            </a:r>
            <a:r>
              <a:rPr lang="en-US" strike="noStrike" sz="2100" spc="0" u="none" cap="none">
                <a:solidFill>
                  <a:srgbClr val="1B2438">
                    <a:alpha val="100000"/>
                  </a:srgbClr>
                </a:solidFill>
                <a:latin typeface="Calibri"/>
              </a:rPr>
              <a:t><![CDATA[. Una frase útil: «Si le entiendo bien, quiere una pintura lavable para el pasillo, sobre una pared de yeso ya pintada, para aplicarla usted este fin de semana, y le preocupa que se marque con los niño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Resumir para confirmar, no para cerr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se pregunta «¿me dejo algo?» y se deja corregir. Esa pausa es comercialmente valiosa: el cliente añade el dato que no había contado —una mancha de humedad, una mascota, un mueble que no se puede mover— y evita una devolución. Un resumen que no admite corrección no confirma nada; solo busca que el cliente diga que sí.]]></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Resumir para confirmar, no para cerr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umen también se escribe. En el pedido, en la nota de la muestra o en el parte interno, quedan las condiciones que sostienen la propuesta: uso, soporte, plazo, quién aplica y acabado. Si más adelante hay una discrepancia, no se discute de memoria: se lee lo que se confirmó. ]]></a:t>
            </a:r>
            <a:r>
              <a:rPr lang="en-US" b="1" strike="noStrike" sz="2100" spc="0" u="none" cap="none">
                <a:solidFill>
                  <a:srgbClr val="1B2438">
                    <a:alpha val="100000"/>
                  </a:srgbClr>
                </a:solidFill>
                <a:latin typeface="Calibri"/>
              </a:rPr>
              <a:t><![CDATA[Qué decidir:]]></a:t>
            </a:r>
            <a:r>
              <a:rPr lang="en-US" strike="noStrike" sz="2100" spc="0" u="none" cap="none">
                <a:solidFill>
                  <a:srgbClr val="1B2438">
                    <a:alpha val="100000"/>
                  </a:srgbClr>
                </a:solidFill>
                <a:latin typeface="Calibri"/>
              </a:rPr>
              <a:t><![CDATA[ si la información basta para proponer o si falta un dato que cambia el sistem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Resumir para confirmar, no para cerrar]]></a:t>
            </a:r>
          </a:p>
        </p:txBody>
      </p:sp>
      <p:pic>
        <p:nvPicPr>
          <p:cNvPr id="3" name="" descr="Comparación entre un resumen que solo despacha y otro que confirma la necesidad con cuatro piezas.">
            <a:hlinkClick r:id="rId3" tooltip="Comparación entre un resumen que solo despacha y otro que confirma la necesidad con cuatro piezas."/>
          </p:cNvPr>
          <p:cNvPicPr>
            <a:picLocks noChangeAspect="1"/>
          </p:cNvPicPr>
          <p:nvPr>
            <p:ph type="pic" idx="1"/>
          </p:nvPr>
        </p:nvPicPr>
        <p:blipFill>
          <a:blip r:embed="rId2"/>
          <a:stretch>
            <a:fillRect/>
          </a:stretch>
        </p:blipFill>
        <p:spPr>
          <a:xfrm>
            <a:off x="619125" y="1257300"/>
            <a:ext cx="79057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onfirmar no es conseguir un «sí»: es conseguir una corrección a tiemp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scuchar-necesidades-y-proponer-soluciones"/>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Resumir para confirmar, no para cerr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cliente asiente después de decirle «le llevo esta pintura, ¿verdad?», la necesidad queda confirma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Del bote al sistema complet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bote no es una solución: es un componente. La pintura solo funciona si el soporte está preparado, si el producto corresponde al uso y si la herramienta permite aplicarla con el rendimiento previsto. Por eso la propuesta de mostrador no es «llévese esta referencia», sino «para que esto quede bien hace falta este sistem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Del bote al sistema complet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por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para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mprim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a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ceda]]></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duc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ab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errami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umibl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ntidad]]></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eso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cul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pa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luye]]></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mp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j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rami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l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di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b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ro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ás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d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l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sif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ri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br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ist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o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úme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u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Del bote al sistema complet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7]]></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r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E-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3300.]]></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frontera comercial importante. Añadir lo que el sistema necesita ]]></a:t>
            </a:r>
            <a:r>
              <a:rPr lang="en-US" b="1" strike="noStrike" sz="2100" spc="0" u="none" cap="none">
                <a:solidFill>
                  <a:srgbClr val="1B2438">
                    <a:alpha val="100000"/>
                  </a:srgbClr>
                </a:solidFill>
                <a:latin typeface="Calibri"/>
              </a:rPr>
              <a:t><![CDATA[no es vender más]]></a:t>
            </a:r>
            <a:r>
              <a:rPr lang="en-US" strike="noStrike" sz="2100" spc="0" u="none" cap="none">
                <a:solidFill>
                  <a:srgbClr val="1B2438">
                    <a:alpha val="100000"/>
                  </a:srgbClr>
                </a:solidFill>
                <a:latin typeface="Calibri"/>
              </a:rPr>
              <a:t><![CDATA[: es evitar que el cliente descubra a mitad de la pared que le falta una imprimación o un rodillo adecuado. Añadir productos que el uso no pide sí es sobrevender. Si el presupuesto aprieta, se ajusta el sistema con el cliente —por ejemplo, una preparación más sencilla en una zona poco exigente—, pero no se oculta un paso necesario para que el precio parezca meno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Del bote al sistema complet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ecidir:]]></a:t>
            </a:r>
            <a:r>
              <a:rPr lang="en-US" strike="noStrike" sz="2100" spc="0" u="none" cap="none">
                <a:solidFill>
                  <a:srgbClr val="1B2438">
                    <a:alpha val="100000"/>
                  </a:srgbClr>
                </a:solidFill>
                <a:latin typeface="Calibri"/>
              </a:rPr>
              <a:t><![CDATA[ qué piezas son imprescindibles, cuáles son opcionales y cuáles dependen de la ficha del producto. ]]></a:t>
            </a:r>
            <a:r>
              <a:rPr lang="en-US" b="1" strike="noStrike" sz="2100" spc="0" u="none" cap="none">
                <a:solidFill>
                  <a:srgbClr val="1B2438">
                    <a:alpha val="100000"/>
                  </a:srgbClr>
                </a:solidFill>
                <a:latin typeface="Calibri"/>
              </a:rPr>
              <a:t><![CDATA[Qué registrar:]]></a:t>
            </a:r>
            <a:r>
              <a:rPr lang="en-US" strike="noStrike" sz="2100" spc="0" u="none" cap="none">
                <a:solidFill>
                  <a:srgbClr val="1B2438">
                    <a:alpha val="100000"/>
                  </a:srgbClr>
                </a:solidFill>
                <a:latin typeface="Calibri"/>
              </a:rPr>
              <a:t><![CDATA[ la superficie, las manos, el rendimiento y la merma con los que se calcul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Del bote al sistema completo]]></a:t>
            </a:r>
          </a:p>
        </p:txBody>
      </p:sp>
      <p:pic>
        <p:nvPicPr>
          <p:cNvPr id="3" name="" descr="Flujo de seis piezas del sistema de pintura, del soporte a la cantidad.">
            <a:hlinkClick r:id="rId3" tooltip="Flujo de seis piezas del sistema de pintura, del soporte a la cantidad."/>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propuesta se lee de abajo arriba: sin soporte ni preparación, el producto no rind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scuchar-necesidades-y-proponer-soluciones"/>
              </a:rPr>
              <a:t><![CDATA[Ver imagen original en el O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Del bote al sistema complet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ituación con la pieza del sistema que no puede falta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Yeso nuevo muy poros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ared con gotelé y grietas fina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asillo con niños y mascota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echo alto de escaler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ared ya pintada y limpia]]></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Mancha de humedad que reapare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paración y lijado antes de pintar]]></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intura lavable con resistencia al frote adecuada]]></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értiga o plataforma y útil adecuado]]></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impieza y lijado ligero]]></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iagnóstico de humedad antes de pintar]]></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Imprimación selladora antes de la pintur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aso resuelto (ficticio): el salón de 44 m² de parede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lienta particular quiere «blanco moderno» para el salón. Vive con dos niños, limpia con paño húmedo y quiere terminar el fin de semana con su pareja. El salón mide 6 × 4 metros y 2,5 metros de altura; hay 6 m² de puertas y ventanas. No hay humedad, el yeso está pintado y tiene algunos taladros y una grieta fina sobre una puert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aso resuelto (ficticio): el salón de 44 m² de parede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ntrevista confirma la necesidad funcional —interior, tránsito medio, limpieza húmeda—, la restricción —dos días, dos personas, acceso normal— y la estética —blanco roto mate—. La propuesta no es un bote: es limpieza, reparación de taladros y grieta, lijado, imprimación solo en los puntos reparados, pintura lavable y herramienta para dos person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aso resuelto (ficticio): el salón de 44 m² de parede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álculo es parte de la propuesta. Paredes: perímetro de 20 m por 2,5 m de altura, 50 m², menos 6 m² de huecos, 44 m². Techo: 24 m². Total: 68 m². Con dos manos, 136 m² de pintura. A 10 m² por litro y mano, 13,6 litros; con un 10 % de merma por pérdidas y repaso, 14,96 litros. Se proponen cuatro botes de 4 litros, 16 litros, porque el producto se vende en ese formato y conviene no quedarse corto a mitad de la segunda man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aso resuelto (ficticio): el salón de 44 m² de parede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fras son ficticias y didácticas: el rendimiento real y el número de manos los fija la ficha del producto elegido. La propuesta se cierra con un resumen, una secuencia —sábado preparación y primera mano, domingo segunda— y la advertencia de respetar el tiempo de secado entre manos. El precio, el descuento y el plazo de entrega no se prometen: se consult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Caso resuelto (ficticio): el salón de 44 m² de paredes · Caso resuelto (ficticio): del «blanco moderno» al sistema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scuchar sin saltar al color]]></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lienta pide «blanco moderno». Se pregunta por la estancia, el tránsito, la limpieza, el estado de la pared, el plazo y quién aplica. El color queda para el fina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Caso resuelto (ficticio): el salón de 44 m² de paredes · Caso resuelto (ficticio): del «blanco moderno» al sistema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Medir y calcular la superfici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edes: 20 m de perímetro por 2,5 m de altura, 50 m²; menos 6 m² de huecos, 44 m². Techo: 24 m². Total: 68 m². Dos manos: 136 m² de pintur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Caso resuelto (ficticio): el salón de 44 m² de paredes · Caso resuelto (ficticio): del «blanco moderno» al sistema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Decidir la preparación]]></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mpiar, rascar y reparar taladros y grieta fina, lijar y dejar secar. Imprimación solo en los puntos reparados; si toda la pared estuviera porosa, la ficha decidiría otra cos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Caso resuelto (ficticio): el salón de 44 m² de paredes · Caso resuelto (ficticio): del «blanco moderno» al sistema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legir producto y acabad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ntura plástica mate lavable para interior, blanco roto. El mate disimula mejor las irregularidades; la limpieza húmeda exige una resistencia al frote adecuada, no solo un color bonit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Caso resuelto (ficticio): el salón de 44 m² de paredes · Caso resuelto (ficticio): del «blanco moderno» al sistema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Calcular litros y envase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136 m² divididos entre 10 m²/L dan 13,6 L. Con un 10 % de merma, 14,96 L. Cuatro botes de 4 L cubren 16 L y permiten repasar sin volver a tienda. Cifras ficticia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Caso resuelto (ficticio): el salón de 44 m² de paredes · Caso resuelto (ficticio): del «blanco moderno» al sistema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Confirmar y proponer el sistem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sume uso, soporte, plazo, acabado y preocupación; se propone preparación, producto y herramienta; se explica la secuencia del fin de semana. Precio, stock y entrega quedan como consulta, no como promes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Caso resuelto (ficticio): el salón de 44 m² de parede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calcular la pintura se multiplica la ___ por el número de ___, se divide por el ___ de la ficha y se añade una ___ por pérdidas y repaso. El resultado se redondea al formato de envase disponibl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aso resuelto (ficticio): el local de 240 m² del aplicado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intor autónomo reforma un local comercial. Pide «lo más barato que cubra» para 240 m² de pared de bloque pintado hace años, dos manos, y quiere acabar en tres días con dos ayudantes. Trae prisa, acceso con plataforma y una expectativa clara: que el material no le obligue a volver a la tiend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aso resuelto (ficticio): el local de 240 m² del aplicado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ecesidad funcional del profesional no es el precio por litro, sino el ]]></a:t>
            </a:r>
            <a:r>
              <a:rPr lang="en-US" b="1" strike="noStrike" sz="2100" spc="0" u="none" cap="none">
                <a:solidFill>
                  <a:srgbClr val="1B2438">
                    <a:alpha val="100000"/>
                  </a:srgbClr>
                </a:solidFill>
                <a:latin typeface="Calibri"/>
              </a:rPr>
              <a:t><![CDATA[coste por metro cuadrado y la certeza de rendimiento]]></a:t>
            </a:r>
            <a:r>
              <a:rPr lang="en-US" strike="noStrike" sz="2100" spc="0" u="none" cap="none">
                <a:solidFill>
                  <a:srgbClr val="1B2438">
                    <a:alpha val="100000"/>
                  </a:srgbClr>
                </a:solidFill>
                <a:latin typeface="Calibri"/>
              </a:rPr>
              <a:t><![CDATA[. Un producto barato que obliga a tres manos, que seca lento o que no cubre el color anterior sale caro en mano de obra. La entrevista comprueba la compatibilidad con la pintura existente, el estado del bloque, si hay zonas que se desconchan y si el color final exige una imprimación o un fondo cubrient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aso resuelto (ficticio): el local de 240 m² del aplicado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álculo: 240 m² por dos manos, 480 m² de pintura. A 12 m² por litro y mano, 40 litros; con un 10 % de merma, 44 litros. En envases de 15 litros, tres cubos dan 45 litros. La propuesta añade preparación de zonas sueltas, imprimación solo en los parches, rodillos de 30 cm con pértiga, plástico, cinta y protección del suelo. También la secuencia: dos manos con el intervalo de secado que fije la ficha, ventilación y revisión antes de retirar la protecci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aso resuelto (ficticio): el local de 240 m² del aplicado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fesional decide con datos: ficha técnica, rendimiento, tiempo de secado y formato. Lo que el mostrador no decide es el precio final, el descuento por volumen, la disponibilidad de los 45 litros ni el plazo de entrega. Se comprueba y se comunica cuando conste; no se promete para cerrar la vent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Caso resuelto (ficticio): el local de 240 m² del aplicador · Caso resuelto (ficticio): el profesional que pide «lo más barato»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Reformular la petición]]></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más barato» se traduce en coste por metro cuadrado y en seguridad de rendimiento. Se pregunta por soporte, pintura anterior, número de manos, plazo y quién aplic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Caso resuelto (ficticio): el local de 240 m² del aplicador · Caso resuelto (ficticio): el profesional que pide «lo más barato»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Comprobar compatibilidad y estad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loque pintado hace años: se comprueba adherencia, zonas sueltas y humedad. Si hay partes que se desconchan, la preparación manda sobre el precio del bot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Caso resuelto (ficticio): el local de 240 m² del aplicador · Caso resuelto (ficticio): el profesional que pide «lo más barato»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alcular la superficie pintad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240 m² de pared por dos manos son 480 m² de película. A 12 m²/L y mano, 40 L; con un 10 % de merma, 44 L. En cubos de 15 L, tres cubo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Caso resuelto (ficticio): el local de 240 m² del aplicador · Caso resuelto (ficticio): el profesional que pide «lo más barato»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ompletar el sistem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ción de zonas sueltas, imprimación en parches, pintura, rodillos de 30 cm, pértiga, plástico, cinta y protección del suelo. Nada de eso es un capricho: sin ello el rendimiento ca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Caso resuelto (ficticio): el local de 240 m² del aplicador · Caso resuelto (ficticio): el profesional que pide «lo más barato»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Ordenar la ejecución]]></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manos con el intervalo de secado de la ficha, ventilación y revisión antes de retirar la protección. El plazo de tres días se contrasta con el secado real, no con la pris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Caso resuelto (ficticio): el local de 240 m² del aplicador · Caso resuelto (ficticio): el profesional que pide «lo más barato»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Separar propuesta y condiciones pendiente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ntrega ficha técnica y ficha de seguridad, se confirma la cantidad y se explica la secuencia. Precio, descuento, stock y entrega se consultan y se comunican cuando conste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Caso resuelto (ficticio): el local de 240 m² del aplicado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240 m² de pared, dos manos, rendimiento de 12 m² por litro y mano, y un 10 % de merma. ¿Cuántos litros hay que prever? Responde solo con el número.]]></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L): ________________]]></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uando la necesidad real no es pintur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clientes que llegan pidiendo pintura porque es lo que conocen, pero el problema que traen no se resuelve pintando. Vender en ese momento es vender un fracaso anunciado: la pintura no agarra, la mancha vuelve o la madera se deshace debajo, y el cliente atribuirá el fallo al producto que se le vendió.]]></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uando la necesidad real no es pintur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umedad activa.]]></a:t>
            </a:r>
            <a:r>
              <a:rPr lang="en-US" strike="noStrike" sz="2100" spc="0" u="none" cap="none">
                <a:solidFill>
                  <a:srgbClr val="1B2438">
                    <a:alpha val="100000"/>
                  </a:srgbClr>
                </a:solidFill>
                <a:latin typeface="Calibri"/>
              </a:rPr>
              <a:t><![CDATA[ Manchas que reaparecen, salitre, ampollas, olor a humedad o una pared que se nota fría. Una pintura convencional no detiene el agua: como mucho la esconde unos meses. Se pregunta si la mancha vuelve tras pintar, si hay una fuga o una filtración conocida y si el problema aparece en una zona concreta. ]]></a:t>
            </a:r>
            <a:r>
              <a:rPr lang="en-US" b="1" strike="noStrike" sz="2100" spc="0" u="none" cap="none">
                <a:solidFill>
                  <a:srgbClr val="1B2438">
                    <a:alpha val="100000"/>
                  </a:srgbClr>
                </a:solidFill>
                <a:latin typeface="Calibri"/>
              </a:rPr>
              <a:t><![CDATA[Soporte deteriorado.]]></a:t>
            </a:r>
            <a:r>
              <a:rPr lang="en-US" strike="noStrike" sz="2100" spc="0" u="none" cap="none">
                <a:solidFill>
                  <a:srgbClr val="1B2438">
                    <a:alpha val="100000"/>
                  </a:srgbClr>
                </a:solidFill>
                <a:latin typeface="Calibri"/>
              </a:rPr>
              <a:t><![CDATA[ Yeso que se pulveriza al rascar, desconchones profundos, capas que se desprenden o grietas que se abren. La pintura no sujeta lo que ya no está sujet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uando la necesidad real no es pintur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rpintería y elementos constructivos.]]></a:t>
            </a:r>
            <a:r>
              <a:rPr lang="en-US" strike="noStrike" sz="2100" spc="0" u="none" cap="none">
                <a:solidFill>
                  <a:srgbClr val="1B2438">
                    <a:alpha val="100000"/>
                  </a:srgbClr>
                </a:solidFill>
                <a:latin typeface="Calibri"/>
              </a:rPr>
              <a:t><![CDATA[ Madera blanda o podrida en marcos, sellados que han perdido adherencia, humedad en el encuentro con la fachada. ]]></a:t>
            </a:r>
            <a:r>
              <a:rPr lang="en-US" b="1" strike="noStrike" sz="2100" spc="0" u="none" cap="none">
                <a:solidFill>
                  <a:srgbClr val="1B2438">
                    <a:alpha val="100000"/>
                  </a:srgbClr>
                </a:solidFill>
                <a:latin typeface="Calibri"/>
              </a:rPr>
              <a:t><![CDATA[Grietas de movimiento.]]></a:t>
            </a:r>
            <a:r>
              <a:rPr lang="en-US" strike="noStrike" sz="2100" spc="0" u="none" cap="none">
                <a:solidFill>
                  <a:srgbClr val="1B2438">
                    <a:alpha val="100000"/>
                  </a:srgbClr>
                </a:solidFill>
                <a:latin typeface="Calibri"/>
              </a:rPr>
              <a:t><![CDATA[ Una fisura que atraviesa el muro o que cambia de anchura no es un defecto de pintura: es una señal que necesita criterio técnico. En todos estos casos, la venta honesta es explicar por qué la pintura no es la solución, derivar a quien corresponda y, si se puede, preparar el sistema para cuando el problema esté resuelt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uando la necesidad real no es pintur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ecidir:]]></a:t>
            </a:r>
            <a:r>
              <a:rPr lang="en-US" strike="noStrike" sz="2100" spc="0" u="none" cap="none">
                <a:solidFill>
                  <a:srgbClr val="1B2438">
                    <a:alpha val="100000"/>
                  </a:srgbClr>
                </a:solidFill>
                <a:latin typeface="Calibri"/>
              </a:rPr>
              <a:t><![CDATA[ si el síntoma es superficial o estructural. Si hay duda, no se vende como si fuera superficial: se pide una foto, una muestra o una visita según el procedimiento pendient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uando la necesidad real no es pintura]]></a:t>
            </a:r>
          </a:p>
        </p:txBody>
      </p:sp>
      <p:pic>
        <p:nvPicPr>
          <p:cNvPr id="3" name="" descr="Cuatro tarjetas con señales de que el problema no es de pintura: humedad, soporte, carpintería y grietas.">
            <a:hlinkClick r:id="rId3" tooltip="Cuatro tarjetas con señales de que el problema no es de pintura: humedad, soporte, carpintería y grietas."/>
          </p:cNvPr>
          <p:cNvPicPr>
            <a:picLocks noChangeAspect="1"/>
          </p:cNvPicPr>
          <p:nvPr>
            <p:ph type="pic" idx="1"/>
          </p:nvPr>
        </p:nvPicPr>
        <p:blipFill>
          <a:blip r:embed="rId2"/>
          <a:stretch>
            <a:fillRect/>
          </a:stretch>
        </p:blipFill>
        <p:spPr>
          <a:xfrm>
            <a:off x="1390650" y="1257300"/>
            <a:ext cx="63627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ndo el agua, el soporte o la madera están mal, la pintura solo cambia el color del problem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scuchar-necesidades-y-proponer-soluciones"/>
              </a:rPr>
              <a:t><![CDATA[Ver imagen original en el O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Cuando la necesidad real no es pintur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de una conversación de mostrador. Marca las que no se sostienen técnicamente.]]></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 una mano de pintura tapamos la mancha y ya no vuelve.»]]></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el yeso se deshace, primero hay que consolidarlo; la pintura sola no lo sujeta.»]]></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ra la humedad le vendo la pintura más cara y seguro que aguant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a grieta atraviesa el muro; conviene que la vea un técnico antes de decidir.»]]></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marco está blando, pero con esmalte queda perfect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o que el mostrador no decide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ntrevista y la propuesta técnica caben en el mostrador. Las condiciones comerciales, la disponibilidad y los servicios no siempre. Confundir ambas cosas es la forma más rápida de prometer algo que la tienda no puede cumpli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o que el mostrador no decide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cide el mostrador:]]></a:t>
            </a:r>
            <a:r>
              <a:rPr lang="en-US" strike="noStrike" sz="2100" spc="0" u="none" cap="none">
                <a:solidFill>
                  <a:srgbClr val="1B2438">
                    <a:alpha val="100000"/>
                  </a:srgbClr>
                </a:solidFill>
                <a:latin typeface="Calibri"/>
              </a:rPr>
              <a:t><![CDATA[ qué preguntar, cómo resumir, qué sistema proponer, qué cantidad calcular y qué límites técnicos explicar. ]]></a:t>
            </a:r>
            <a:r>
              <a:rPr lang="en-US" b="1" strike="noStrike" sz="2100" spc="0" u="none" cap="none">
                <a:solidFill>
                  <a:srgbClr val="1B2438">
                    <a:alpha val="100000"/>
                  </a:srgbClr>
                </a:solidFill>
                <a:latin typeface="Calibri"/>
              </a:rPr>
              <a:t><![CDATA[Escala al mando o encargado:]]></a:t>
            </a:r>
            <a:r>
              <a:rPr lang="en-US" strike="noStrike" sz="2100" spc="0" u="none" cap="none">
                <a:solidFill>
                  <a:srgbClr val="1B2438">
                    <a:alpha val="100000"/>
                  </a:srgbClr>
                </a:solidFill>
                <a:latin typeface="Calibri"/>
              </a:rPr>
              <a:t><![CDATA[ excepciones de precio ya aprobadas, cambios de pedido, reclamaciones y cualquier condición que supere la tarifa publicada. ]]></a:t>
            </a:r>
            <a:r>
              <a:rPr lang="en-US" b="1" strike="noStrike" sz="2100" spc="0" u="none" cap="none">
                <a:solidFill>
                  <a:srgbClr val="1B2438">
                    <a:alpha val="100000"/>
                  </a:srgbClr>
                </a:solidFill>
                <a:latin typeface="Calibri"/>
              </a:rPr>
              <a:t><![CDATA[Escala a dirección técnica:]]></a:t>
            </a:r>
            <a:r>
              <a:rPr lang="en-US" strike="noStrike" sz="2100" spc="0" u="none" cap="none">
                <a:solidFill>
                  <a:srgbClr val="1B2438">
                    <a:alpha val="100000"/>
                  </a:srgbClr>
                </a:solidFill>
                <a:latin typeface="Calibri"/>
              </a:rPr>
              <a:t><![CDATA[ diagnóstico de humedad, compatibilidad dudosa, soportes singulares, grietas estructurales y garantías. ]]></a:t>
            </a:r>
            <a:r>
              <a:rPr lang="en-US" b="1" strike="noStrike" sz="2100" spc="0" u="none" cap="none">
                <a:solidFill>
                  <a:srgbClr val="1B2438">
                    <a:alpha val="100000"/>
                  </a:srgbClr>
                </a:solidFill>
                <a:latin typeface="Calibri"/>
              </a:rPr>
              <a:t><![CDATA[Escala a administración:]]></a:t>
            </a:r>
            <a:r>
              <a:rPr lang="en-US" strike="noStrike" sz="2100" spc="0" u="none" cap="none">
                <a:solidFill>
                  <a:srgbClr val="1B2438">
                    <a:alpha val="100000"/>
                  </a:srgbClr>
                </a:solidFill>
                <a:latin typeface="Calibri"/>
              </a:rPr>
              <a:t><![CDATA[ facturación, crédito, entrega y servicio de aplicació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o que el mostrador no decide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cuatro frases que no se dicen sin comprobar: «se lo dejo más barato», «lo tengo mañana», «se lo pintamos nosotros» y «eso entra en garantía». Ninguna es una mentira por sí sola; todas son promesas que pertenecen a un procedimiento que debe confirmar la empresa. La alternativa profesional es la misma en los cuatro casos: «lo compruebo y le digo algo concret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o que el mostrador no decide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ecidir:]]></a:t>
            </a:r>
            <a:r>
              <a:rPr lang="en-US" strike="noStrike" sz="2100" spc="0" u="none" cap="none">
                <a:solidFill>
                  <a:srgbClr val="1B2438">
                    <a:alpha val="100000"/>
                  </a:srgbClr>
                </a:solidFill>
                <a:latin typeface="Calibri"/>
              </a:rPr>
              <a:t><![CDATA[ si la respuesta está en tu mano o en la de otra persona. ]]></a:t>
            </a:r>
            <a:r>
              <a:rPr lang="en-US" b="1" strike="noStrike" sz="2100" spc="0" u="none" cap="none">
                <a:solidFill>
                  <a:srgbClr val="1B2438">
                    <a:alpha val="100000"/>
                  </a:srgbClr>
                </a:solidFill>
                <a:latin typeface="Calibri"/>
              </a:rPr>
              <a:t><![CDATA[Qué registrar:]]></a:t>
            </a:r>
            <a:r>
              <a:rPr lang="en-US" strike="noStrike" sz="2100" spc="0" u="none" cap="none">
                <a:solidFill>
                  <a:srgbClr val="1B2438">
                    <a:alpha val="100000"/>
                  </a:srgbClr>
                </a:solidFill>
                <a:latin typeface="Calibri"/>
              </a:rPr>
              <a:t><![CDATA[ qué se ha prometido, quién lo ha autorizado y para cuándo. Un cliente prefiere un «no lo sé todavía, le llamo esta tarde» a un «sí» que luego no se cumple. La evaluación online acredita conocimiento; no certifica competencia observada en el puest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o que el mostrador no decide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7]]></a:t>
            </a:r>
          </a:p>
        </p:txBody>
      </p:sp>
      <p:sp>
        <p:nvSpPr>
          <p:cNvPr id="7" name="" descr=""/>
          <p:cNvSpPr/>
          <p:nvPr/>
        </p:nvSpPr>
        <p:spPr>
          <a:xfrm>
            <a:off x="514350" y="1219200"/>
            <a:ext cx="8115300" cy="29908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tividad verificable: una entrevista de diez minutos]]></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 un compañero que haga de cliente, elige un supuesto (salón, local o fachada) y conduce la entrevista sin proponer producto hasta haber resumido. El observador comprueba cuatro cosas: que preguntaste primero por uso y soporte, que separaste al menos una restricción, que el resumen incluyó las cuatro piezas y que la propuesta añadió preparación y herramienta, no solo un bote. Se repite cambiando el supuesto; la evaluación online no sustituye esta observac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Lo que el mostrador no decid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profesional pide veinte cubos para mañana y un 15 % por volumen. ¿Qué corresponde hace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firmar las dos cosas para no perder la venta; ya se resolverá.]]></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robar disponibilidad y condiciones aprobadas, y no prometer descuento ni plazo hasta confirmarlo con quien correspond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cirle que no hay descuentos nunca, para no crear precedente.]]></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Ofrecerle otro producto más barato sin consultar la fich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guion de entrevista y propuesta de sis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usa en el mostrador, de arriba abajo. Cada fila deja un dato escrito y una decisión abierta; las dos últimas no se rellenan con una suposició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guion de entrevista y propuesta de sis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Precio, descuento, stock, servicio y plazo son procedimientos pendientes de confirma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7]]></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1914525"/>
                <a:gridCol w="2009775"/>
                <a:gridCol w="2190750"/>
                <a:gridCol w="2000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cisión abr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er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quiere conseguir y dó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ncia, uso y exig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milia de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e qué se pinta y cómo está?»]]></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 pintura anterior, humedad, grie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 e impri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7]]></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914525"/>
                <a:gridCol w="2009775"/>
                <a:gridCol w="2190750"/>
                <a:gridCol w="2000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cisión abr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tric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aplica, con qué acceso y para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 acceso, aplicador y presupuesto decla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stema y 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é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tono y acabado quiere v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or, brillo, muestra o fo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abado y mue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m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le entiendo bi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ecciones d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ción del enc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7]]></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914525"/>
                <a:gridCol w="2009775"/>
                <a:gridCol w="2190750"/>
                <a:gridCol w="2000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cisión abr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s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 que quede bien hace f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 producto y herrami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uesta compl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s metros y cuántas ma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ficie, rendimiento y me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tros y enva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o lo tengo que confir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stock, plazo o servicio con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alado y respuesta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7]]></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1914525"/>
                <a:gridCol w="2009775"/>
                <a:gridCol w="2190750"/>
                <a:gridCol w="2000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cisión abr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e es el siguiente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estra, pedido y persona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miso verif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guion de entrevista y propuesta de sis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7]]></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fila de límites queda en blanco, no se completa con una invención: se consulta. Un guion incompleto y honesto protege más que una promesa dicha para cerrar la vent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cada capa y su pregun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7]]></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952750"/>
                <a:gridCol w="5162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ecesidad func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debe resistir, dónde y con qué 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tri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porte, plazo, acceso, presupuesto o quién apl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ferencia esté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no, acabado y bri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stema compl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 producto, herramienta y ca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m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se que devuelve lo entendido y admite cor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cada capa y su pregun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7]]></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952750"/>
                <a:gridCol w="5162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no pin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medad activa, soporte podrido o carpintería dañ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cada capa y su pregunt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escuchar-necesidades-y-proponer-soluciones"/>
              </a:rPr>
              <a:t><![CDATA[Abrir el juego en el O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entrevista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primera pregunt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entrevista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so y exigencia, no color ni precio.]]></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entrevista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capas hay que separar?]]></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entrevista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ecesidad funcional, restricción y preferencia estétic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entrevista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be contener un resumen?]]></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entrevista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dónde y cómo, condiciones y preocupación; después se pregunta «¿me dejo algo?».]]></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entrevista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sistema completo?]]></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entrevista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oporte y preparación, producto, herramienta y cantidad calculada.]]></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entrevista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no se vende pintur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entrevista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hay humedad activa, soporte deteriorado, carpintería podrida o grietas de movimiento.]]></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entrevista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decide el mostrador?]]></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entrevista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cio, descuento, stock, plazo, servicio de aplicación y garantía sin confirmarlos.]]></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escuchar, confirmar y propon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5]]></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escuchar, confirmar y propon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separar necesidad, restricción y estética, ordenar la entrevista, confirmar el encargo, calcular una propuesta y detectar cuándo el problema no es de pintura.]]></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1 a 4. El error más frecuente es empezar por el color o por el precio antes de conocer el uso y el soporte.]]></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9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uchar necesidades y proponer soluciones es ]]></a:t>
            </a:r>
            <a:r>
              <a:rPr lang="en-US" b="1" strike="noStrike" sz="2100" spc="0" u="none" cap="none">
                <a:solidFill>
                  <a:srgbClr val="1B2438">
                    <a:alpha val="100000"/>
                  </a:srgbClr>
                </a:solidFill>
                <a:latin typeface="Calibri"/>
              </a:rPr>
              <a:t><![CDATA[separar antes de elegir]]></a:t>
            </a:r>
            <a:r>
              <a:rPr lang="en-US" strike="noStrike" sz="2100" spc="0" u="none" cap="none">
                <a:solidFill>
                  <a:srgbClr val="1B2438">
                    <a:alpha val="100000"/>
                  </a:srgbClr>
                </a:solidFill>
                <a:latin typeface="Calibri"/>
              </a:rPr>
              <a:t><![CDATA[. La necesidad funcional dice qué debe resistir la pintura y con qué uso; la restricción dice qué sistema es posible con el soporte, el plazo, el acceso, el presupuesto y quién aplica; la preferencia estética elige el tono y el acabado. En ese orden, la entrevista descarta y después decide.]]></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9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r no es conseguir un «sí»: es devolver al cliente lo entendido —qué, dónde, condiciones y preocupación— y dejar que corrija. La propuesta no es un bote suelto: es preparación, producto, herramienta y cantidad calculada. Y cuando hay humedad activa, soporte deteriorado, carpintería podrida o grietas de movimiento, la venta honesta es explicar el límite y derivar.]]></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9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strador puede entrevistar, resumir, proponer y calcular. No puede inventar precio, descuento, disponibilidad, plazo de entrega, servicio de aplicación ni garantía: eso se comprueba y se escala. La evaluación online acredita conocimiento; no certifica competencia observada en el puesto. La competencia se demuestra en la conversación real, con un compañero que observe y corrija.]]></a:t>
            </a:r>
          </a:p>
        </p:txBody>
      </p:sp>
      <p:sp>
        <p:nvSpPr>
          <p:cNvPr id="8" name=""/>
          <p:cNvSpPr txBox="1"/>
          <p:nvPr/>
        </p:nvSpPr>
        <p:spPr>
          <a:xfrm>
            <a:off x="514350" y="36004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3300, pinturas y barnices para paredes y techos interiores: clasificación por brillo, poder cubriente y resistencia al frote húmedo (AENOR/UNE, consulta 2026-10).]]></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9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de los fabricantes del catálogo de Pinturas Especializadas: rendimiento, dilución, preparación, secado y limitaciones de uso; la ficha vigente prevalece sobre cualquier resumen (consulta 2026-10).]]></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ISO 4628-2, evaluación de la degradación de recubrimientos: designación de la intensidad de las ampollas (AENOR/UNE, consulta 2026-10), vocabulario para describir humedad y defectos de soporte.]]></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scuchar-necesidades-y-proponer-soluciones"/>
              </a:rPr>
              <a:t><![CDATA[Escuchar necesidades y proponer sol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9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ISO 18314-1, análisis colorimétrico: medición práctica del color (ISO, consulta 2026-10), vocabulario para hablar de tono sin confundirlo con una garantía de igual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2026-10-31T04:02:36Z</dcterms:created>
  <dcterms:modified xsi:type="dcterms:W3CDTF">2026-10-31T04:02:36Z</dcterms:modified>
  <dc:title>Escuchar necesidades y proponer soluciones</dc:title>
  <dc:description>Presentación editable del OA «Escuchar necesidades y proponer soluciones». Enlace: https://pinturasespecializadas.lumbre.lat/object/escuchar-necesidades-y-proponer-soluciones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