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presProps" Target="presProps.xml"/>
  <Relationship Id="rId101" Type="http://schemas.openxmlformats.org/officeDocument/2006/relationships/viewProps" Target="viewProps.xml"/>
  <Relationship Id="rId10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ntender-familias-y-presta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tender familias y prestaciones»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tender familias y prestaciones»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tender familias y prestaciones»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tender familias y prestaciones»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tender familias y prestaciones»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pregunta del cliente no es una familia de producto»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pregunta del cliente no es una familia de producto»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pregunta del cliente no es una familia de producto»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de-la-frase-a-la-recomend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asos: de la petición del cliente a la recomendación escrita, pasando por la prestación, el soporte y el entorno, la familia y los ejes de acabado y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de las decisiones. Cada paso responde a una pregunt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prestación: que el producto resista el frote sin alterar 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cabado, base y familia son tres niveles distintos. La pregunta «que no se raye» pide una prestación, y lo que la declara es la ficha del producto. Empezar por el acabado o por la familia desplaza la conversación hacia la referenci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os cuatro niveles (petición, prestación, familia y acabado) y por qué no son sinóni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ntender-familias-y-prestacion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inco prestaciones y las familias que las cubren» (2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inco prestaciones y las familias que las cubren» (3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inco prestaciones y las familias que las cubren» (4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inco-presta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inco prestaciones: decorativa, impermeabilización, anticorrosión, higienización y térmica; con lo que pide el cliente, las familias que la cubren y con lo que no se confu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restación se cubre con una o varias familias. Cambiar de fila cambia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cina que se friega con lejí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cocina se friega con lejía cada semana y la pintura se queda pegaj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cina que se friega con lejí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a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una petición de color ni de brillo: es una petición de higienización, con un uso intensivo y con agente de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cina que se friega con lejí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oporte y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cina interior, con vapor, grasa y una zona que se friega a menudo. El soporte decide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cina que se friega con lejí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a famil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que declare en su ficha resistencia al frote húmedo y sea lavable. El brillo, el poder cubriente y el frote se clasifican en la UNE-EN 13300; los valores son los de la fich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cina que se friega con lejí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elige el cliente y no decide la resistencia: en una cocina con vapor se suele pedir satinado, y con el mismo acabado hay familias que aguantan y familias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cina que se friega con lejía,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no se decide la referencia ni el formato. Si la familia que cumple la prestación no está en el catálogo, se dice y se consulta; no se sustituye por otra sin dec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e la pared del salón quede lisa y con el color parejo.» → Deco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 la madera de la puerta se vea bonita pero sin brillo.» → Deco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e la fachada no coja agua con la lluvia del norte.» → Impermeabi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el muro del patio no se moje por fuera.» → Impermeabi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e los hierros de la verja no se oxiden.» → Anticorro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el acero de la escalera aguante el salitre.» → Anticorro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Que la cocina se pueda fregar con lejía cada semana.» → Higie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Que el baño se limpie bien sin que la pintura se enganche.» → Higie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Que en el ático no apriete tanto el calor en agosto.» → Tér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0. «Que la cubierta no se caliente tanto y moleste al estar debajo.» → Tér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s cinco prestaciones y la petición típic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ntender-familias-y-prestacio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Tres ejes que no son sinónimos: dónde, cómo se ve y con qué se aplica» (2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Tres ejes que no son sinónimos: dónde, cómo se ve y con qué se aplica» (3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Tres ejes que no son sinónimos: dónde, cómo se ve y con qué se aplica» (4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tres-ej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dónde va (interior o exterior), cómo se ve (mate, satinado o brillo) y con qué se aplica (base acuosa o base disolv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ejes independientes. Cada uno tiene su pregunta y su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ase indica el disolvente, no el aguante exterior: eso lo declara la ficha del producto y hay familias acuosas previstas para exterior. Además, «satinado» y «exterior» no se contradicen, porque los ejes son independientes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os tres ejes, su significado y su in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ntender-familias-y-prestacion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rrores que terminan en devolución»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rrores que terminan en devolución»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recomendacion-que-se-sostien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recomendación que no se sostiene y una recomendación defendible, con la consecuenci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no es la marca: es si cada dato está justificado por su e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se raye lo resuelve el acabado mate, que disimula mejor las mar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zclar ejes (base con ubicación, acabado con prestación, brillo con exterior) y ofrecer una familia que no cubre la prestación pedida. Los dos últimos enunciados sí se sostienen: marcan un orden de decisiones y separan lo que decide la ficha de lo que decid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os seis errores frecuentes y sus consecu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ntender-familias-y-prestacion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el encargo a la recomendación: las preguntas, en orde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uerta de madera del client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pintar la puerta de entrada. Es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uerta de madera del client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Pregunta 1: dó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terior o exterior?» — «Exterior, da a la calle.» Ya no es una decisión de gusto: hay sol, lluvia y cambios de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uerta de madera del client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Pregunta 2: qué hay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á barnizada o pintada?» — «Barnizada, pero el barniz está gastado.» El estado y la familia anterior mandan sobre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uerta de madera del client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Pregunta 3: la pr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es lo que no puede pasar: que se moja, que se raye, que se cuartee?» Aquí se traduce la petición a un requisito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uerta de madera del client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dera de exterior con barniz antiguo y degradado. La prestación que se pide es protección frente a la intemperie y mantenimiento fácil, no solo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uerta de madera del client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Propuesta por famil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abado mate o satinado de exterior sobre madera, con la imprimación y la preparación que indique la ficha del producto. En madera de exterior se prioriza el mantenimiento por encima del br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uerta de madera del client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Lo que aquí no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ferencia concreta, el rendimiento, la dilución y el tiempo de secado: los da la ficha técnica vigente y el catálogo. Si hay duda, es una pregunta pendiente, no una su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uerta de madera del cliente,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aplica, sobre qué preparación, con qué acabado y con qué se mantiene. Y, por escrito, lo que queda por confirmar y quién lo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ónde va: interior o exterior? → ¿Qué hay ahora mismo en ese soporte y en qué estado? → ¿Qué tiene que hacer el producto: qué es lo que no puede pasar? → ¿Qué familia de producto cubre esa prestación? → ¿Qué acabado y qué base, con lo que declara la ficha y lo que pide el cliente? → ¿En qué formato y en qué cantidad, y qué se le escribe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pregunta acota la siguiente: la ubicación fija el esfuerzo, el soporte fija la preparación, la prestación descarta familias, la familia fija el producto y el acabado se elige sobre lo que ya está deci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el orden de las preguntas y el caso resuelto de la puerta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ntender-familias-y-prestacion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s cinco líneas de la recomendación escrita» (2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s cinco líneas de la recomendación escrita»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cinco-line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soporte y entorno, prestación, familia y sistema, acabado, base y formato, y pendientes por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formato mínimo de una recomendación que se puede revisar y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porte · prestación · sistema · formato ·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inco líneas ordenan la recomendación: dónde y sobre qué, qué tiene que hacer, con qué sistema, con qué acabado y base, y qué falta. La línea de la prestación es la que separa una solución de un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as cinco líneas de la recomendac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ntender-familias-y-prestacion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 que la recomendación no puede decidir» (2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 que la recomendación no puede decidir» (3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cribes lo que declara la ficha del producto y las condiciones de uso, sin prometer un resultado que depende del uso y del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resultado así no depende solo del producto: dependen la preparación, el uso, la limpieza y el mantenimiento. Lo que se puede escribir es lo que la ficha declara y en qué condiciones vale. La garantía comercial no la decide esta lección ni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os cuatro límites de la recomendación y la advertencia sobre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ntender-familias-y-prestacion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pción múltiple»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Traducir la pregunta del mostrador» (2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Traducir la pregunta del mostrador» (3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e la fachada no coja agua con la lluvia.» → Impermeabi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 la verja de hierro no se oxide.» → Anticorro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 la cocina se pueda fregar con lejía.» → Higie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 en el ático no apriete tanto el calor.» → Tér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 la pared del salón quede lisa y de color parejo.» → Deco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 no se oiga al vecino de arriba.» → Ninguna de las cinco: es aislamiento acústico y se resuelve en obra, no con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y 8: las cinco prestaciones y el caso del aislamiento acústico, que no es una familia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ntender-familias-y-prestacion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niveles y pres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niveles y pres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niveles y pres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egunta que hay qu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ónde va y sobre qué: interior o exterior, y el soporte y su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cabado se pregunta el úl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decide si el producto sirve: decide si el cliente lo qu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no se oiga al vecino» ¿es una prestación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aislamiento acústico y se resuelve en obra, con muro, tabique, techo o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muestra una base acu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lo el disolvente. La resistencia y el uso los declara la ficha técnic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i la familia no está en el catálogo, ¿qué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ice. Se escribe la prestación y la familia; la referencia se añade cuando está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queda siempre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cinco líneas de la recomendación y los pendientes con su motivo y con quién los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a recomendación que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ntender-familias-y-prestacione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recomendación que se sostiene» (2 de 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recomendación que se sostiene» (3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72" r:id="rId1"/>
    <p:sldLayoutId id="2482439173" r:id="rId2"/>
    <p:sldLayoutId id="2482439174" r:id="rId3"/>
    <p:sldLayoutId id="248243917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f21e323b4be9d8f519d2d17358fba78465182c88f71c0601.jpg"/>
  <Relationship Id="rId3" Type="http://schemas.openxmlformats.org/officeDocument/2006/relationships/hyperlink" Target="https://pinturasespecializadas.lumbre.lat/object/entender-familias-y-presta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de-la-frase-a-la-recomendacion2.jpg"/>
  <Relationship Id="rId3" Type="http://schemas.openxmlformats.org/officeDocument/2006/relationships/hyperlink" Target="https://pinturasespecializadas.lumbre.lat/object/entender-familias-y-prestaciones" TargetMode="External"/>
  <Relationship Id="rId4" Type="http://schemas.openxmlformats.org/officeDocument/2006/relationships/hyperlink" Target="https://pinturasespecializadas.lumbre.lat/object/entender-familias-y-prestacion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inco-prestaciones3.jpg"/>
  <Relationship Id="rId3" Type="http://schemas.openxmlformats.org/officeDocument/2006/relationships/hyperlink" Target="https://pinturasespecializadas.lumbre.lat/object/entender-familias-y-prestaciones" TargetMode="External"/>
  <Relationship Id="rId4" Type="http://schemas.openxmlformats.org/officeDocument/2006/relationships/hyperlink" Target="https://pinturasespecializadas.lumbre.lat/object/entender-familias-y-prestacione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tres-ejes4.jpg"/>
  <Relationship Id="rId3" Type="http://schemas.openxmlformats.org/officeDocument/2006/relationships/hyperlink" Target="https://pinturasespecializadas.lumbre.lat/object/entender-familias-y-prestaciones" TargetMode="External"/>
  <Relationship Id="rId4" Type="http://schemas.openxmlformats.org/officeDocument/2006/relationships/hyperlink" Target="https://pinturasespecializadas.lumbre.lat/object/entender-familias-y-prestacione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recomendacion-que-se-sostiene5.jpg"/>
  <Relationship Id="rId3" Type="http://schemas.openxmlformats.org/officeDocument/2006/relationships/hyperlink" Target="https://pinturasespecializadas.lumbre.lat/object/entender-familias-y-prestaciones" TargetMode="External"/>
  <Relationship Id="rId4" Type="http://schemas.openxmlformats.org/officeDocument/2006/relationships/hyperlink" Target="https://pinturasespecializadas.lumbre.lat/object/entender-familias-y-prestaciones"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cinco-lineas6.jpg"/>
  <Relationship Id="rId3" Type="http://schemas.openxmlformats.org/officeDocument/2006/relationships/hyperlink" Target="https://pinturasespecializadas.lumbre.lat/object/entender-familias-y-prestaciones" TargetMode="External"/>
  <Relationship Id="rId4" Type="http://schemas.openxmlformats.org/officeDocument/2006/relationships/hyperlink" Target="https://pinturasespecializadas.lumbre.lat/object/entender-familias-y-prestaciones" TargetMode="External"/>
  <Relationship Id="rId5"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hyperlink" Target="https://pinturasespecializadas.lumbre.lat/object/entender-familias-y-prestaciones" TargetMode="External"/>
  <Relationship Id="rId4"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ntender-familias-y-prestaciones" TargetMode="External"/>
  <Relationship Id="rId3" Type="http://schemas.openxmlformats.org/officeDocument/2006/relationships/notesSlide" Target="../notesSlides/notesSlide9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mil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ta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entender-familias-y-prestacion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las familias de producto por la prestación que cumplen —decorativa, impermeabilización, anticorrosión, higienización y térmica—, traducir la petición del cliente a una prestación, distinguir interior/exterior, acabado y base acuosa o disolvente como ejes que no son sinónimos, y recomendar con límites: lo que no está en el catálogo no se inven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de fundamentos para asesorar. Explica cómo se agrupan las familias de producto según lo que el producto tiene que hacer, cómo se distingue lo que el cliente pide de lo que realmente necesita, por qué los ejes de ubicación, acabado y disolvente son independientes entre sí, y qué errores de recomendación terminan en devolución. La correspondencia con el catálogo real de la empresa queda pendiente de confirmar.]]></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amilias de producto · prestaciones · impermeabilización · anticorrosión · higienización · asesoramiento de produc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ender familias y prestacion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sábado por la mañana, en la tienda de la Tienda Polígono, entra una pareja de la zona con una foto en el móvil: la pared del cuarto de su hija y la pregunta «¿tenéis algo que no se raye?». El cuarto es pequeño, la pared es de yeso y da a un patio interior, y lo limpian con un paño húmedo casi a diario porque la niña tiene siete años y pinta con los ded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ender familias y prestacion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pasada el encargado vio a un cliente devolver una pintura brillante que se le había cuarteado en una puerta de madera de exterior, y dejó escrito que en el mostrador no se ofrece nada sin apuntar antes qué tiene que hacer el producto. Hoy esa norma choca con la costumbre de la tienda de dar siempre la primera referencia que sale de la estanterí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que sigue es un caso inventado para practicar. Sirve para ver cómo se ordena una recomendación y qué preguntas evitan un error caro; los nombres, las referencias y las cifras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ender familias y prestacion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denar las familias de producto por la prestación que cumplen —decorativa, impermeabilización, anticorrosión, higienización y térmica—, traducir la petición del cliente a una prestación, distinguir interior/exterior, acabado y base acuosa o disolvente como ejes que no son sinónimos, y recomendar con límites: lo que no está en el catálogo no se inventa.]]></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ender familias y prestacion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así se ordena una recomendación en el sector; no es, por sí sola, una norma de Pinturas Especializada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la referencia concreta que cubre cada prestación y los criterios de venta los confirma la empres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el caso y las cifras marcados como ficticios sirven para practicar; no son datos de la empr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ender familias y prestacion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 correspondencia entre las cinco prestaciones de la lección y las referencias concretas del catálogo de la empresa: qué producto cubre cada una y con qué nombre fig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ender familias y prestacion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7]]></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familias existen dentro de cada prestación en el surtido actual de la casa y si alguna queda fuera del catálogo publicado. Quién firma una recomendación técnica cuando en el mostrador hay duda entre dos referencias y la ficha técnica no está a mano. Qué debe incluirse por escrito en la entrega de una recomendación: si el sistema completo (preparación, imprimación y producto) o solo el producto.]]></a:t>
            </a:r>
          </a:p>
        </p:txBody>
      </p:sp>
      <p:sp>
        <p:nvSpPr>
          <p:cNvPr id="10"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rendimiento, dilución y tiempo de secado se comunican al cliente y cuáles se dejan a la ficha técnica vigente del fabrica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pregunta del cliente no es una familia de produc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entra por la puerta del mostrador casi nunca es una pregunta de catálogo. «¿Tenéis algo que no se raye?», «esto se moja con la lluvia», «en la cocina se limpia con lejía», «la verja de hierro no puede oxidarse». Son peticiones, y detrás de cada una hay un requisito que el producto tiene que cumplir. Ese requisito es lo primero que hay que poner en palabras; si no, el mostrador contesta con lo que hay en la estantería y la conversación se convierte en una discusión de precios.]]></a:t>
            </a:r>
          </a:p>
        </p:txBody>
      </p:sp>
      <p:sp>
        <p:nvSpPr>
          <p:cNvPr id="8"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niveles que se confunden a di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pregunta del cliente no es una familia de produc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etición]]></a:t>
            </a:r>
            <a:r>
              <a:rPr lang="en-US" strike="noStrike" sz="2100" spc="0" u="none" cap="none">
                <a:solidFill>
                  <a:srgbClr val="1B2438">
                    <a:alpha val="100000"/>
                  </a:srgbClr>
                </a:solidFill>
                <a:latin typeface="Calibri"/>
              </a:rPr>
              <a:t><![CDATA[ es la frase del cliente, con sus palabras: «algo que no se raye».]]></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estación]]></a:t>
            </a:r>
            <a:r>
              <a:rPr lang="en-US" strike="noStrike" sz="2100" spc="0" u="none" cap="none">
                <a:solidFill>
                  <a:srgbClr val="1B2438">
                    <a:alpha val="100000"/>
                  </a:srgbClr>
                </a:solidFill>
                <a:latin typeface="Calibri"/>
              </a:rPr>
              <a:t><![CDATA[ es lo que el producto tiene que hacer: que la superficie aguante el frote y conserve el color.]]></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amilia]]></a:t>
            </a:r>
            <a:r>
              <a:rPr lang="en-US" strike="noStrike" sz="2100" spc="0" u="none" cap="none">
                <a:solidFill>
                  <a:srgbClr val="1B2438">
                    <a:alpha val="100000"/>
                  </a:srgbClr>
                </a:solidFill>
                <a:latin typeface="Calibri"/>
              </a:rPr>
              <a:t><![CDATA[ es el tipo de producto capaz de entregar esa prestación: la familia cuya ficha declara esa resistencia.]]></a:t>
            </a:r>
          </a:p>
        </p:txBody>
      </p:sp>
      <p:sp>
        <p:nvSpPr>
          <p:cNvPr id="13"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cabado]]></a:t>
            </a:r>
            <a:r>
              <a:rPr lang="en-US" strike="noStrike" sz="2100" spc="0" u="none" cap="none">
                <a:solidFill>
                  <a:srgbClr val="1B2438">
                    <a:alpha val="100000"/>
                  </a:srgbClr>
                </a:solidFill>
                <a:latin typeface="Calibri"/>
              </a:rPr>
              <a:t><![CDATA[ —mate, satinado o brillante— describe cómo se ve la superficie seca, no lo que aguan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pregunta del cliente no es una familia de produc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cabado mate no resiste más que uno brillante, y una base acuosa no es por sí sola ni más ni menos resistente que una base disolvente: lo que declara la resistencia es la ficha del producto. Por eso «quiero mate» no contesta a «quiero que no se raye», y «le pongo un esmalte» no contesta a «quiero que no coja ag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pregunta del cliente no es una familia de produc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os cuatro niveles están separados, la recomendación se puede escribir y discutir: para un soporte de yeso en interior, con manos y limpieza frecuentes, hace falta una familia que declare resistencia al frote, con el acabado que pida el cliente y con la preparación y la imprimación que indique la ficha. Y si alguna de esas piezas no existe en el catálogo, se dice con la misma claridad: lo que no se tiene no se ven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pregunta del cliente no es una familia de producto]]></a:t>
            </a:r>
          </a:p>
        </p:txBody>
      </p:sp>
      <p:pic>
        <p:nvPicPr>
          <p:cNvPr id="3" name="" descr="Seis pasos: de la petición del cliente a la recomendación escrita, pasando por la prestación, el soporte y el entorno, la familia y los ejes de acabado y base.">
            <a:hlinkClick r:id="rId3" tooltip="Seis pasos: de la petición del cliente a la recomendación escrita, pasando por la prestación, el soporte y el entorno, la familia y los ejes de acabado y base."/>
          </p:cNvPr>
          <p:cNvPicPr>
            <a:picLocks noChangeAspect="1"/>
          </p:cNvPicPr>
          <p:nvPr>
            <p:ph type="pic" idx="1"/>
          </p:nvPr>
        </p:nvPicPr>
        <p:blipFill>
          <a:blip r:embed="rId2"/>
          <a:stretch>
            <a:fillRect/>
          </a:stretch>
        </p:blipFill>
        <p:spPr>
          <a:xfrm>
            <a:off x="2647950" y="1257300"/>
            <a:ext cx="38385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de las decisiones. Cada paso responde a una pregunta disti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ntender-familias-y-prestacion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pregunta del cliente no es una familia de produc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una pared que no se raye cuando la friego». ¿Qué está pidiendo exactam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acabado mate, porque disimula mejor las marcas del us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prestación: que el producto resista el frote sin alterar el color.]]></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base acuosa, porque se limpia con agua y con un trapo húmed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amilia de los esmaltes, porque son los más dur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prestaciones y las familias que las cubre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rtido de una casa de pinturas se puede ordenar de dos maneras: por el tipo de envase o por lo que el producto hace. La segunda es la que ayuda en el mostrador, porque el cliente no pregunta por el envase: pregunta por lo que necesita que aguante.]]></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inco prestaciones que explican casi todas las peticiones del mostrador:]]></a:t>
            </a:r>
          </a:p>
        </p:txBody>
      </p:sp>
      <p:sp>
        <p:nvSpPr>
          <p:cNvPr id="9" name=""/>
          <p:cNvSpPr txBox="1"/>
          <p:nvPr/>
        </p:nvSpPr>
        <p:spPr>
          <a:xfrm>
            <a:off x="514350" y="3343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orativa.]]></a:t>
            </a:r>
            <a:r>
              <a:rPr lang="en-US" strike="noStrike" sz="2100" spc="0" u="none" cap="none">
                <a:solidFill>
                  <a:srgbClr val="1B2438">
                    <a:alpha val="100000"/>
                  </a:srgbClr>
                </a:solidFill>
                <a:latin typeface="Calibri"/>
              </a:rPr>
              <a:t><![CDATA[ Color, cobertura y aspecto sobre superficies visibles: paredes y techos, madera, metal. Lo pide quien quiere «que quede bien» y «que siga bien dentro de un tiemp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prestaciones y las familias que las cubre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ermeabilización.]]></a:t>
            </a:r>
            <a:r>
              <a:rPr lang="en-US" strike="noStrike" sz="2100" spc="0" u="none" cap="none">
                <a:solidFill>
                  <a:srgbClr val="1B2438">
                    <a:alpha val="100000"/>
                  </a:srgbClr>
                </a:solidFill>
                <a:latin typeface="Calibri"/>
              </a:rPr>
              <a:t><![CDATA[ Que la superficie no repela agua ni la empuje hacia dentro. Lo pide quien tiene una fachada, un muro exterior o un zócalo expuesto.]]></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icorrosión.]]></a:t>
            </a:r>
            <a:r>
              <a:rPr lang="en-US" strike="noStrike" sz="2100" spc="0" u="none" cap="none">
                <a:solidFill>
                  <a:srgbClr val="1B2438">
                    <a:alpha val="100000"/>
                  </a:srgbClr>
                </a:solidFill>
                <a:latin typeface="Calibri"/>
              </a:rPr>
              <a:t><![CDATA[ Que el metal no se oxide. Lo pide quien tiene verjas, barandillas, rejas o estructuras de acero.]]></a:t>
            </a:r>
          </a:p>
        </p:txBody>
      </p:sp>
      <p:sp>
        <p:nvSpPr>
          <p:cNvPr id="11" name=""/>
          <p:cNvSpPr txBox="1"/>
          <p:nvPr/>
        </p:nvSpPr>
        <p:spPr>
          <a:xfrm>
            <a:off x="514350" y="2962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igienización.]]></a:t>
            </a:r>
            <a:r>
              <a:rPr lang="en-US" strike="noStrike" sz="2100" spc="0" u="none" cap="none">
                <a:solidFill>
                  <a:srgbClr val="1B2438">
                    <a:alpha val="100000"/>
                  </a:srgbClr>
                </a:solidFill>
                <a:latin typeface="Calibri"/>
              </a:rPr>
              <a:t><![CDATA[ Que la superficie se pueda limpiar y desinfectar sin degradarse. Lo pide quien tiene cocina, baño, local de uso intensivo o espacios con exigencias sanitari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prestaciones y las familias que las cubre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érmica.]]></a:t>
            </a:r>
            <a:r>
              <a:rPr lang="en-US" strike="noStrike" sz="2100" spc="0" u="none" cap="none">
                <a:solidFill>
                  <a:srgbClr val="1B2438">
                    <a:alpha val="100000"/>
                  </a:srgbClr>
                </a:solidFill>
                <a:latin typeface="Calibri"/>
              </a:rPr>
              <a:t><![CDATA[ Que el calor no entre o no se acumule. Lo pide quien tiene cubierta, fachada, buhardilla o un espacio bajo el sol de agosto.]]></a:t>
            </a:r>
          </a:p>
        </p:txBody>
      </p:sp>
      <p:sp>
        <p:nvSpPr>
          <p:cNvPr id="9" name=""/>
          <p:cNvSpPr txBox="1"/>
          <p:nvPr/>
        </p:nvSpPr>
        <p:spPr>
          <a:xfrm>
            <a:off x="514350" y="2257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isma familia puede cubrir más de una prestación y una prestación puede estar cubierta por varias familias. La correspondencia exacta entre prestaciones y referencias del surtido es una decisión interna que está pendiente de confirm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prestaciones y las familias que las cubre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petición que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es una prestación de estos productos: el ]]></a:t>
            </a:r>
            <a:r>
              <a:rPr lang="en-US" b="1" strike="noStrike" sz="2100" spc="0" u="none" cap="none">
                <a:solidFill>
                  <a:srgbClr val="1B2438">
                    <a:alpha val="100000"/>
                  </a:srgbClr>
                </a:solidFill>
                <a:latin typeface="Calibri"/>
              </a:rPr>
              <a:t><![CDATA[aislamiento acústico]]></a:t>
            </a:r>
            <a:r>
              <a:rPr lang="en-US" strike="noStrike" sz="2100" spc="0" u="none" cap="none">
                <a:solidFill>
                  <a:srgbClr val="1B2438">
                    <a:alpha val="100000"/>
                  </a:srgbClr>
                </a:solidFill>
                <a:latin typeface="Calibri"/>
              </a:rPr>
              <a:t><![CDATA[. Si el cliente dice «quiero que no se oiga al vecino» o «que no pase el ruido de la calle», no hay familia de pintura que lo resuelva: es una cuestión constructiva (muro, tabique, techo, puerta). Decirlo claro es un servicio, porque evita una venta que no va a cumplir lo prometido. Hay prestaciones que tampoco encajan en las cinco y se resuelven dentro de una familia, como la resistencia al rayado o al frote: son criterios de calidad que declara la ficha y que se combinan con la prestación princip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inco prestaciones y las familias que las cubren]]></a:t>
            </a:r>
          </a:p>
        </p:txBody>
      </p:sp>
      <p:pic>
        <p:nvPicPr>
          <p:cNvPr id="3" name="" descr="Matriz con cinco prestaciones: decorativa, impermeabilización, anticorrosión, higienización y térmica; con lo que pide el cliente, las familias que la cubren y con lo que no se confunde.">
            <a:hlinkClick r:id="rId3" tooltip="Matriz con cinco prestaciones: decorativa, impermeabilización, anticorrosión, higienización y térmica; con lo que pide el cliente, las familias que la cubren y con lo que no se confund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restación se cubre con una o varias familias. Cambiar de fila cambia la recomend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ntender-familias-y-prestaciones"/>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inco prestaciones y las familias que las cubren · La cocina que se friega con lejía, paso a pas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eti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cina se friega con lejía cada semana y la pintura se queda pegajo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inco prestaciones y las familias que las cubren · La cocina que se friega con lejía, paso a pas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traduc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petición de color ni de brillo: es una petición de higienización, con un uso intensivo y con agente de limpiez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inco prestaciones y las familias que las cubren · La cocina que se friega con lejía, paso a pas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oporte y entorn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 interior, con vapor, grasa y una zona que se friega a menudo. El soporte decide la prepar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inco prestaciones y las familias que las cubren · La cocina que se friega con lejía, paso a pas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amil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e declare en su ficha resistencia al frote húmedo y sea lavable. El brillo, el poder cubriente y el frote se clasifican en la UNE-EN 13300; los valores son los de la ficha del produc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inco prestaciones y las familias que las cubren · La cocina que se friega con lejía, paso a pas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cab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elige el cliente y no decide la resistencia: en una cocina con vapor se suele pedir satinado, y con el mismo acabado hay familias que aguantan y familias que n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inco prestaciones y las familias que las cubren · La cocina que se friega con lejía, paso a pas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no se decide la referencia ni el formato. Si la familia que cumple la prestación no está en el catálogo, se dice y se consulta; no se sustituye por otra sin decir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Cinco prestaciones y las familias que las cubr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cliente pide algo con sus palabras. Clasifica cada petición por la prestación que esc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orativ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mpermeabiliz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icorrosión]]></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igienización]]></a:t>
            </a:r>
          </a:p>
        </p:txBody>
      </p:sp>
      <p:sp>
        <p:nvSpPr>
          <p:cNvPr id="14" name=""/>
          <p:cNvSpPr txBox="1"/>
          <p:nvPr/>
        </p:nvSpPr>
        <p:spPr>
          <a:xfrm>
            <a:off x="628650" y="4010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érmic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e la pared del salón quede lisa y con el color pare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la madera de la puerta se vea bonita pero sin brill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la fachada no coja agua con la lluvia del nor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el muro del patio no se moje por fuer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e los hierros de la verja no se oxiden.»]]></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el acero de la escalera aguante el salitre.»]]></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Que la cocina se pueda fregar con lejía cada semana.»]]></a:t>
            </a:r>
          </a:p>
        </p:txBody>
      </p:sp>
      <p:sp>
        <p:nvSpPr>
          <p:cNvPr id="14" name=""/>
          <p:cNvSpPr txBox="1"/>
          <p:nvPr/>
        </p:nvSpPr>
        <p:spPr>
          <a:xfrm>
            <a:off x="514350" y="3752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Que el baño se limpie bien sin que la pintura se enganche.»]]></a:t>
            </a:r>
          </a:p>
        </p:txBody>
      </p:sp>
      <p:sp>
        <p:nvSpPr>
          <p:cNvPr id="15" name=""/>
          <p:cNvSpPr txBox="1"/>
          <p:nvPr/>
        </p:nvSpPr>
        <p:spPr>
          <a:xfrm>
            <a:off x="514350" y="4105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Que en el ático no apriete tanto el calor en agos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Que la cubierta no se caliente tanto y moleste al estar debajo.»]]></a:t>
            </a:r>
          </a:p>
        </p:txBody>
      </p:sp>
      <p:sp>
        <p:nvSpPr>
          <p:cNvPr id="8" name=""/>
          <p:cNvSpPr txBox="1"/>
          <p:nvPr/>
        </p:nvSpPr>
        <p:spPr>
          <a:xfrm>
            <a:off x="514350" y="1581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res ejes que no son sinónimos: dónde, cómo se ve y con qué se aplic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ya se sabe la prestación, quedan tres ejes para decidir. Son independientes: cambiar uno no cambia los demás, y confundirlos es la fuente más común de una recomendación que no aguanta el uso.]]></a:t>
            </a:r>
          </a:p>
        </p:txBody>
      </p:sp>
      <p:sp>
        <p:nvSpPr>
          <p:cNvPr id="8" name=""/>
          <p:cNvSpPr txBox="1"/>
          <p:nvPr/>
        </p:nvSpPr>
        <p:spPr>
          <a:xfrm>
            <a:off x="514350" y="260985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 va: interior o exterior.]]></a:t>
            </a:r>
            <a:r>
              <a:rPr lang="en-US" strike="noStrike" sz="2100" spc="0" u="none" cap="none">
                <a:solidFill>
                  <a:srgbClr val="1B2438">
                    <a:alpha val="100000"/>
                  </a:srgbClr>
                </a:solidFill>
                <a:latin typeface="Calibri"/>
              </a:rPr>
              <a:t><![CDATA[ No es una etiqueta de marketing: cambia lo que el producto tiene que soportar (lluvia, sol, temperatura) y el soporte que se va a encontrar. Una familia de interior en fachada se degrada con la lluvia y el sol; una de exterior en un pasillo interior es un desperdicio, y en algunos casos un proble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res ejes que no son sinónimos: dónde, cómo se ve y con qué se aplic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ve: mate, satinado o brillante.]]></a:t>
            </a:r>
            <a:r>
              <a:rPr lang="en-US" strike="noStrike" sz="2100" spc="0" u="none" cap="none">
                <a:solidFill>
                  <a:srgbClr val="1B2438">
                    <a:alpha val="100000"/>
                  </a:srgbClr>
                </a:solidFill>
                <a:latin typeface="Calibri"/>
              </a:rPr>
              <a:t><![CDATA[ Es el brillo de la superficie seca. El mate disimula las imperfecciones del paramento; el satinado y el brillo los hacen más visibles y se limpian con más facilidad. Es una decisión de aspecto y de mantenimiento, y la toma el cli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res ejes que no son sinónimos: dónde, cómo se ve y con qué se aplic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7]]></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qué se aplica: base acuosa o base disolvente.]]></a:t>
            </a:r>
            <a:r>
              <a:rPr lang="en-US" strike="noStrike" sz="2100" spc="0" u="none" cap="none">
                <a:solidFill>
                  <a:srgbClr val="1B2438">
                    <a:alpha val="100000"/>
                  </a:srgbClr>
                </a:solidFill>
                <a:latin typeface="Calibri"/>
              </a:rPr>
              <a:t><![CDATA[ Es el disolvente, no el resto de la fórmula. La base acuosa se limpia con agua y huele menos; la base disolvente necesita su propio disolvente para limpiar los útiles. Y el error más repetido: creer que «base disolvente» significa «más resistente» o que «base acuosa» significa «de interior». La resistencia y el uso los declara la ficha del producto, no el disolv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res ejes que no son sinónimos: dónde, cómo se ve y con qué se aplic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ejes se combinan sin problema: una familia puede ser de exterior, satinada y acuosa; otra, de interior, mate y disolvente. Ninguna combinación está prohibida, pero cada elección tiene que justificarse por su eje. Cuando una recomendación mezcla los tres, es señal de que el producto se ha cogido de la estantería y no por lo que el cliente pidió.]]></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res ejes que no son sinónimos: dónde, cómo se ve y con qué se aplica]]></a:t>
            </a:r>
          </a:p>
        </p:txBody>
      </p:sp>
      <p:pic>
        <p:nvPicPr>
          <p:cNvPr id="3" name="" descr="Tres tarjetas: dónde va (interior o exterior), cómo se ve (mate, satinado o brillo) y con qué se aplica (base acuosa o base disolvente).">
            <a:hlinkClick r:id="rId3" tooltip="Tres tarjetas: dónde va (interior o exterior), cómo se ve (mate, satinado o brillo) y con qué se aplica (base acuosa o base disolvente)."/>
          </p:cNvPr>
          <p:cNvPicPr>
            <a:picLocks noChangeAspect="1"/>
          </p:cNvPicPr>
          <p:nvPr>
            <p:ph type="pic" idx="1"/>
          </p:nvPr>
        </p:nvPicPr>
        <p:blipFill>
          <a:blip r:embed="rId2"/>
          <a:stretch>
            <a:fillRect/>
          </a:stretch>
        </p:blipFill>
        <p:spPr>
          <a:xfrm>
            <a:off x="628650" y="1257300"/>
            <a:ext cx="78867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ejes independientes. Cada uno tiene su pregunta y su respue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ntender-familias-y-prestacione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Tres ejes que no son sinónimos: dónde, cómo se ve y con qué se apli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intura base acuosa y satinada no puede ser de exterior, porque el agua no aguanta la lluv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rrores que terminan en devolu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errores son los que más se repiten en el mostrador y todos tienen la misma estructura: una decisión que parece evidente y que no está justificada por el encaje entre prestación, familia y eje.]]></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interior con exterior.]]></a:t>
            </a:r>
            <a:r>
              <a:rPr lang="en-US" strike="noStrike" sz="2100" spc="0" u="none" cap="none">
                <a:solidFill>
                  <a:srgbClr val="1B2438">
                    <a:alpha val="100000"/>
                  </a:srgbClr>
                </a:solidFill>
                <a:latin typeface="Calibri"/>
              </a:rPr>
              <a:t><![CDATA[ Pintura de interior en fachada: se degrada con la lluvia y el sol. La primera pregunta es siempre dónde v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rrores que terminan en devolu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frecer esmalte donde va una pared.]]></a:t>
            </a:r>
            <a:r>
              <a:rPr lang="en-US" strike="noStrike" sz="2100" spc="0" u="none" cap="none">
                <a:solidFill>
                  <a:srgbClr val="1B2438">
                    <a:alpha val="100000"/>
                  </a:srgbClr>
                </a:solidFill>
                <a:latin typeface="Calibri"/>
              </a:rPr>
              <a:t><![CDATA[ El esmalte sobre una pared que tiene que transpirar acaba apareciendo condensación. Cada superficie tiene su famili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preguntar el acabado.]]></a:t>
            </a:r>
            <a:r>
              <a:rPr lang="en-US" strike="noStrike" sz="2100" spc="0" u="none" cap="none">
                <a:solidFill>
                  <a:srgbClr val="1B2438">
                    <a:alpha val="100000"/>
                  </a:srgbClr>
                </a:solidFill>
                <a:latin typeface="Calibri"/>
              </a:rPr>
              <a:t><![CDATA[ Dar mate cuando el cliente quería brillo, o al revés, cuesta una devolución aunque el producto sea el correcto: el acabado es una decisión visible del cliente.]]></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frecer brillo en madera de exterior.]]></a:t>
            </a:r>
            <a:r>
              <a:rPr lang="en-US" strike="noStrike" sz="2100" spc="0" u="none" cap="none">
                <a:solidFill>
                  <a:srgbClr val="1B2438">
                    <a:alpha val="100000"/>
                  </a:srgbClr>
                </a:solidFill>
                <a:latin typeface="Calibri"/>
              </a:rPr>
              <a:t><![CDATA[ Un acabado brillante en madera expuesta tiende a cuartear con el sol; en exterior se prioriza la protección y el mantenimiento por encima del bril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rrores que terminan en devolu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verificar la compatibilidad.]]></a:t>
            </a:r>
            <a:r>
              <a:rPr lang="en-US" strike="noStrike" sz="2100" spc="0" u="none" cap="none">
                <a:solidFill>
                  <a:srgbClr val="1B2438">
                    <a:alpha val="100000"/>
                  </a:srgbClr>
                </a:solidFill>
                <a:latin typeface="Calibri"/>
              </a:rPr>
              <a:t><![CDATA[ Pintar plástico sin imprimación de adherencia y la pintura se cae; pintar metal sin imprimación anticorrosiva y aparece el óxido por debajo en semanas.]]></a:t>
            </a:r>
          </a:p>
        </p:txBody>
      </p:sp>
      <p:sp>
        <p:nvSpPr>
          <p:cNvPr id="9" name=""/>
          <p:cNvSpPr txBox="1"/>
          <p:nvPr/>
        </p:nvSpPr>
        <p:spPr>
          <a:xfrm>
            <a:off x="514350" y="2257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acabado con prestación.]]></a:t>
            </a:r>
            <a:r>
              <a:rPr lang="en-US" strike="noStrike" sz="2100" spc="0" u="none" cap="none">
                <a:solidFill>
                  <a:srgbClr val="1B2438">
                    <a:alpha val="100000"/>
                  </a:srgbClr>
                </a:solidFill>
                <a:latin typeface="Calibri"/>
              </a:rPr>
              <a:t><![CDATA[ «Mate» no es «no se raye» y «disolvente» no es «resiste más». Cuando se confunden, el cliente recibe un producto que cumple otra cosa y se lleva la sorpresa a cas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rrores que terminan en devolución]]></a:t>
            </a:r>
          </a:p>
        </p:txBody>
      </p:sp>
      <p:pic>
        <p:nvPicPr>
          <p:cNvPr id="3" name="" descr="Comparación entre una recomendación que no se sostiene y una recomendación defendible, con la consecuencia de cada una.">
            <a:hlinkClick r:id="rId3" tooltip="Comparación entre una recomendación que no se sostiene y una recomendación defendible, con la consecuencia de cada una."/>
          </p:cNvPr>
          <p:cNvPicPr>
            <a:picLocks noChangeAspect="1"/>
          </p:cNvPicPr>
          <p:nvPr>
            <p:ph type="pic" idx="1"/>
          </p:nvPr>
        </p:nvPicPr>
        <p:blipFill>
          <a:blip r:embed="rId2"/>
          <a:stretch>
            <a:fillRect/>
          </a:stretch>
        </p:blipFill>
        <p:spPr>
          <a:xfrm>
            <a:off x="1247775" y="1257300"/>
            <a:ext cx="66389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no es la marca: es si cada dato está justificado por su ej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ntender-familias-y-prestaciones"/>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rrores que terminan en devolu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recomendaciones de un compañero en el mostrado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base acuosa, así que es de interior; para la fachada le pongo un esmalt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se raye lo resuelve el acabado mate, que disimula mejor las marca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una puerta de madera de exterior, barniz brillante: queda más boni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liente pide impermeabilización y le vendo una pintura plástica mate de interio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imero el soporte y el entorno; después la prestación; después la familia; el acabado y la base al final.»]]></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obre metal, imprimación anticorrosiva y después el esmalte; el acabado, el que pida el cli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l encargo a la recomendación: las preguntas, en or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 las preguntas no es un capricho ni una fórmula de venta: es el orden en que cada dato condiciona al siguiente. Primero el soporte y el entorno, porque determinan qué resistencia hace falta; después la prestación, porque descarta familias enteras; después la familia, que es la consecuencia de las dos anteriores; y el acabado y la base al final, porque son decisiones de forma que se toman sobre lo que ya está decided.]]></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caso completo, con las preguntas tal y como se harían en el mostrad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l encargo a la recomendación: las preguntas, en or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el acabado va el últim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que el acabado no decide si el producto sirve: lo decide si el cliente lo quiere. Si se pregunta antes, se elige por gusto lo que después va a exigir una resistencia concre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l encargo a la recomendación: las preguntas, en orden · La puerta de madera del cliente, paso a paso · Paso 1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ncargo]]></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pintar la puerta de entrada. Es de made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l encargo a la recomendación: las preguntas, en orden · La puerta de madera del cliente, paso a paso · Paso 2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1: dónd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ior o exterior?» — «Exterior, da a la calle.» Ya no es una decisión de gusto: hay sol, lluvia y cambios de temperatu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l encargo a la recomendación: las preguntas, en orden · La puerta de madera del cliente, paso a paso · Paso 3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2: qué hay aho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barnizada o pintada?» — «Barnizada, pero el barniz está gastado.» El estado y la familia anterior mandan sobre la prepar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l encargo a la recomendación: las preguntas, en orden · La puerta de madera del cliente, paso a paso · Paso 4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3: la prest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s lo que no puede pasar: que se moja, que se raye, que se cuartee?» Aquí se traduce la petición a un requisito comprobab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l encargo a la recomendación: las preguntas, en orden · La puerta de madera del cliente, paso a paso · Paso 5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c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dera de exterior con barniz antiguo y degradado. La prestación que se pide es protección frente a la intemperie y mantenimiento fácil, no solo colo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l encargo a la recomendación: las preguntas, en orden · La puerta de madera del cliente, paso a paso · Paso 6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puesta por famili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abado mate o satinado de exterior sobre madera, con la imprimación y la preparación que indique la ficha del producto. En madera de exterior se prioriza el mantenimiento por encima del bril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l encargo a la recomendación: las preguntas, en orden · La puerta de madera del cliente, paso a paso · Paso 7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quí no se deci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concreta, el rendimiento, la dilución y el tiempo de secado: los da la ficha técnica vigente y el catálogo. Si hay duda, es una pregunta pendiente, no una suposi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l encargo a la recomendación: las preguntas, en orden · La puerta de madera del cliente, paso a paso · Paso 8 de 8]]></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escrib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aplica, sobre qué preparación, con qué acabado y con qué se mantiene. Y, por escrito, lo que queda por confirmar y quién lo confirm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Del encargo a la recomendación: las preguntas, en orde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preguntas del encargo tal y como se harían en el mostrado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hay ahora mismo en ese soporte y en qué estad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tiene que hacer el producto: qué es lo que no puede pasar?]]></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familia de producto cubre esa prestación?]]></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acabado y qué base, con lo que declara la ficha y lo que pide el cliente?]]></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 qué formato y en qué cantidad, y qué se le escribe al cli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ónde va: interior o exterio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s cinco líneas de la recomendación escri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comendación que no está escrita se pierde y se contradice. La recomendación del mostrador tiene cuatro líneas y una quinta de pendientes, y ese es el formato mínimo que permite revisarla, discutirla y repetirla.]]></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nea 1, soporte y entorno.]]></a:t>
            </a:r>
            <a:r>
              <a:rPr lang="en-US" strike="noStrike" sz="2100" spc="0" u="none" cap="none">
                <a:solidFill>
                  <a:srgbClr val="1B2438">
                    <a:alpha val="100000"/>
                  </a:srgbClr>
                </a:solidFill>
                <a:latin typeface="Calibri"/>
              </a:rPr>
              <a:t><![CDATA[ Qué material, dónde va, en qué estado y con qué uso. Si el soporte no se ha visto, se dice: no se ha visto.]]></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nea 2, la prestación.]]></a:t>
            </a:r>
            <a:r>
              <a:rPr lang="en-US" strike="noStrike" sz="2100" spc="0" u="none" cap="none">
                <a:solidFill>
                  <a:srgbClr val="1B2438">
                    <a:alpha val="100000"/>
                  </a:srgbClr>
                </a:solidFill>
                <a:latin typeface="Calibri"/>
              </a:rPr>
              <a:t><![CDATA[ Qué tiene que hacer el producto. Es la línea que convierte una referencia en una solu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s cinco líneas de la recomendación escri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nea 3, familia y sistema.]]></a:t>
            </a:r>
            <a:r>
              <a:rPr lang="en-US" strike="noStrike" sz="2100" spc="0" u="none" cap="none">
                <a:solidFill>
                  <a:srgbClr val="1B2438">
                    <a:alpha val="100000"/>
                  </a:srgbClr>
                </a:solidFill>
                <a:latin typeface="Calibri"/>
              </a:rPr>
              <a:t><![CDATA[ Qué familia cubre la prestación y qué preparación e imprimación exige la ficha.]]></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nea 4, acabado, base y formato.]]></a:t>
            </a:r>
            <a:r>
              <a:rPr lang="en-US" strike="noStrike" sz="2100" spc="0" u="none" cap="none">
                <a:solidFill>
                  <a:srgbClr val="1B2438">
                    <a:alpha val="100000"/>
                  </a:srgbClr>
                </a:solidFill>
                <a:latin typeface="Calibri"/>
              </a:rPr>
              <a:t><![CDATA[ Cómo se ve, con qué se aplica y en qué envase se entreg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nea 5, pendientes.]]></a:t>
            </a:r>
            <a:r>
              <a:rPr lang="en-US" strike="noStrike" sz="2100" spc="0" u="none" cap="none">
                <a:solidFill>
                  <a:srgbClr val="1B2438">
                    <a:alpha val="100000"/>
                  </a:srgbClr>
                </a:solidFill>
                <a:latin typeface="Calibri"/>
              </a:rPr>
              <a:t><![CDATA[ Qué falta confirmar, por qué y quién lo confirm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s cinco líneas de la recomendación escri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lo cuesta dos minutos y evita el peor resultado de este trabajo: que dos personas del equipo respondan cosas distintas sobre el mismo encargo. Cuando el cliente vuelve a la semana siguiente, la ficha escrita es lo que permite retomar la conversación sin empezar de cero, y lo que permite que el compañero que lo atienda diga exactamente lo mism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s cinco líneas de la recomendación escrita]]></a:t>
            </a:r>
          </a:p>
        </p:txBody>
      </p:sp>
      <p:pic>
        <p:nvPicPr>
          <p:cNvPr id="3" name="" descr="Cinco pasos: soporte y entorno, prestación, familia y sistema, acabado, base y formato, y pendientes por confirmar.">
            <a:hlinkClick r:id="rId3" tooltip="Cinco pasos: soporte y entorno, prestación, familia y sistema, acabado, base y formato, y pendientes por confirmar."/>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formato mínimo de una recomendación que se puede revisar y repet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ntender-familias-y-prestaciones"/>
              </a:rPr>
              <a:t><![CDATA[Ver imagen original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as cinco líneas de la recomendación escrit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comendación escrita tiene cinco líneas: ___ y entorno, la ___, la familia y el ___, el acabado, la base y el ___, y los ___ que quedan por confirmar. La segunda línea es la que dice qué tiene que hacer el producto: sin ella la recomendación solo describe un envas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 que la recomendación no puede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cosas que esta lección deja deliberadamente fuera, porque decidirlas en el mostrador sin fundamento es la forma más rápida de perder una venta.]]></a:t>
            </a:r>
          </a:p>
        </p:txBody>
      </p:sp>
      <p:sp>
        <p:nvSpPr>
          <p:cNvPr id="8" name=""/>
          <p:cNvSpPr txBox="1"/>
          <p:nvPr/>
        </p:nvSpPr>
        <p:spPr>
          <a:xfrm>
            <a:off x="514350" y="22860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inventan referencias.]]></a:t>
            </a:r>
            <a:r>
              <a:rPr lang="en-US" strike="noStrike" sz="2100" spc="0" u="none" cap="none">
                <a:solidFill>
                  <a:srgbClr val="1B2438">
                    <a:alpha val="100000"/>
                  </a:srgbClr>
                </a:solidFill>
                <a:latin typeface="Calibri"/>
              </a:rPr>
              <a:t><![CDATA[ Si la familia que cubre la prestación no está en el catálogo, se dice. La recomendación se escribe con la prestación y la familia; la referencia se añade cuando está confirmada. Una referencia inventada es una devolución garantizada y un cliente que vuelve contándoselo a otr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 que la recomendación no puede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un resultado.]]></a:t>
            </a:r>
            <a:r>
              <a:rPr lang="en-US" strike="noStrike" sz="2100" spc="0" u="none" cap="none">
                <a:solidFill>
                  <a:srgbClr val="1B2438">
                    <a:alpha val="100000"/>
                  </a:srgbClr>
                </a:solidFill>
                <a:latin typeface="Calibri"/>
              </a:rPr>
              <a:t><![CDATA[ «Que no se raye» depende del uso, de la preparación, de la limpieza y del mantenimiento. Lo que se puede escribir es lo que la ficha declara y en qué condiciones vale; el resto se explica.]]></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diagnostica la obra.]]></a:t>
            </a:r>
            <a:r>
              <a:rPr lang="en-US" strike="noStrike" sz="2100" spc="0" u="none" cap="none">
                <a:solidFill>
                  <a:srgbClr val="1B2438">
                    <a:alpha val="100000"/>
                  </a:srgbClr>
                </a:solidFill>
                <a:latin typeface="Calibri"/>
              </a:rPr>
              <a:t><![CDATA[ Si el soporte tiene humedad, si la madera está degradada o si la pared tiene eflorescencias, eso es de la lección de evaluar el estado y, si hace falta, de la visita técnica. Aquí solo se dice qué familia correspond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 que la recomendación no puede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decide la política comercial.]]></a:t>
            </a:r>
            <a:r>
              <a:rPr lang="en-US" strike="noStrike" sz="2100" spc="0" u="none" cap="none">
                <a:solidFill>
                  <a:srgbClr val="1B2438">
                    <a:alpha val="100000"/>
                  </a:srgbClr>
                </a:solidFill>
                <a:latin typeface="Calibri"/>
              </a:rPr>
              <a:t><![CDATA[ Precios, descuentos, plazos de entrega y garantías comerciales o del fabricante no salen de esta lección; los decide dirección y están pendientes de confirmar.]]></a:t>
            </a:r>
          </a:p>
        </p:txBody>
      </p:sp>
      <p:sp>
        <p:nvSpPr>
          <p:cNvPr id="9" name=""/>
          <p:cNvSpPr txBox="1"/>
          <p:nvPr/>
        </p:nvSpPr>
        <p:spPr>
          <a:xfrm>
            <a:off x="514350" y="2581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última advertencia, la más importante de todas: esta lección acredita el ]]></a:t>
            </a:r>
            <a:r>
              <a:rPr lang="en-US" b="1" strike="noStrike" sz="2100" spc="0" u="none" cap="none">
                <a:solidFill>
                  <a:srgbClr val="1B2438">
                    <a:alpha val="100000"/>
                  </a:srgbClr>
                </a:solidFill>
                <a:latin typeface="Calibri"/>
              </a:rPr>
              <a:t><![CDATA[conocimiento del método]]></a:t>
            </a:r>
            <a:r>
              <a:rPr lang="en-US" strike="noStrike" sz="2100" spc="0" u="none" cap="none">
                <a:solidFill>
                  <a:srgbClr val="1B2438">
                    <a:alpha val="100000"/>
                  </a:srgbClr>
                </a:solidFill>
                <a:latin typeface="Calibri"/>
              </a:rPr>
              <a:t><![CDATA[. Que alguien sepa ordenar una recomendación no significa que sepa aplicar el producto ni manejar una máquina: eso se verifica con supervisión en el pues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o que la recomendación no puede decid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que le confirmes por escrito que la pintura «no se rayará nunca». ¿Qué hac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anotas en la nota del pedido, que así queda constancia del compromiso.]]></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es lo que declara la ficha del producto y las condiciones de uso, sin prometer un resultado que depende del uso y del mantenimien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dices nada y le cambias el producto por otro de la misma famili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derivas a la garantía comercial, que ya está definida para estos cas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Traducir la pregunta del mostrado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real de esta lección se hace en un minuto de mostrador, con el cliente delante y la estantería detrás. La habilidad que se entrena es una: oír una frase cualquiera y salir con la prestación correspondiente, sin alterar lo que el cliente ha pedi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Traducir la pregunta del mostrado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ucción tiene un orden fijo. Primero se separa la ]]></a:t>
            </a:r>
            <a:r>
              <a:rPr lang="en-US" b="1" strike="noStrike" sz="2100" spc="0" u="none" cap="none">
                <a:solidFill>
                  <a:srgbClr val="1B2438">
                    <a:alpha val="100000"/>
                  </a:srgbClr>
                </a:solidFill>
                <a:latin typeface="Calibri"/>
              </a:rPr>
              <a:t><![CDATA[prestación]]></a:t>
            </a:r>
            <a:r>
              <a:rPr lang="en-US" strike="noStrike" sz="2100" spc="0" u="none" cap="none">
                <a:solidFill>
                  <a:srgbClr val="1B2438">
                    <a:alpha val="100000"/>
                  </a:srgbClr>
                </a:solidFill>
                <a:latin typeface="Calibri"/>
              </a:rPr>
              <a:t><![CDATA[ —lo que el producto tiene que hacer— de la ]]></a:t>
            </a:r>
            <a:r>
              <a:rPr lang="en-US" b="1" strike="noStrike" sz="2100" spc="0" u="none" cap="none">
                <a:solidFill>
                  <a:srgbClr val="1B2438">
                    <a:alpha val="100000"/>
                  </a:srgbClr>
                </a:solidFill>
                <a:latin typeface="Calibri"/>
              </a:rPr>
              <a:t><![CDATA[petición estética]]></a:t>
            </a:r>
            <a:r>
              <a:rPr lang="en-US" strike="noStrike" sz="2100" spc="0" u="none" cap="none">
                <a:solidFill>
                  <a:srgbClr val="1B2438">
                    <a:alpha val="100000"/>
                  </a:srgbClr>
                </a:solidFill>
                <a:latin typeface="Calibri"/>
              </a:rPr>
              <a:t><![CDATA[ —el color y el brillo, que son preferencias y se ajustan al final—. Después se comprueba si la prestación pedida es de las cinco que el surtido cubre. Y si no lo es, se dice con claridad que no es un producto de pintura: es un caso de aislamiento, de carpintería o de fontanería, y ahí termina la recomend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Traducir la pregunta del mostrado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último control, el más fácil de saltarse: antes de dar la referencia, comprobar que la familia existe en el catálogo y que su ficha declara lo que se ha prometido. Una recomendación que se apoya en la estantería es una recomendación que otro compañero no puede repeti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Traducir la pregunta del mostrado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la pregunta del cliente con la prestación que hay detrá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e la fachada no coja agua con la lluv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 la verja de hierro no se oxid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la cocina se pueda fregar con lej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en el ático no apriete tanto el calo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e la pared del salón quede lisa y de color parej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no se oiga al vecino de arrib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ticorrosión]]></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igienización]]></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érmic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orativa]]></a:t>
            </a:r>
          </a:p>
        </p:txBody>
      </p:sp>
      <p:sp>
        <p:nvSpPr>
          <p:cNvPr id="12" name=""/>
          <p:cNvSpPr txBox="1"/>
          <p:nvPr/>
        </p:nvSpPr>
        <p:spPr>
          <a:xfrm>
            <a:off x="628650" y="2905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inguna de las cinco: es aislamiento acústico y se resuelve en obra, no con pintura]]></a:t>
            </a:r>
          </a:p>
        </p:txBody>
      </p:sp>
      <p:sp>
        <p:nvSpPr>
          <p:cNvPr id="13" name=""/>
          <p:cNvSpPr txBox="1"/>
          <p:nvPr/>
        </p:nvSpPr>
        <p:spPr>
          <a:xfrm>
            <a:off x="628650" y="3571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Impermeabiliz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recomendación por pres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en el mostrador en cinco líneas, antes de escribir la referencia. La columna de ejemplo es ficticia y sirve para ver el nivel de detalle; los datos reales los confirman el catálogo y la ficha técnica vigen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recomendación por pres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recomendación. Lo que no se sabe se escribe como pendiente, con su motivo, y no se rellena con suposicion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524000"/>
                <a:gridCol w="2000250"/>
                <a:gridCol w="2867025"/>
                <a:gridCol w="1724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y en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dónde va, estado y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eso en interior, cuarto infantil, limpieza a 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se ha visto, se d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iene que hacer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ntar el frote y conservar el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milia y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imprimación y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milia con resistencia al frote sobre la imprimación que indiqu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ferencia la confirma el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7]]></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24000"/>
                <a:gridCol w="2000250"/>
                <a:gridCol w="2867025"/>
                <a:gridCol w="1724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base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illo, disolvente y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nado, base acuosa, formato de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abado lo elig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por qué y quién lo con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exacta y tiempo de secado: a confirmar con dirección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se promete sin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recomendación por pres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el motivo y con quién puede darlo. Una recomendación con huecos declarados se puede revisar y repetir; una relleno de suposiciones vuelve al clien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niveles y prest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7]]></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del cliente: «algo que no se ra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producto tiene que hacer: aguantar el fr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mil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po de producto capaz de entregar esa pres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satinado o brillo: el aspecto de la superficie s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niveles y prest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7]]></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osa o disolvente: el disolvente, no la re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or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quede bien y siga bien con el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orro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metal no se ox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gien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limpie y desinfecte sin degrad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niveles y prestacio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entender-familias-y-prestaciones"/>
              </a:rPr>
              <a:t><![CDATA[Abrir el juego en el O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egunta que hay que hace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ónde va y sobre qué: interior o exterior, y el soporte y su estad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cabado se pregunta el últim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decide si el producto sirve: decide si el cliente lo quier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no se oiga al vecino» ¿es una prestación de pintur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aislamiento acústico y se resuelve en obra, con muro, tabique, techo o puert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muestra una base acuos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lo el disolvente. La resistencia y el uso los declara la ficha técnica del product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i la familia no está en el catálogo, ¿qué se hac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ice. Se escribe la prestación y la familia; la referencia se añade cuando está confirmad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queda siempre por escrit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recomendación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inco líneas de la recomendación y los pendientes con su motivo y con quién los confirm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recomendación que se sostien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5]]></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recomendación que se sostien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separar la petición de la prestación, ordenar las familias por lo que hacen, manejar los tres ejes sin mezclarlos y escribir una recomendación con su límite: lo que está confirmado, lo que se decide con la ficha y lo que queda pendient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recomendación que se sostien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7]]></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7. Los errores más frecuentes son responder con un acabado cuando piden una prestación, meter una familia que no cubre lo pedido y prometer un resultado que depende del us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familias y prestaciones no es memorizar nombres: es saber ]]></a:t>
            </a:r>
            <a:r>
              <a:rPr lang="en-US" b="1" strike="noStrike" sz="2100" spc="0" u="none" cap="none">
                <a:solidFill>
                  <a:srgbClr val="1B2438">
                    <a:alpha val="100000"/>
                  </a:srgbClr>
                </a:solidFill>
                <a:latin typeface="Calibri"/>
              </a:rPr>
              <a:t><![CDATA[qué tiene que hacer el producto]]></a:t>
            </a:r>
            <a:r>
              <a:rPr lang="en-US" strike="noStrike" sz="2100" spc="0" u="none" cap="none">
                <a:solidFill>
                  <a:srgbClr val="1B2438">
                    <a:alpha val="100000"/>
                  </a:srgbClr>
                </a:solidFill>
                <a:latin typeface="Calibri"/>
              </a:rPr>
              <a:t><![CDATA[ antes de saber cuál se recomienda. La petición del cliente —«algo que no se raye»— se traduce en una prestación; la prestación, en una familia; la familia, en un sistema con su preparación y su imprimación; y sobre eso se eligen el acabado, la base y el formato, que son ejes independientes entre sí.]]></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prestaciones que ordenan el surtido son decorativa, impermeabilización, anticorrosión, higienización y térmica. Cada una tiene su petición típica, sus familias y sus confusiones frecuentes. Hay,peticiones que no son de estos productos: el aislamiento acústico no lo resuelve ninguna familia de pintura, y decirlo es parte del trabajo. Y hay criterios transversales, como la resistencia al frote, que la ficha declara dentro de la famili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omendación se escribe en cinco líneas —soporte y entorno, prestación, familia y sistema, acabado, base y formato, y pendientes— para que la pueda repetir otro compañero y para que el cliente no se lleve una sorpresa. Los límites son explícitos: no se inventan referencias, no se promete un resultado, no se diagnostica la obra y no se decide la política comercial. La correspondencia de cada prestación con las referencias reales del catálogo de la empresa queda pendiente de confirmar por direcció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No sustituye la revisión de una recomendación real en el puesto por alguien con experiencia, que es donde se ve el criterio y donde se aprende a distinguir una prestación de un hábito.]]></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1, recubrimientos para fachadas: permeabilidad al vapor y al agua y puenteo de fisuras (AENOR, consulta 2026-1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ntender-familias-y-prestaciones"/>
              </a:rPr>
              <a:t><![CDATA[Entender familias y prest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etiquetas de los fabricantes del catálogo de Pinturas Especializadas: fuente operativa para resistencia al frote, rendimiento, dilución y secado; la ficha vigente prevalece sobre cualquier resumen interno (consulta 2026-10).]]></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tálogo en línea de Pinturas Especializadas (3 raíces, 77 categorías y 356 productos), recogido en la lección 28453: fuente para comprobar qué familias existen en cada prestación; esta lección no reproduce referencias concretas (consulta 2026-10).]]></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2026-10-31T05:01:39Z</dcterms:created>
  <dcterms:modified xsi:type="dcterms:W3CDTF">2026-10-31T05:01:39Z</dcterms:modified>
  <dc:title>Entender familias y prestaciones</dc:title>
  <dc:description>Presentación editable del OA «Entender familias y prestaciones». Enlace: https://pinturasespecializadas.lumbre.lat/object/entender-familias-y-prestaciones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