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presProps" Target="presProps.xml"/>
  <Relationship Id="rId80" Type="http://schemas.openxmlformats.org/officeDocument/2006/relationships/viewProps" Target="viewProps.xml"/>
  <Relationship Id="rId8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egir-el-sistema-por-funcion-no-por-nombre-de-product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legir-el-sistema-por-funcion-no-por-nombre-de-product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egir el sistema por función, no por nombre de producto» (2 de 5).]]></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egir el sistema por función, no por nombre de producto» (3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egir el sistema por función, no por nombre de producto» (4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egir el sistema por función, no por nombre de producto» (5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La pregunta que ordena todo» (2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La pregunta que ordena todo»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efinir qué función debe cumplir el recubrimiento y a qué exposición estará some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lor y el precio son decisiones posteriores. Sin función y exposición no se puede saber si el producto elegido protege, impermeabiliza, transpira o puentea fisuras. El cálculo de cantidades solo tiene sentido cuando el sistema está defin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 orden de la decisión y diferencia entre producto y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legir-el-sistema-por-funcion-no-por-nombre-de-producto]]></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Cinco funciones que se confunden» (2 de 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Cinco funciones que se confunden» (3 de 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cinco-funcion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cinco funciones del recubrimiento de fachada con lo que resuelve cada una, la prestación que lo documenta y su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na función no se elige por el nombre del bote: se comprueba en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egir-el-sistema-por-funcion-no-por-nombre-de-producto]]></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Impermeabilizar frente a la lluvia → Permeabilidad al agua líqu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jar salir el vapor del muro → Resistencia a la difusión del vap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compañar pequeños movimientos → Capacidad de puenteo de fis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oteger la armadura del hormigón → Permeabilidad al dióxido de carbo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ntener color y aspecto → Resistencia a la intemper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funciones y normas de pres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legir-el-sistema-por-funcion-no-por-nombre-de-producto]]></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Relacionar»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a exposición manda» (2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a exposición manda» (3 de 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exposicion.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cinco situaciones de exposición con lo que añaden al sistema y lo que conviene comprobar antes de eleg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exposición se describe con orientación, viento, altura y salpicaduras; no con un eslog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egir-el-sistema-por-funcion-no-por-nombre-de-producto]]></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atio interior de un bloque, protegido del viento y sin lluvia directa. → B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Fachada a dos calles del mar, sin edificios delante y orientada al viento dominante. → 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Fachada exterior de un edificio en el centro, con sol y lluvia pero sin sal. → Med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eto de cubierta expuesto a lluvia batiente y aerosol. → 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Medianera interior de un local, sin exposición directa al exterior. → B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Fachada orientada al norte, con humedad ambiental pero sin salpicaduras de mar. → Med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3: descripción de la exposición con hech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legir-el-sistema-por-funcion-no-por-nombre-de-producto]]></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Clasificar»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La cadena se rompe por el eslabón débil» (2 de 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La cadena se rompe por el eslabón débil» (3 de 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cadena-del-sistem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cuencia de cinco pasos de un sistema de fachada, desde la preparación del soporte hasta la verificación del aca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prestación se consigue con la secuencia completa, no con la última ca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egir-el-sistema-por-funcion-no-por-nombre-de-product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mprobar la cadena antes de propone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dentifica cada capa del sistema y su fu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egir-el-sistema-por-funcion-no-por-nombre-de-product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mprobar la cadena antes de propone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rueba que la ficha declara compatibilidad entre el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egir-el-sistema-por-funcion-no-por-nombre-de-product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mprobar la cadena antes de propone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uma los consumos por mano y compara con el espesor exig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egir-el-sistema-por-funcion-no-por-nombre-de-product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mprobar la cadena antes de propone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visa temperatura, humedad del soporte y tiempo entre ma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egir-el-sistema-por-funcion-no-por-nombre-de-product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mprobar la cadena antes de propone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falta un dato, no cierres la propuesta: píde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egir-el-sistema-por-funcion-no-por-nombre-de-product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ranspirabilidad se evalúa en el conjunto. Una imprimación filmógena y poco permeable puede convertirse en el eslabón que atrapa la humedad, aunque el acabado sea transpirable. Hay que comprobar la compatibilidad y la difusión del sistema completo, no solo la del aca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la función pertenece al conjunto y la compatibilidad se docum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legir-el-sistema-por-funcion-no-por-nombre-de-producto]]></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Nombre comercial no es función»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5-nombre-frente-a-fich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decidir por el nombre comercial y decidir por las prestaciones documentadas en la ficha té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nombre vende una idea; la ficha declara unas prestaciones y unos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egir-el-sistema-por-funcion-no-por-nombre-de-producto]]></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te impermeabilizante es el mejor; no hace falta leer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etiqueta no sustituye la ficha; ningún producto es «el mejor» sin función y exposición; y un antihumedad no repara una filtración activa. Las frases tercera y quinta sí se apoyan en datos y en preguntas necesar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5: prestaciones documentadas frente a nombres comerci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legir-el-sistema-por-funcion-no-por-nombre-de-producto]]></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Detective de errores»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Del catálogo real a la propuesta» (2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Del catálogo real a la propuesta» (3 de 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l catálogo a la propuesta, en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umera las funciones por importancia para esa fach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egir-el-sistema-por-funcion-no-por-nombre-de-producto]]></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l catálogo a la propuesta, en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usca familias del catálogo que declaren esas prest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egir-el-sistema-por-funcion-no-por-nombre-de-producto]]></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l catálogo a la propuesta, en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rueba compatibilidad, consumo y condiciones de apl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egir-el-sistema-por-funcion-no-por-nombre-de-producto]]></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l catálogo a la propuesta, en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ñala la función que el catálogo no cubre, si la ha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egir-el-sistema-por-funcion-no-por-nombre-de-producto]]></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l catálogo a la propuesta, en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el límite en la propuesta y deriva si corresp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egir-el-sistema-por-funcion-no-por-nombre-de-producto]]></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unción · exposición · ficha · garan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unción y exposición definen el sistema; la ficha técnica documenta las prestaciones y los límites. Prometer una garantía sin sistema documentado traslada al cliente un riesgo que no se puede sos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6: del catálogo a la propuesta y límites del asesor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legir-el-sistema-por-funcion-no-por-nombre-de-producto]]></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Explicar la elección en tres frases»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te sistema protege de la lluvia y deja transpirar; no corrige la filtración de la ventana, y para mantenerlo hay que limpiar la fachada cada cierto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explicación correcta separa lo que el sistema hace, lo que no hace y las condiciones de mantenimiento. Las demás prometen sin documentar o reducen el sistema a precio, producto o número de ma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7: qué hace, qué no hace y bajo qué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legir-el-sistema-por-funcion-no-por-nombre-de-producto]]></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Opción múltiple»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egir-el-sistema-por-funcion-no-por-nombre-de-producto]]></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egir-el-sistema-por-funcion-no-por-nombre-de-producto]]></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egir-el-sistema-por-funcion-no-por-nombre-de-producto]]></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función y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egir-el-sistema-por-funcion-no-por-nombre-de-producto]]></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función y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egir-el-sistema-por-funcion-no-por-nombre-de-producto]]></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el primer paso para elegir un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finir qué función debe cumplir y a qué exposición estará some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egir-el-sistema-por-funcion-no-por-nombre-de-producto]]></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que un acabado sea transpir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ofrece poca resistencia al paso del vapor de agua; no que sea impermeable al agua líqu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egir-el-sistema-por-funcion-no-por-nombre-de-producto]]></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Una pintura elástica repara una grieta estructu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Puede puentear fisuras finas y estables; una grieta estructural se evalúa y se repara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egir-el-sistema-por-funcion-no-por-nombre-de-producto]]></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ocumento declara las prest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ficha técnica del fabricante, con uso, soportes, consumo, espesores y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egir-el-sistema-por-funcion-no-por-nombre-de-producto]]></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si el catálogo no cubre una fu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cirlo y derivar o buscar una solución documentada; no sustituirla por un producto parec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egir-el-sistema-por-funcion-no-por-nombre-de-producto]]></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eliges por fu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egir-el-sistema-por-funcion-no-por-nombre-de-producto]]></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eliges por función?» (2 de 2).]]></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4).]]></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4).]]></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3295" r:id="rId1"/>
    <p:sldLayoutId id="2482433296" r:id="rId2"/>
    <p:sldLayoutId id="2482433297" r:id="rId3"/>
    <p:sldLayoutId id="248243329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dd5f886b0daddccd2d2f46f577a0f4f6a6a477720e046781.jpg"/>
  <Relationship Id="rId3" Type="http://schemas.openxmlformats.org/officeDocument/2006/relationships/hyperlink" Target="https://pinturasespecializadas.lumbre.lat/object/elegir-el-sistema-por-funcion-no-por-nombre-de-product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cinco-funciones2.jpg"/>
  <Relationship Id="rId3" Type="http://schemas.openxmlformats.org/officeDocument/2006/relationships/hyperlink" Target="https://pinturasespecializadas.lumbre.lat/object/elegir-el-sistema-por-funcion-no-por-nombre-de-producto" TargetMode="External"/>
  <Relationship Id="rId4" Type="http://schemas.openxmlformats.org/officeDocument/2006/relationships/hyperlink" Target="https://pinturasespecializadas.lumbre.lat/object/elegir-el-sistema-por-funcion-no-por-nombre-de-producto"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exposicion3.jpg"/>
  <Relationship Id="rId3" Type="http://schemas.openxmlformats.org/officeDocument/2006/relationships/hyperlink" Target="https://pinturasespecializadas.lumbre.lat/object/elegir-el-sistema-por-funcion-no-por-nombre-de-producto" TargetMode="External"/>
  <Relationship Id="rId4" Type="http://schemas.openxmlformats.org/officeDocument/2006/relationships/hyperlink" Target="https://pinturasespecializadas.lumbre.lat/object/elegir-el-sistema-por-funcion-no-por-nombre-de-producto"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cadena-del-sistema4.jpg"/>
  <Relationship Id="rId3" Type="http://schemas.openxmlformats.org/officeDocument/2006/relationships/hyperlink" Target="https://pinturasespecializadas.lumbre.lat/object/elegir-el-sistema-por-funcion-no-por-nombre-de-producto" TargetMode="External"/>
  <Relationship Id="rId4" Type="http://schemas.openxmlformats.org/officeDocument/2006/relationships/hyperlink" Target="https://pinturasespecializadas.lumbre.lat/object/elegir-el-sistema-por-funcion-no-por-nombre-de-producto" TargetMode="External"/>
  <Relationship Id="rId5"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5-nombre-frente-a-ficha5.jpg"/>
  <Relationship Id="rId3" Type="http://schemas.openxmlformats.org/officeDocument/2006/relationships/hyperlink" Target="https://pinturasespecializadas.lumbre.lat/object/elegir-el-sistema-por-funcion-no-por-nombre-de-producto" TargetMode="External"/>
  <Relationship Id="rId4" Type="http://schemas.openxmlformats.org/officeDocument/2006/relationships/hyperlink" Target="https://pinturasespecializadas.lumbre.lat/object/elegir-el-sistema-por-funcion-no-por-nombre-de-producto" TargetMode="External"/>
  <Relationship Id="rId5"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hyperlink" Target="https://pinturasespecializadas.lumbre.lat/object/elegir-el-sistema-por-funcion-no-por-nombre-de-producto" TargetMode="External"/>
  <Relationship Id="rId4"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egir-el-sistema-por-funcion-no-por-nombre-de-producto" TargetMode="External"/>
  <Relationship Id="rId3" Type="http://schemas.openxmlformats.org/officeDocument/2006/relationships/notesSlide" Target="../notesSlides/notesSlide7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eg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stem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un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nombr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oduct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elegir-el-sistema-por-funcion-no-por-nombre-de-producto"/>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ducir una demanda de fachada en funciones concretas —proteger, impermeabilizar, transpirar, puentear fisuras o frenar la carbonatación— y comprobar en la documentación del producto qué función cubre realmente antes de proponer un sistema.]]></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l itinerario de sistemas completos. Separa la función del nombre comercial, ordena la selección por exposición y muestra cómo comprobar cada prestación en la ficha técnic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istemas de recubrimiento · fachadas · selección de producto · permeabilidad al vapor · carbonatación · fisuras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egir el sistema por función, no por nombre de product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liente manda una foto por WhatsApp: «Quiero pintar la fachada, ¿cuánto me cuesta?». En la foto se ve una pared encalada, un poco de mancha oscura junto al zócalo y una grieta fina junto a una ventana. No hay medidas, no hay orientación y no se sabe si la pared mira al mar.]]></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contestas con un producto y un precio por metro cuadrado, ya has elegido antes de saber qué tiene que hacer el recubrimiento. Esta lección invierte el orden: primero la función y la exposición, después el sistema y, solo al final, el producto y el prec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egir el sistema por función, no por nombre de product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6]]></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aducir una demanda de fachada en funciones concretas —proteger, impermeabilizar, transpirar, puentear fisuras o frenar la carbonatación— y comprobar en la documentación del producto qué función cubre realmente antes de proponer un sistema.]]></a:t>
            </a:r>
          </a:p>
        </p:txBody>
      </p:sp>
      <p:sp>
        <p:nvSpPr>
          <p:cNvPr id="11" name=""/>
          <p:cNvSpPr txBox="1"/>
          <p:nvPr/>
        </p:nvSpPr>
        <p:spPr>
          <a:xfrm>
            <a:off x="514350" y="29527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9527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consta en la norma, la ficha técnica o la etiqueta citad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egir el sistema por función, no por nombre de product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mendación de buenas prácticas: método de trabajo razonado; no es, por sí solo, una política de Pinturas Especializadas.]]></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cedimiento interno pendiente: umbrales, equipos, plazos y responsables que debe confirmar dirección técnica.]]></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las situaciones y cifras marcadas como ficticias sirven para practicar; no son datos de la empres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egir el sistema por función, no por nombre de product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6]]></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La correspondencia entre cada función y las referencias concretas del catálogo vigente de Pinturas Especializad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egir el sistema por función, no por nombre de product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6]]></a:t>
            </a:r>
          </a:p>
        </p:txBody>
      </p:sp>
      <p:sp>
        <p:nvSpPr>
          <p:cNvPr id="7" name="" descr=""/>
          <p:cNvSpPr/>
          <p:nvPr/>
        </p:nvSpPr>
        <p:spPr>
          <a:xfrm>
            <a:off x="514350" y="1219200"/>
            <a:ext cx="8115300" cy="16478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política de garantía de sistema de la empresa y quién puede firmarla. El criterio interno para derivar una fachada que supera el asesoramiento de producto. Los ensayos o comprobaciones que la empresa exige antes de recomendar un sistema impermeabilizan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pregunta que ordena tod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istema de recubrimiento es una respuesta, no un producto. Antes de mirar el catálogo hay que responder cuatro preguntas: ]]></a:t>
            </a:r>
            <a:r>
              <a:rPr lang="en-US" b="1" strike="noStrike" sz="2100" spc="0" u="none" cap="none">
                <a:solidFill>
                  <a:srgbClr val="1B2438">
                    <a:alpha val="100000"/>
                  </a:srgbClr>
                </a:solidFill>
                <a:latin typeface="Calibri"/>
              </a:rPr>
              <a:t><![CDATA[¿qué daña esta fachad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 tiene que hacer el recubrimient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 qué condiciones se va a aplicar y mantener?]]></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qué no puede prometerse?]]></a:t>
            </a:r>
            <a:r>
              <a:rPr lang="en-US" strike="noStrike" sz="2100" spc="0" u="none" cap="none">
                <a:solidFill>
                  <a:srgbClr val="1B2438">
                    <a:alpha val="100000"/>
                  </a:srgbClr>
                </a:solidFill>
                <a:latin typeface="Calibri"/>
              </a:rPr>
              <a:t><![CDA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pregunta que ordena tod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tiqueta «pintura de fachada» agrupa productos muy distintos: unos forman una película elástica, otros penetran en el soporte, otros dejan pasar el vapor y otros lo frenan. Dos botes del mismo color pueden comportarse de forma opuesta frente al agua o al CO₂. Por eso la conversación empieza por la función y la exposición, no por el nomb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pregunta que ordena tod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el cliente pide «pintar», muchas veces pide ]]></a:t>
            </a:r>
            <a:r>
              <a:rPr lang="en-US" b="1" strike="noStrike" sz="2100" spc="0" u="none" cap="none">
                <a:solidFill>
                  <a:srgbClr val="1B2438">
                    <a:alpha val="100000"/>
                  </a:srgbClr>
                </a:solidFill>
                <a:latin typeface="Calibri"/>
              </a:rPr>
              <a:t><![CDATA[mantener]]></a:t>
            </a:r>
            <a:r>
              <a:rPr lang="en-US" strike="noStrike" sz="2100" spc="0" u="none" cap="none">
                <a:solidFill>
                  <a:srgbClr val="1B2438">
                    <a:alpha val="100000"/>
                  </a:srgbClr>
                </a:solidFill>
                <a:latin typeface="Calibri"/>
              </a:rPr>
              <a:t><![CDATA[ la fachada. Si el problema es una filtración activa, un remate mal ejecutado o una grieta que se mueve, ningún producto de acabado lo resuelve. Detectar eso a tiempo evita una garantía imposible y una obra que vuelve al año siguient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La pregunta que ordena tod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ntes de proponer un producto para una fachada, ¿cuál es la primera decisión que hay que toma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egir el color y el brillo que quiere el cliente.]]></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finir qué función debe cumplir el recubrimiento y a qué exposición estará sometido.]]></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Buscar el producto más caro del catálogo para asegurar calidad.]]></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lcular los metros cuadrados y aplicar el precio por metr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inco funciones que se confunde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fachada conviven funciones distintas y no todas las cubre el mismo producto:]]></a:t>
            </a:r>
          </a:p>
        </p:txBody>
      </p:sp>
      <p:sp>
        <p:nvSpPr>
          <p:cNvPr id="8" name=""/>
          <p:cNvSpPr txBox="1"/>
          <p:nvPr/>
        </p:nvSpPr>
        <p:spPr>
          <a:xfrm>
            <a:off x="514350" y="19526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9526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oteger y decorar.]]></a:t>
            </a:r>
            <a:r>
              <a:rPr lang="en-US" strike="noStrike" sz="2100" spc="0" u="none" cap="none">
                <a:solidFill>
                  <a:srgbClr val="1B2438">
                    <a:alpha val="100000"/>
                  </a:srgbClr>
                </a:solidFill>
                <a:latin typeface="Calibri"/>
              </a:rPr>
              <a:t><![CDATA[ Sostener el color y resistir la intemperie sin desprenderse. Es la función mínima; no implica impermeabilizar.]]></a:t>
            </a:r>
          </a:p>
        </p:txBody>
      </p:sp>
      <p:sp>
        <p:nvSpPr>
          <p:cNvPr id="10" name=""/>
          <p:cNvSpPr txBox="1"/>
          <p:nvPr/>
        </p:nvSpPr>
        <p:spPr>
          <a:xfrm>
            <a:off x="514350" y="29908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9908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mpermeabilizar frente al agua líquida.]]></a:t>
            </a:r>
            <a:r>
              <a:rPr lang="en-US" strike="noStrike" sz="2100" spc="0" u="none" cap="none">
                <a:solidFill>
                  <a:srgbClr val="1B2438">
                    <a:alpha val="100000"/>
                  </a:srgbClr>
                </a:solidFill>
                <a:latin typeface="Calibri"/>
              </a:rPr>
              <a:t><![CDATA[ Reducir la absorción de agua de lluvia. Se declara con ensayos como la permeabilidad al agua líquida de la UNE-EN 1062-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inco funciones que se confunde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jar transpirar el vapor.]]></a:t>
            </a:r>
            <a:r>
              <a:rPr lang="en-US" strike="noStrike" sz="2100" spc="0" u="none" cap="none">
                <a:solidFill>
                  <a:srgbClr val="1B2438">
                    <a:alpha val="100000"/>
                  </a:srgbClr>
                </a:solidFill>
                <a:latin typeface="Calibri"/>
              </a:rPr>
              <a:t><![CDATA[ Permitir que la humedad interior del muro salga sin quedarse atrapada. Se relaciona con la resistencia a la difusión del vapor de la UNE-EN 1062-1.]]></a:t>
            </a:r>
          </a:p>
        </p:txBody>
      </p:sp>
      <p:sp>
        <p:nvSpPr>
          <p:cNvPr id="9" name=""/>
          <p:cNvSpPr txBox="1"/>
          <p:nvPr/>
        </p:nvSpPr>
        <p:spPr>
          <a:xfrm>
            <a:off x="514350" y="2257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uentear fisuras.]]></a:t>
            </a:r>
            <a:r>
              <a:rPr lang="en-US" strike="noStrike" sz="2100" spc="0" u="none" cap="none">
                <a:solidFill>
                  <a:srgbClr val="1B2438">
                    <a:alpha val="100000"/>
                  </a:srgbClr>
                </a:solidFill>
                <a:latin typeface="Calibri"/>
              </a:rPr>
              <a:t><![CDATA[ Acompañar pequeños movimientos sin romperse. Se declara con la capacidad de puenteo de fisuras de la UNE-EN 1062-7; no convierte una grieta estructural en sana.]]></a:t>
            </a:r>
          </a:p>
        </p:txBody>
      </p:sp>
      <p:sp>
        <p:nvSpPr>
          <p:cNvPr id="11" name=""/>
          <p:cNvSpPr txBox="1"/>
          <p:nvPr/>
        </p:nvSpPr>
        <p:spPr>
          <a:xfrm>
            <a:off x="514350" y="32861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861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renar la carbonatación.]]></a:t>
            </a:r>
            <a:r>
              <a:rPr lang="en-US" strike="noStrike" sz="2100" spc="0" u="none" cap="none">
                <a:solidFill>
                  <a:srgbClr val="1B2438">
                    <a:alpha val="100000"/>
                  </a:srgbClr>
                </a:solidFill>
                <a:latin typeface="Calibri"/>
              </a:rPr>
              <a:t><![CDATA[ Reducir el paso de CO₂ hacia el hormigón para proteger la armadura. Se declara con la permeabilidad al CO₂ de la UNE-EN 1062-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inco funciones que se confunde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sexta función que se vende mucho en costa: ]]></a:t>
            </a:r>
            <a:r>
              <a:rPr lang="en-US" b="1" strike="noStrike" sz="2100" spc="0" u="none" cap="none">
                <a:solidFill>
                  <a:srgbClr val="1B2438">
                    <a:alpha val="100000"/>
                  </a:srgbClr>
                </a:solidFill>
                <a:latin typeface="Calibri"/>
              </a:rPr>
              <a:t><![CDATA[limitar el biofilm]]></a:t>
            </a:r>
            <a:r>
              <a:rPr lang="en-US" strike="noStrike" sz="2100" spc="0" u="none" cap="none">
                <a:solidFill>
                  <a:srgbClr val="1B2438">
                    <a:alpha val="100000"/>
                  </a:srgbClr>
                </a:solidFill>
                <a:latin typeface="Calibri"/>
              </a:rPr>
              <a:t><![CDATA[ (algas, hongos, cianobacterias). Un acabado puede dificultar su agarre, pero si la pared sigue húmeda, el biofilm vuelve. La pintura no sustituye la corrección de la humed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inco funciones que se confunden]]></a:t>
            </a:r>
          </a:p>
        </p:txBody>
      </p:sp>
      <p:pic>
        <p:nvPicPr>
          <p:cNvPr id="3" name="" descr="Matriz de cinco funciones del recubrimiento de fachada con lo que resuelve cada una, la prestación que lo documenta y su límite.">
            <a:hlinkClick r:id="rId3" tooltip="Matriz de cinco funciones del recubrimiento de fachada con lo que resuelve cada una, la prestación que lo documenta y su límite."/>
          </p:cNvPr>
          <p:cNvPicPr>
            <a:picLocks noChangeAspect="1"/>
          </p:cNvPicPr>
          <p:nvPr>
            <p:ph type="pic" idx="1"/>
          </p:nvPr>
        </p:nvPicPr>
        <p:blipFill>
          <a:blip r:embed="rId2"/>
          <a:stretch>
            <a:fillRect/>
          </a:stretch>
        </p:blipFill>
        <p:spPr>
          <a:xfrm>
            <a:off x="2362200" y="1257300"/>
            <a:ext cx="44196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na función no se elige por el nombre del bote: se comprueba en la fich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elegir-el-sistema-por-funcion-no-por-nombre-de-producto"/>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Cinco funciones que se confunde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función con la prestación que hay que buscar en la documentación.]]></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Impermeabilizar frente a la lluvia]]></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ejar salir el vapor del muro]]></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compañar pequeños movimientos]]></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roteger la armadura del hormigón]]></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Mantener color y aspect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sistencia a la difusión del vapor]]></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pacidad de puenteo de fisuras]]></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ermeabilidad al dióxido de carbono]]></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sistencia a la intemperie]]></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ermeabilidad al agua líquid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exposición mand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isma fachada no se comporta igual en un patio interior que en primera línea de mar. La exposición no se decide por una sola variable: cuentan la orientación, la altura, la lluvia batiente, la distancia y la protección frente al aerosol marino, la sombra, la vegetación cercana y el uso del edificio. Tampoco existe un umbral universal de metros: dos fachadas a la misma distancia del mar pueden recibir sal muy distinta según el viento y los edificios que tengan delan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exposición mand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xposición baja.]]></a:t>
            </a:r>
            <a:r>
              <a:rPr lang="en-US" strike="noStrike" sz="2100" spc="0" u="none" cap="none">
                <a:solidFill>
                  <a:srgbClr val="1B2438">
                    <a:alpha val="100000"/>
                  </a:srgbClr>
                </a:solidFill>
                <a:latin typeface="Calibri"/>
              </a:rPr>
              <a:t><![CDATA[ Patios protegidos, calles estrechas y sombreadas, interiores de bloque. El enemigo principal suele ser la suciedad y la humedad puntual.]]></a:t>
            </a:r>
          </a:p>
        </p:txBody>
      </p:sp>
      <p:sp>
        <p:nvSpPr>
          <p:cNvPr id="8" name=""/>
          <p:cNvSpPr txBox="1"/>
          <p:nvPr/>
        </p:nvSpPr>
        <p:spPr>
          <a:xfrm>
            <a:off x="514350" y="22860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xposición media.]]></a:t>
            </a:r>
            <a:r>
              <a:rPr lang="en-US" strike="noStrike" sz="2100" spc="0" u="none" cap="none">
                <a:solidFill>
                  <a:srgbClr val="1B2438">
                    <a:alpha val="100000"/>
                  </a:srgbClr>
                </a:solidFill>
                <a:latin typeface="Calibri"/>
              </a:rPr>
              <a:t><![CDATA[ Fachada exterior sin protección especial, con lluvia y sol alternos. Pide un sistema resistente a la intemperie y una preparación correct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exposición mand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xposición alta.]]></a:t>
            </a:r>
            <a:r>
              <a:rPr lang="en-US" strike="noStrike" sz="2100" spc="0" u="none" cap="none">
                <a:solidFill>
                  <a:srgbClr val="1B2438">
                    <a:alpha val="100000"/>
                  </a:srgbClr>
                </a:solidFill>
                <a:latin typeface="Calibri"/>
              </a:rPr>
              <a:t><![CDATA[ Primera línea, fachadas que reciben viento cargado de sal, zócalos salpicados, cubiertas y petos. Aquí la sal, la lluvia batiente y la radiación se suman, y el mantenimiento pesa más.]]></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xposición se describe con hechos —«fachada suroeste, sin edificios delante, a dos calles del mar»—, no con una etiqueta comercial. Esa descripción es la que permite comparar sistemas y explicar por qué uno cuesta más que otr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exposición manda]]></a:t>
            </a:r>
          </a:p>
        </p:txBody>
      </p:sp>
      <p:pic>
        <p:nvPicPr>
          <p:cNvPr id="3" name="" descr="Matriz de cinco situaciones de exposición con lo que añaden al sistema y lo que conviene comprobar antes de elegir.">
            <a:hlinkClick r:id="rId3" tooltip="Matriz de cinco situaciones de exposición con lo que añaden al sistema y lo que conviene comprobar antes de elegir."/>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exposición se describe con orientación, viento, altura y salpicaduras; no con un esloga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elegir-el-sistema-por-funcion-no-por-nombre-de-producto"/>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La exposición mand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achada por su exposición predominant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Baj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edi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t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atio interior de un bloque, protegido del viento y sin lluvia directa.]]></a:t>
            </a:r>
          </a:p>
        </p:txBody>
      </p:sp>
      <p:sp>
        <p:nvSpPr>
          <p:cNvPr id="14" name=""/>
          <p:cNvSpPr txBox="1"/>
          <p:nvPr/>
        </p:nvSpPr>
        <p:spPr>
          <a:xfrm>
            <a:off x="514350" y="36861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Fachada a dos calles del mar, sin edificios delante y orientada al viento dominant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Fachada exterior de un edificio en el centro, con sol y lluvia pero sin sal.]]></a:t>
            </a:r>
          </a:p>
        </p:txBody>
      </p:sp>
      <p:sp>
        <p:nvSpPr>
          <p:cNvPr id="8" name=""/>
          <p:cNvSpPr txBox="1"/>
          <p:nvPr/>
        </p:nvSpPr>
        <p:spPr>
          <a:xfrm>
            <a:off x="514350" y="18954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eto de cubierta expuesto a lluvia batiente y aerosol.]]></a:t>
            </a:r>
          </a:p>
        </p:txBody>
      </p:sp>
      <p:sp>
        <p:nvSpPr>
          <p:cNvPr id="9" name=""/>
          <p:cNvSpPr txBox="1"/>
          <p:nvPr/>
        </p:nvSpPr>
        <p:spPr>
          <a:xfrm>
            <a:off x="514350" y="2257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Medianera interior de un local, sin exposición directa al exterior.]]></a:t>
            </a:r>
          </a:p>
        </p:txBody>
      </p:sp>
      <p:sp>
        <p:nvSpPr>
          <p:cNvPr id="10" name=""/>
          <p:cNvSpPr txBox="1"/>
          <p:nvPr/>
        </p:nvSpPr>
        <p:spPr>
          <a:xfrm>
            <a:off x="514350" y="26193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Fachada orientada al norte, con humedad ambiental pero sin salpicaduras de mar.]]></a:t>
            </a:r>
          </a:p>
        </p:txBody>
      </p:sp>
      <p:sp>
        <p:nvSpPr>
          <p:cNvPr id="11" name=""/>
          <p:cNvSpPr txBox="1"/>
          <p:nvPr/>
        </p:nvSpPr>
        <p:spPr>
          <a:xfrm>
            <a:off x="514350" y="3295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a cadena se rompe por el eslabón débil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istema completo es una cadena: ]]></a:t>
            </a:r>
            <a:r>
              <a:rPr lang="en-US" b="1" strike="noStrike" sz="2100" spc="0" u="none" cap="none">
                <a:solidFill>
                  <a:srgbClr val="1B2438">
                    <a:alpha val="100000"/>
                  </a:srgbClr>
                </a:solidFill>
                <a:latin typeface="Calibri"/>
              </a:rPr>
              <a:t><![CDATA[soporte preparado → imprimación → capa intermedia si hace falta → acabado]]></a:t>
            </a:r>
            <a:r>
              <a:rPr lang="en-US" strike="noStrike" sz="2100" spc="0" u="none" cap="none">
                <a:solidFill>
                  <a:srgbClr val="1B2438">
                    <a:alpha val="100000"/>
                  </a:srgbClr>
                </a:solidFill>
                <a:latin typeface="Calibri"/>
              </a:rPr>
              <a:t><![CDATA[. La función que se promete al cliente es la del conjunto, no la del bote de acabado.]]></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imprimación no agarra, el mejor acabado se desprende con ella. Si la capa anterior es incompatible, la nueva puede arrugarse o levantar. Si el espesor real queda por debajo del que exige la ficha, la barrera al agua o al CO₂ no cumple aunque el producto sea correct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a cadena se rompe por el eslabón débil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6]]></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reglas prácticas:]]></a:t>
            </a:r>
          </a:p>
        </p:txBody>
      </p:sp>
      <p:sp>
        <p:nvSpPr>
          <p:cNvPr id="8" name=""/>
          <p:cNvSpPr txBox="1"/>
          <p:nvPr/>
        </p:nvSpPr>
        <p:spPr>
          <a:xfrm>
            <a:off x="514350" y="16287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6287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patibilidad documentada.]]></a:t>
            </a:r>
            <a:r>
              <a:rPr lang="en-US" strike="noStrike" sz="2100" spc="0" u="none" cap="none">
                <a:solidFill>
                  <a:srgbClr val="1B2438">
                    <a:alpha val="100000"/>
                  </a:srgbClr>
                </a:solidFill>
                <a:latin typeface="Calibri"/>
              </a:rPr>
              <a:t><![CDATA[ Misma familia de ligante o compatibilidad declarada por el fabricante. Si no consta, se hace una probeta en una zona poco visible y se espera el tiempo indicado.]]></a:t>
            </a:r>
          </a:p>
        </p:txBody>
      </p:sp>
      <p:sp>
        <p:nvSpPr>
          <p:cNvPr id="10" name=""/>
          <p:cNvSpPr txBox="1"/>
          <p:nvPr/>
        </p:nvSpPr>
        <p:spPr>
          <a:xfrm>
            <a:off x="514350" y="29908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9908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pesor y manos.]]></a:t>
            </a:r>
            <a:r>
              <a:rPr lang="en-US" strike="noStrike" sz="2100" spc="0" u="none" cap="none">
                <a:solidFill>
                  <a:srgbClr val="1B2438">
                    <a:alpha val="100000"/>
                  </a:srgbClr>
                </a:solidFill>
                <a:latin typeface="Calibri"/>
              </a:rPr>
              <a:t><![CDATA[ La ficha fija el consumo por metro cuadrado y por mano. Un bote rendidor aplicado en capa fina no rinde lo que promet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a cadena se rompe por el eslabón débil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diciones de aplicación.]]></a:t>
            </a:r>
            <a:r>
              <a:rPr lang="en-US" strike="noStrike" sz="2100" spc="0" u="none" cap="none">
                <a:solidFill>
                  <a:srgbClr val="1B2438">
                    <a:alpha val="100000"/>
                  </a:srgbClr>
                </a:solidFill>
                <a:latin typeface="Calibri"/>
              </a:rPr>
              <a:t><![CDATA[ Temperatura, humedad del soporte y tiempo entre manos. Aplicar fuera de rango invalida el comportamiento esperado y, a menudo, la garantía.]]></a:t>
            </a:r>
          </a:p>
        </p:txBody>
      </p:sp>
      <p:sp>
        <p:nvSpPr>
          <p:cNvPr id="9" name=""/>
          <p:cNvSpPr txBox="1"/>
          <p:nvPr/>
        </p:nvSpPr>
        <p:spPr>
          <a:xfrm>
            <a:off x="514350" y="22574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gunta correcta no es «¿qué pintura le pongo?», sino «¿qué secuencia documentada cumple estas funciones en este soporte y esta exposició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a cadena se rompe por el eslabón débil]]></a:t>
            </a:r>
          </a:p>
        </p:txBody>
      </p:sp>
      <p:pic>
        <p:nvPicPr>
          <p:cNvPr id="3" name="" descr="Secuencia de cinco pasos de un sistema de fachada, desde la preparación del soporte hasta la verificación del acabado.">
            <a:hlinkClick r:id="rId3" tooltip="Secuencia de cinco pasos de un sistema de fachada, desde la preparación del soporte hasta la verificación del acabado."/>
          </p:cNvPr>
          <p:cNvPicPr>
            <a:picLocks noChangeAspect="1"/>
          </p:cNvPicPr>
          <p:nvPr>
            <p:ph type="pic" idx="1"/>
          </p:nvPr>
        </p:nvPicPr>
        <p:blipFill>
          <a:blip r:embed="rId2"/>
          <a:stretch>
            <a:fillRect/>
          </a:stretch>
        </p:blipFill>
        <p:spPr>
          <a:xfrm>
            <a:off x="2238375" y="1257300"/>
            <a:ext cx="46672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prestación se consigue con la secuencia completa, no con la última cap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elegir-el-sistema-por-funcion-no-por-nombre-de-producto"/>
              </a:rPr>
              <a:t><![CDATA[Ver imagen original en el O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La cadena se rompe por el eslabón débil · Comprobar la cadena antes de proponerla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dentifica cada capa del sistema y su funció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La cadena se rompe por el eslabón débil · Comprobar la cadena antes de proponerla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ueba que la ficha declara compatibilidad entre ella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La cadena se rompe por el eslabón débil · Comprobar la cadena antes de proponerla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ma los consumos por mano y compara con el espesor exigid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La cadena se rompe por el eslabón débil · Comprobar la cadena antes de proponerla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temperatura, humedad del soporte y tiempo entre mano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La cadena se rompe por el eslabón débil · Comprobar la cadena antes de proponerla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falta un dato, no cierres la propuesta: pídel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La cadena se rompe por el eslabón débil]]></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acabado elegido es muy transpirable, la imprimación puede ser una película que cierre el paso del vapor sin afectar al sistem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Nombre comercial no es fun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nombre de un producto suele describir una sensación —«impermeabilizante total», «antihumedad», «fachadas perfectas»—, no una prestación medida. La etiqueta puede ayudar a orientarse, pero la decisión se apoya en la ficha técnica y en la información del fabricante.]]></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mirar en la ficha.]]></a:t>
            </a:r>
            <a:r>
              <a:rPr lang="en-US" strike="noStrike" sz="2100" spc="0" u="none" cap="none">
                <a:solidFill>
                  <a:srgbClr val="1B2438">
                    <a:alpha val="100000"/>
                  </a:srgbClr>
                </a:solidFill>
                <a:latin typeface="Calibri"/>
              </a:rPr>
              <a:t><![CDATA[ Tipo de ligante, uso previsto, soportes admitidos, consumo por mano, número de manos, espesor recomendado, resistencia a la difusión del vapor, permeabilidad al agua, puenteo de fisuras si se declara, condiciones de aplicación y tiempo entre mano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Nombre comercial no es fun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no deducir del nombre.]]></a:t>
            </a:r>
            <a:r>
              <a:rPr lang="en-US" strike="noStrike" sz="2100" spc="0" u="none" cap="none">
                <a:solidFill>
                  <a:srgbClr val="1B2438">
                    <a:alpha val="100000"/>
                  </a:srgbClr>
                </a:solidFill>
                <a:latin typeface="Calibri"/>
              </a:rPr>
              <a:t><![CDATA[ Que «antihumedad» resuelva una filtración; que «transpirable» impermeabilice; que «elástico» repare una grieta estructural; que «antimoho» elimine el biofilm sin corregir la humedad.]]></a:t>
            </a:r>
          </a:p>
        </p:txBody>
      </p:sp>
      <p:sp>
        <p:nvSpPr>
          <p:cNvPr id="8" name=""/>
          <p:cNvSpPr txBox="1"/>
          <p:nvPr/>
        </p:nvSpPr>
        <p:spPr>
          <a:xfrm>
            <a:off x="514350" y="26098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hacer si falta el dato.]]></a:t>
            </a:r>
            <a:r>
              <a:rPr lang="en-US" strike="noStrike" sz="2100" spc="0" u="none" cap="none">
                <a:solidFill>
                  <a:srgbClr val="1B2438">
                    <a:alpha val="100000"/>
                  </a:srgbClr>
                </a:solidFill>
                <a:latin typeface="Calibri"/>
              </a:rPr>
              <a:t><![CDATA[ Se pide al fabricante o se elige otro sistema. No se rellena el hueco con una suposición ni se compara un producto con otro por el color del bot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Nombre comercial no es función]]></a:t>
            </a:r>
          </a:p>
        </p:txBody>
      </p:sp>
      <p:pic>
        <p:nvPicPr>
          <p:cNvPr id="3" name="" descr="Comparación entre decidir por el nombre comercial y decidir por las prestaciones documentadas en la ficha técnica.">
            <a:hlinkClick r:id="rId3" tooltip="Comparación entre decidir por el nombre comercial y decidir por las prestaciones documentadas en la ficha técnica."/>
          </p:cNvPr>
          <p:cNvPicPr>
            <a:picLocks noChangeAspect="1"/>
          </p:cNvPicPr>
          <p:nvPr>
            <p:ph type="pic" idx="1"/>
          </p:nvPr>
        </p:nvPicPr>
        <p:blipFill>
          <a:blip r:embed="rId2"/>
          <a:stretch>
            <a:fillRect/>
          </a:stretch>
        </p:blipFill>
        <p:spPr>
          <a:xfrm>
            <a:off x="619125" y="1257300"/>
            <a:ext cx="79057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nombre vende una idea; la ficha declara unas prestaciones y unos límite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elegir-el-sistema-por-funcion-no-por-nombre-de-producto"/>
              </a:rPr>
              <a:t><![CDATA[Ver imagen original en el O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Nombre comercial no es fun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nco frases de una conversación de mostrador.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ne “pintura de fachada”, así que sirve para cualquier fachada.»]]></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te impermeabilizante es el mejor; no hace falta leer la ficha.»]]></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ficha declara difusión de vapor y permeabilidad al agua; con eso puedo comparar funciones.»]]></a:t>
            </a:r>
          </a:p>
        </p:txBody>
      </p:sp>
      <p:sp>
        <p:nvSpPr>
          <p:cNvPr id="12" name=""/>
          <p:cNvSpPr txBox="1"/>
          <p:nvPr/>
        </p:nvSpPr>
        <p:spPr>
          <a:xfrm>
            <a:off x="628650" y="40290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o es antihumedad, también resuelve una filtración activ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ntes de elegir pregunto orientación, altura, estado y mantenimiento previst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Del catálogo real a la propues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ya sabes qué funciones necesitas, toca mirar el catálogo. El orden evita la trampa de empezar por la referencia que más se vende:]]></a:t>
            </a:r>
          </a:p>
        </p:txBody>
      </p:sp>
      <p:sp>
        <p:nvSpPr>
          <p:cNvPr id="8" name=""/>
          <p:cNvSpPr txBox="1"/>
          <p:nvPr/>
        </p:nvSpPr>
        <p:spPr>
          <a:xfrm>
            <a:off x="514350" y="2286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9" name=""/>
          <p:cNvSpPr txBox="1"/>
          <p:nvPr/>
        </p:nvSpPr>
        <p:spPr>
          <a:xfrm>
            <a:off x="762000" y="2286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umera las funciones]]></a:t>
            </a:r>
            <a:r>
              <a:rPr lang="en-US" strike="noStrike" sz="2100" spc="0" u="none" cap="none">
                <a:solidFill>
                  <a:srgbClr val="1B2438">
                    <a:alpha val="100000"/>
                  </a:srgbClr>
                </a:solidFill>
                <a:latin typeface="Calibri"/>
              </a:rPr>
              <a:t><![CDATA[ por orden de importancia para esa fachada.]]></a:t>
            </a:r>
          </a:p>
        </p:txBody>
      </p:sp>
      <p:sp>
        <p:nvSpPr>
          <p:cNvPr id="10" name=""/>
          <p:cNvSpPr txBox="1"/>
          <p:nvPr/>
        </p:nvSpPr>
        <p:spPr>
          <a:xfrm>
            <a:off x="514350" y="29908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1" name=""/>
          <p:cNvSpPr txBox="1"/>
          <p:nvPr/>
        </p:nvSpPr>
        <p:spPr>
          <a:xfrm>
            <a:off x="762000" y="29908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Busca en el catálogo]]></a:t>
            </a:r>
            <a:r>
              <a:rPr lang="en-US" strike="noStrike" sz="2100" spc="0" u="none" cap="none">
                <a:solidFill>
                  <a:srgbClr val="1B2438">
                    <a:alpha val="100000"/>
                  </a:srgbClr>
                </a:solidFill>
                <a:latin typeface="Calibri"/>
              </a:rPr>
              <a:t><![CDATA[ las familias que declaran esas prestaciones, no las que solo las insinúan.]]></a:t>
            </a:r>
          </a:p>
        </p:txBody>
      </p:sp>
      <p:sp>
        <p:nvSpPr>
          <p:cNvPr id="12" name=""/>
          <p:cNvSpPr txBox="1"/>
          <p:nvPr/>
        </p:nvSpPr>
        <p:spPr>
          <a:xfrm>
            <a:off x="514350" y="36957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3" name=""/>
          <p:cNvSpPr txBox="1"/>
          <p:nvPr/>
        </p:nvSpPr>
        <p:spPr>
          <a:xfrm>
            <a:off x="762000" y="36957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prueba la compatibilidad]]></a:t>
            </a:r>
            <a:r>
              <a:rPr lang="en-US" strike="noStrike" sz="2100" spc="0" u="none" cap="none">
                <a:solidFill>
                  <a:srgbClr val="1B2438">
                    <a:alpha val="100000"/>
                  </a:srgbClr>
                </a:solidFill>
                <a:latin typeface="Calibri"/>
              </a:rPr>
              <a:t><![CDATA[ entre las capas que vas a combina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Del catálogo real a la propues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prueba las condiciones]]></a:t>
            </a:r>
            <a:r>
              <a:rPr lang="en-US" strike="noStrike" sz="2100" spc="0" u="none" cap="none">
                <a:solidFill>
                  <a:srgbClr val="1B2438">
                    <a:alpha val="100000"/>
                  </a:srgbClr>
                </a:solidFill>
                <a:latin typeface="Calibri"/>
              </a:rPr>
              <a:t><![CDATA[ de aplicación y el mantenimiento que el sistema exige.]]></a:t>
            </a:r>
          </a:p>
        </p:txBody>
      </p:sp>
      <p:sp>
        <p:nvSpPr>
          <p:cNvPr id="9" name=""/>
          <p:cNvSpPr txBox="1"/>
          <p:nvPr/>
        </p:nvSpPr>
        <p:spPr>
          <a:xfrm>
            <a:off x="514350" y="19240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9240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catálogo no cubre una función]]></a:t>
            </a:r>
            <a:r>
              <a:rPr lang="en-US" strike="noStrike" sz="2100" spc="0" u="none" cap="none">
                <a:solidFill>
                  <a:srgbClr val="1B2438">
                    <a:alpha val="100000"/>
                  </a:srgbClr>
                </a:solidFill>
                <a:latin typeface="Calibri"/>
              </a:rPr>
              <a:t><![CDATA[, dilo. No la sustituyas por un producto «parecido» ni prometas un resultado que no está documentado.]]></a:t>
            </a:r>
          </a:p>
        </p:txBody>
      </p:sp>
      <p:sp>
        <p:nvSpPr>
          <p:cNvPr id="11" name=""/>
          <p:cNvSpPr txBox="1"/>
          <p:nvPr/>
        </p:nvSpPr>
        <p:spPr>
          <a:xfrm>
            <a:off x="514350" y="296227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ropuesta honesta puede ser: «Con lo que hay en catálogo cubrimos protección y transpiración, pero la filtración junto a la ventana necesita un remate de obra; hasta que se corrija, no podemos garantizar la mancha». Esa frase protege al cliente y a la tiend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Del catálogo real a la propues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sesoramiento de producto tiene un límite. Si la fachada requiere un proyecto de reparación, un ensayo o una decisión estructural, se documenta y se deriva. La tienda puede seguir suministrando el sistema, pero no puede convertir una opinión comercial en una garantía técnic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Del catálogo real a la propuesta · Del catálogo a la propuesta, en orden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umera las funciones por importancia para esa fachad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Del catálogo real a la propuesta · Del catálogo a la propuesta, en orden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 familias del catálogo que declaren esas prestacion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Del catálogo real a la propuesta · Del catálogo a la propuesta, en orden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ueba compatibilidad, consumo y condiciones de aplicació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Del catálogo real a la propuesta · Del catálogo a la propuesta, en orden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ñala la función que el catálogo no cubre, si la ha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Del catálogo real a la propuesta · Del catálogo a la propuesta, en orden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el límite en la propuesta y deriva si correspond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Del catálogo real a la propuesta]]></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sistema se elige por ___ y por ___, no por el nombre del bote. Cada prestación se comprueba en la ___ técnica y, si el catálogo no cubre una función, no se promete una ___ que no está documentad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xplicar la elección en tres fras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no necesita el catálogo entero; necesita entender qué compra. Una explicación útil tiene tres partes:]]></a:t>
            </a:r>
          </a:p>
        </p:txBody>
      </p:sp>
      <p:sp>
        <p:nvSpPr>
          <p:cNvPr id="8" name=""/>
          <p:cNvSpPr txBox="1"/>
          <p:nvPr/>
        </p:nvSpPr>
        <p:spPr>
          <a:xfrm>
            <a:off x="514350" y="19526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hace el sistema.]]></a:t>
            </a:r>
            <a:r>
              <a:rPr lang="en-US" strike="noStrike" sz="2100" spc="0" u="none" cap="none">
                <a:solidFill>
                  <a:srgbClr val="1B2438">
                    <a:alpha val="100000"/>
                  </a:srgbClr>
                </a:solidFill>
                <a:latin typeface="Calibri"/>
              </a:rPr>
              <a:t><![CDATA[ «Este sistema protege la fachada de la lluvia y deja salir la humedad del muro». ]]></a:t>
            </a:r>
            <a:r>
              <a:rPr lang="en-US" b="1" strike="noStrike" sz="2100" spc="0" u="none" cap="none">
                <a:solidFill>
                  <a:srgbClr val="1B2438">
                    <a:alpha val="100000"/>
                  </a:srgbClr>
                </a:solidFill>
                <a:latin typeface="Calibri"/>
              </a:rPr>
              <a:t><![CDATA[Qué no hace.]]></a:t>
            </a:r>
            <a:r>
              <a:rPr lang="en-US" strike="noStrike" sz="2100" spc="0" u="none" cap="none">
                <a:solidFill>
                  <a:srgbClr val="1B2438">
                    <a:alpha val="100000"/>
                  </a:srgbClr>
                </a:solidFill>
                <a:latin typeface="Calibri"/>
              </a:rPr>
              <a:t><![CDATA[ «No corrige la filtración de la ventana; eso hay que resolverlo antes». ]]></a:t>
            </a:r>
            <a:r>
              <a:rPr lang="en-US" b="1" strike="noStrike" sz="2100" spc="0" u="none" cap="none">
                <a:solidFill>
                  <a:srgbClr val="1B2438">
                    <a:alpha val="100000"/>
                  </a:srgbClr>
                </a:solidFill>
                <a:latin typeface="Calibri"/>
              </a:rPr>
              <a:t><![CDATA[Bajo qué condiciones.]]></a:t>
            </a:r>
            <a:r>
              <a:rPr lang="en-US" strike="noStrike" sz="2100" spc="0" u="none" cap="none">
                <a:solidFill>
                  <a:srgbClr val="1B2438">
                    <a:alpha val="100000"/>
                  </a:srgbClr>
                </a:solidFill>
                <a:latin typeface="Calibri"/>
              </a:rPr>
              <a:t><![CDATA[ «Necesita que la pared esté sana, seca y limpia, y un mantenimiento cada cierto tiemp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xplicar la elección en tres fras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puedes completar las tres frases, todavía no has elegido un sistema: has elegido un producto. Y si la tercera frase incluye condiciones que no controlas, es el momento de escribir el límite en la oferta y no solo decirlo de viva voz.]]></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Explicar la elección en tres fras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explicaciones describe mejor un sistema al client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e pongo la pintura más cara, que es la que mejor protege.»]]></a:t>
            </a:r>
          </a:p>
        </p:txBody>
      </p:sp>
      <p:sp>
        <p:nvSpPr>
          <p:cNvPr id="10" name=""/>
          <p:cNvSpPr txBox="1"/>
          <p:nvPr/>
        </p:nvSpPr>
        <p:spPr>
          <a:xfrm>
            <a:off x="666750" y="26955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te sistema protege de la lluvia y deja transpirar; no corrige la filtración de la ventana, y para mantenerlo hay que limpiar la fachada cada cierto tiempo.»]]></a:t>
            </a:r>
          </a:p>
        </p:txBody>
      </p:sp>
      <p:sp>
        <p:nvSpPr>
          <p:cNvPr id="11" name=""/>
          <p:cNvSpPr txBox="1"/>
          <p:nvPr/>
        </p:nvSpPr>
        <p:spPr>
          <a:xfrm>
            <a:off x="666750" y="37052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 un impermeabilizante total: no va a volver a entrar agua nunc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6]]></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se preocupe, con dos manos queda perfect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matriz de selección por fun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llena antes de mirar precios. Cada fila obliga a pasar de la queja del cliente a una función y a una prueba documental. Si una fila queda sin evidencia, el sistema no está justificad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matriz de selección por fun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idáctico. Las referencias concretas del catálogo y la política de garantía deben confirmarse con dirección técnic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6]]></a:t>
            </a:r>
          </a:p>
        </p:txBody>
      </p:sp>
      <p:graphicFrame>
        <p:nvGraphicFramePr>
          <p:cNvPr id="7" name="" descr=""/>
          <p:cNvGraphicFramePr>
            <a:graphicFrameLocks noGrp="1"/>
          </p:cNvGraphicFramePr>
          <p:nvPr/>
        </p:nvGraphicFramePr>
        <p:xfrm>
          <a:off x="514350" y="1257300"/>
          <a:ext cx="8115300" cy="3048000"/>
        </p:xfrm>
        <a:graphic>
          <a:graphicData uri="http://schemas.openxmlformats.org/drawingml/2006/table">
            <a:tbl>
              <a:tblPr firstRow="1" bandRow="1"/>
              <a:tblGrid>
                <a:gridCol w="2000250"/>
                <a:gridCol w="2057400"/>
                <a:gridCol w="2057400"/>
                <a:gridCol w="20002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un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ándo hace fal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ueba document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teger y deco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empre, como míni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so exterior y resistencia decla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impermeabili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ermeabiliz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uvia batiente o absorción a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meabilidad al agua (EN 1062-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corrige filtra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nspi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ro mineral húmedo o antigu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fusión de vapor (EN 1062-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barrera de agu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6]]></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2000250"/>
                <a:gridCol w="2057400"/>
                <a:gridCol w="2057400"/>
                <a:gridCol w="20002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un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ándo hace fal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ueba document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ntear fisu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suras finas y esta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nteo de fisuras (EN 1062-7)]]></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repara grieta estructu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enar carbona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migón armado expu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meabilidad al CO2 (EN 1062-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ustituye re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itar biofilm]]></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chas verdes o negras recurr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abado declarado y manten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limina la hum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6]]></a:t>
            </a:r>
          </a:p>
        </p:txBody>
      </p:sp>
      <p:graphicFrame>
        <p:nvGraphicFramePr>
          <p:cNvPr id="7" name="" descr=""/>
          <p:cNvGraphicFramePr>
            <a:graphicFrameLocks noGrp="1"/>
          </p:cNvGraphicFramePr>
          <p:nvPr/>
        </p:nvGraphicFramePr>
        <p:xfrm>
          <a:off x="514350" y="1257300"/>
          <a:ext cx="8115300" cy="2352675"/>
        </p:xfrm>
        <a:graphic>
          <a:graphicData uri="http://schemas.openxmlformats.org/drawingml/2006/table">
            <a:tbl>
              <a:tblPr firstRow="1" bandRow="1"/>
              <a:tblGrid>
                <a:gridCol w="2000250"/>
                <a:gridCol w="2057400"/>
                <a:gridCol w="2057400"/>
                <a:gridCol w="20002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un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ándo hace fal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ueba document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ti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o de sistema o capa desconoc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cha y probeta si no con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dato, no se garanti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ten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da fachada ex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strucciones del fabric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para siemp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matriz de selección por fun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6]]></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a función no tiene prueba documental, se escribe «pendiente» y se consulta. La matriz no elige por ti: impide que una promesa comercial ocupe el lugar de un dat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función y prueb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6]]></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ermeabiliz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meabilidad al agua líqu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nspi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fusión de vap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ntear fisu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nteo de fisu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enar carbona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meabilidad al CO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teger y deco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istencia a la intemperi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itar biofilm]]></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abado y manten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función y prueb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elegir-el-sistema-por-funcion-no-por-nombre-de-producto"/>
              </a:rPr>
              <a:t><![CDATA[Abrir el juego en el O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el primer paso para elegir un sistem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finir qué función debe cumplir y a qué exposición estará sometid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que un acabado sea transpirabl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ofrece poca resistencia al paso del vapor de agua; no que sea impermeable al agua líquid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Una pintura elástica repara una grieta estructural?]]></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Puede puentear fisuras finas y estables; una grieta estructural se evalúa y se repara ante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ocumento declara las prestacione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ficha técnica del fabricante, con uso, soportes, consumo, espesores y condicione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si el catálogo no cubre una funció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cirlo y derivar o buscar una solución documentada; no sustituirla por un producto parecid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eliges por fun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5]]></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eliges por fun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7]]></a:t>
            </a:r>
          </a:p>
        </p:txBody>
      </p:sp>
      <p:sp>
        <p:nvSpPr>
          <p:cNvPr id="9" name=""/>
          <p:cNvSpPr txBox="1"/>
          <p:nvPr/>
        </p:nvSpPr>
        <p:spPr>
          <a:xfrm>
            <a:off x="514350" y="19240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pasar de la queja del cliente a una función, una exposición y una prueba documental antes de mirar el precio.]]></a:t>
            </a:r>
          </a:p>
        </p:txBody>
      </p:sp>
      <p:sp>
        <p:nvSpPr>
          <p:cNvPr id="10" name=""/>
          <p:cNvSpPr txBox="1"/>
          <p:nvPr/>
        </p:nvSpPr>
        <p:spPr>
          <a:xfrm>
            <a:off x="514350" y="26098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2, 3 y 5. El error más frecuente es elegir por el nombre del producto y buscar la justificación despué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istema de fachada se elige de dentro hacia fuera: primero la función, después la exposición, después la secuencia documentada y, al final, la referencia del catálogo. El nombre comercial puede orientar, pero no demuestra nada. La prueba está en la ficha: uso previsto, soportes, consumo, espesor, difusión de vapor, permeabilidad al agua, puenteo de fisuras y condiciones de aplicación.]]></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que resume la lección: ]]></a:t>
            </a:r>
            <a:r>
              <a:rPr lang="en-US" b="1" strike="noStrike" sz="2100" spc="0" u="none" cap="none">
                <a:solidFill>
                  <a:srgbClr val="1B2438">
                    <a:alpha val="100000"/>
                  </a:srgbClr>
                </a:solidFill>
                <a:latin typeface="Calibri"/>
              </a:rPr>
              <a:t><![CDATA[ninguna promesa sin prestación documentada, y ninguna prestación sin una secuencia que la sostenga]]></a:t>
            </a:r>
            <a:r>
              <a:rPr lang="en-US" strike="noStrike" sz="2100" spc="0" u="none" cap="none">
                <a:solidFill>
                  <a:srgbClr val="1B2438">
                    <a:alpha val="100000"/>
                  </a:srgbClr>
                </a:solidFill>
                <a:latin typeface="Calibri"/>
              </a:rPr>
              <a:t><![CDATA[. Cuando el catálogo no cubre una función, decirlo es parte del asesoramiento, no una venta perdida. Y cuando la fachada supera el alcance del producto, documentar y derivar es la única forma de no convertir una opinión en una garantía.]]></a:t>
            </a:r>
          </a:p>
        </p:txBody>
      </p:sp>
      <p:sp>
        <p:nvSpPr>
          <p:cNvPr id="8" name=""/>
          <p:cNvSpPr txBox="1"/>
          <p:nvPr/>
        </p:nvSpPr>
        <p:spPr>
          <a:xfrm>
            <a:off x="514350" y="32670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1062-1, pinturas y barnices: recubrimientos para albañilería exterior y hormigón, clasificación: https://www.une.org/encuentra-tu-norma/busca-tu-norma/norma?c=N0033309 (consulta 2026-10-24).]]></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1062-3, determinación de la permeabilidad al agua líquida de recubrimientos exteriores (consulta 2026-10-24).]]></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1062-6, determinación de la permeabilidad al dióxido de carbono (consulta 2026-10-24).]]></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1062-7, determinación de las propiedades de puenteo de fisuras (consulta 2026-10-24).]]></a:t>
            </a:r>
          </a:p>
        </p:txBody>
      </p:sp>
      <p:sp>
        <p:nvSpPr>
          <p:cNvPr id="13" name=""/>
          <p:cNvSpPr txBox="1"/>
          <p:nvPr/>
        </p:nvSpPr>
        <p:spPr>
          <a:xfrm>
            <a:off x="514350" y="33909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TE, Documento Básico HS 1 «Protección frente a la humedad»: https://www.codigotecnico.org/pdf/Documentos/HS/DccHS.pdf (consulta 2026-10-24).]]></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egir-el-sistema-por-funcion-no-por-nombre-de-producto"/>
              </a:rPr>
              <a:t><![CDATA[Elegir el sistema por función, no por nombre de produ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7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s técnicas de los fabricantes del catálogo: fuente operativa para uso, soportes, consumo, espesores y condicione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2026-10-31T03:23:42Z</dcterms:created>
  <dcterms:modified xsi:type="dcterms:W3CDTF">2026-10-31T03:23:42Z</dcterms:modified>
  <dc:title>Elegir el sistema por función, no por nombre de producto</dc:title>
  <dc:description>Presentación editable del OA «Elegir el sistema por función, no por nombre de producto». Enlace: https://pinturasespecializadas.lumbre.lat/object/elegir-el-sistema-por-funcion-no-por-nombre-de-producto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