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pel del encargado y sus límites de autoridad»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pel del encargado y sus límites de autoridad»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pel del encargado y sus límites de autoridad»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apel del encargado y sus límites de autoridad»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responsabilidades que no se pueden separar»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responsabilidades que no se pueden separar»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responsabilidad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cuatro cuadros conectados: servicio, equipo, operación y resultados, con una nota central que dice que el encargado equilibra los cuatro y hace visible el inter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responsabilidades se mueven juntas. Un encargado que solo mira ventas termina comprando resultados con servicio, y un encargado que solo mira servicio termina regalando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operación y los resultados, porque no se verificó disponibilidad ni se midió el coste d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mesa se hizo sin verificar disponibilidad ni plazo de reposición. El fallo es de operación (no se comprobó el dato que sostenía la promesa) y de resultados (se comprometió una entrega que podía costar una venta perdida o una compensación). El servicio es la consecuencia visible, no la causa. Un encargado no controla todo el almacén, pero sí controla qué promete y con qué dato l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responsabilidades del apartado 1 y la regla de no prometer sin disponibilidad confirmada del curso de presupuestos y pedidos (C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jecutar, supervisar, autorizar y escal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verb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cuatro columnas: ejecutar, supervisar, autorizar y escalar, cada una con su pregunta de control y su riesgo prin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uatro verbos se usan todos los días. El error no es elegir uno, sino usar el equivocado para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parar y comprobar el pedido de un cliente antes de que lo recoja. → Ejecu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que los precios del expositor coincidan con el sistema. → Super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probar una devolución dentro del límite que dirección fijó por escrito. → Autor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ecidir una excepción de crédito a un cliente nuevo sin historial. →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xplicar al equipo el criterio de prioridad de los pedidos del día. → Super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firmar con el almacén la disponibilidad antes de prometer una entrega. → Ejecu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los cuatro verbos y pregunta de control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scuentos, devoluciones, ajustes, compras y compromisos»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scuentos, devoluciones, ajustes, compras y compromisos»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familias-decis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a de cinco familias de decisión —descuento, devolución, ajuste, compra urgente y compromiso— con tres columnas: límite, registro y a quién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inco familias de decisiones que más conflicto generan en una tienda de pinturas. La tabla no inventa límites: los deja como campos que dirección debe comple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una devolución sin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Escucha y separa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lienta dice que compró un color equivocado y no encuentra el ticket. Hecho comprobable: trae un bote abierto. Hecho no comprobado: cuándo y dónde lo compró. No conviertas la simpatía en un hecho ni la desconfianza en una acu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una devolución sin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Comprueba la política y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si la política admite devoluciones sin ticket, en qué condiciones y con qué límite. Comprueba el estado del producto y si puede volver a venderse. La respuesta depende de la política vigente, no de lo que el encargado recuerde de una vez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una devolución sin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Decide dentro de tu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importe y el supuesto están dentro del límite escrito, autoriza y registra: cliente, producto, importe, motivo y quién autorizó. Si no lo están, no inventes una excepción: prepara el caso y escálalo con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una devolución sin tick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Comunica una respues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xplica qué puedes hacer hoy y qué queda pendiente, con plazo. Una respuesta clara aunque sea negativa es mejor que un «ya veremos» que obliga a la clienta a volver sin saber 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tes de autorizar una devolución sin ticket, reviso si el producto y el motivo encajan en la política y lo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invierte el orden: primero se autoriza y luego se consulta, así que la excepción queda sin facultad previa y sin criterio. La tercera usa el ajuste para hacer cuadrar el cierre, que es exactamente lo que no debe hacerse: un ajuste necesita causa, evidencia y autorización, no sirve para tapar una diferencia. Las otras tres describen un criterio defendible: verificar y registrar, no prometer sin dato y aplicar el mismo criterio 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ímite, registro y escalamiento del apartado 3; prohibición de ajustar registros para hacer cuadrar del módulo de caja 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jemplo trabajado: el descuento del cliente profesional»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autorizar o escala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Fija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is botes de 15 litros, cliente recurrente, petición del 15 %, entrega esta semana. Anota fecha y quién lo pidió. No mezcles todavía la opinión sobr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autorizar o escala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mprueba disponibilidad y co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 en el sistema que hay seis unidades o cuándo llegan. Sin disponibilidad confirmada no hay descuento que valga: primero se compromete una entrega posible. Supuesto didáctico: coste unitario 40 €, precio de venta 60 €; el margen bruto sin descuento es 20 € por b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autorizar o escala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alcula el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15 % sobre 60 € son 9 € menos por bote. El margen baja de 20 € a 11 €, un 45 % menos de margen, no un 15 %. Sobre seis botes, el margen total pasa de 120 € a 66 €. El descuento se concede sobre la venta, pero se paga entero con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autorizar o escala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omprueba la facul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15 % está dentro del límite escrito del encargado? Si sí, autoriza y registra cliente, importe, motivo y quién autorizó. Si no, no autorizas: preparas la propuesta para dirección con el cálculo y una recomendación (por ejemplo, mantener precio y añadir un servicio, o aplicar un porcentaje me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autorizar o escala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Cierra con comprom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ponde al cliente con lo que sí puedes garantizar y cuándo tendrás la decisión. «Hoy no puedo confirmarte el 15 %; te confirmo la disponibilidad y mañana te doy una respuesta» es una respuesta profesional. Una promesa sin facultad es una deuda que alguien tendrá que pag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1 € (tolerancia ±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60 € menos 15 % = 51 € de precio. Margen = 51 − 40 = 11 €. El margen cae de 20 € a 11 €: un 45 % menos, aunque el descuento sea del 15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ferencia entre porcentaje sobre venta y porcentaje sobre margen; cálculo aplicado en 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matriz de decisiones y autorizacion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matriz-autoriz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inco filas y cuatro columnas: decisión, quién decide, dato necesario y registro; las celdas de límites aparecen como campos pendientes de completar por di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odelo de matriz para la tienda. Los límites y los nombres se completan con la política vigente de Pinturas Especializadas; el OA no los in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ceder un descuento a un cliente profesional → Margen de la operación y límite de descuento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eptar una devolución sin ticket → Política de devoluciones y estado real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justar una diferencia de inventario → Conteo físico, causa documentada y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eter una entrega para el viernes → Disponibilidad confirmada y plazo real de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acer una compra urgente a otro proveedor → Importe, necesidad justificada y quién puede autoriz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familias de decisión y sus datos imprescindibles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scalar bien: hechos, opciones y recomenda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unir los hechos con fecha, cliente e importe → Explicar qué está en juego y qué riesgo tiene esperar → Plantear al menos dos opciones con su consecuencia → Añadir una recomendación propia y el dato que la sostiene → Fijar el plazo en que se necesit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os hechos, porque sin ellos la conversación empieza por opiniones. Después el riesgo de la situación, que justifica la urgencia. Luego las opciones, la recomendación y el plazo. Un escalamiento que empieza por la recomendación sin hechos parece una preferencia personal; uno que termina sin plazo deja la decisión flo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 escalamiento del apartado 6: hechos, riesgo, opciones, recomendación y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habituales y sus consecuencias» (2 de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habituales y sus consecuencias»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uena intención no sustituye la facultad ni el límite. Una excepción sin límite escrito no puede evaluarse, y registrarla después no la vuelve autorizada. El orden correcto es: comprobar la facultad, aplicar el límite y registrar en el momento. Si la situación no encaja, se escala antes de conce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ímite, registro y escalamiento; error «autorizar por presión» del apartado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el-papel-del-encargado-y-sus-limites-de-autorida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verb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verb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verbo y sign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responsabilidades del encar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rvicio, equipo, operación y resultados. Se equilibran juntas y el intercambio se hace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autoriza una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xiste un límite escrito y el encargado está dentro de él; si no, se prepara y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política y pará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olítica es la regla estable; el parámetro es el valor concreto que fija dirección y pue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piezas tiene un buen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s, qué está en juego, opciones, recomendación y plaz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se ajusta un registro para hacer cuad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oculta la causa y convierte una diferencia investigable en un problema de integ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 falta antes de concede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de la operación y el límite de descuento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qué te correspon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el-papel-del-encargado-y-sus-limites-de-autorida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qué te corresponde decidir?»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46" r:id="rId1"/>
    <p:sldLayoutId id="2482439147" r:id="rId2"/>
    <p:sldLayoutId id="2482439148" r:id="rId3"/>
    <p:sldLayoutId id="248243914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750d0ec0d6da0ef162668eb979a61611c894bff3bc9c9a41.jpg"/>
  <Relationship Id="rId3" Type="http://schemas.openxmlformats.org/officeDocument/2006/relationships/hyperlink" Target="https://pinturasespecializadas.lumbre.lat/object/el-papel-del-encargado-y-sus-limites-de-autor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responsabilidades2.jpg"/>
  <Relationship Id="rId3" Type="http://schemas.openxmlformats.org/officeDocument/2006/relationships/hyperlink" Target="https://pinturasespecializadas.lumbre.lat/object/el-papel-del-encargado-y-sus-limites-de-autoridad" TargetMode="External"/>
  <Relationship Id="rId4" Type="http://schemas.openxmlformats.org/officeDocument/2006/relationships/hyperlink" Target="https://pinturasespecializadas.lumbre.lat/object/el-papel-del-encargado-y-sus-limites-de-autoridad"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verbos3.jpg"/>
  <Relationship Id="rId3" Type="http://schemas.openxmlformats.org/officeDocument/2006/relationships/hyperlink" Target="https://pinturasespecializadas.lumbre.lat/object/el-papel-del-encargado-y-sus-limites-de-autoridad" TargetMode="External"/>
  <Relationship Id="rId4" Type="http://schemas.openxmlformats.org/officeDocument/2006/relationships/hyperlink" Target="https://pinturasespecializadas.lumbre.lat/object/el-papel-del-encargado-y-sus-limites-de-autoridad"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familias-decision4.jpg"/>
  <Relationship Id="rId3" Type="http://schemas.openxmlformats.org/officeDocument/2006/relationships/hyperlink" Target="https://pinturasespecializadas.lumbre.lat/object/el-papel-del-encargado-y-sus-limites-de-autoridad" TargetMode="External"/>
  <Relationship Id="rId4" Type="http://schemas.openxmlformats.org/officeDocument/2006/relationships/hyperlink" Target="https://pinturasespecializadas.lumbre.lat/object/el-papel-del-encargado-y-sus-limites-de-autoridad"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matriz-autorizaciones5.jpg"/>
  <Relationship Id="rId3" Type="http://schemas.openxmlformats.org/officeDocument/2006/relationships/hyperlink" Target="https://pinturasespecializadas.lumbre.lat/object/el-papel-del-encargado-y-sus-limites-de-autoridad" TargetMode="External"/>
  <Relationship Id="rId4" Type="http://schemas.openxmlformats.org/officeDocument/2006/relationships/hyperlink" Target="https://pinturasespecializadas.lumbre.lat/object/el-papel-del-encargado-y-sus-limites-de-autoridad"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hyperlink" Target="https://pinturasespecializadas.lumbre.lat/object/el-papel-del-encargado-y-sus-limites-de-autoridad"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el-papel-del-encargado-y-sus-limites-de-autoridad" TargetMode="External"/>
  <Relationship Id="rId3"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p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carga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ími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utor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el-papel-del-encargado-y-sus-limites-de-autoridad"/>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cuatro responsabilidades del encargado (servicio, equipo, operación y resultados), separar ejecutar de supervisar, autorizar y escalar, y resolver con criterio una decisión cotidiana sabiendo qué puede decidir por sí mismo, qué debe consultar y qué debe regist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del encargado. Fija el marco de responsabilidad y los límites de autoridad con una matriz de decisiones aplicable a descuentos, devoluciones, ajustes, compras y compromisos con clientes, sin inventar umbrales que correspondan a dirección.]]></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cargado de tienda · autoridad · toma de decisiones · supervisión · escalamiento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encargado y sus límites de autoridad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10:20 de un martes en la tienda de la Tienda Centro. Un cliente profesional que compra cada mes pide un 15 % de descuento sobre seis botes de 15 litros y quiere que se lo confirmes ahora. Mientras tanto, una compañera te consulta si puede aceptar la devolución de una pintura abierta sin ticket, y dirección te escribe para pedirte el cierre de la semana antes del vier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encargado y sus límites de autoridad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sas parecen urgentes. Solo una es verdaderamente tuya. Este OA trata de distinguirlas antes de responder, porque en una tienda el problema no suele ser la falta de voluntad: es no saber dónde termina la responsabilidad de uno y empieza la de ot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encargado y sus límites de autoridad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las cuatro responsabilidades del encargado (servicio, equipo, operación y resultados), separar ejecutar de supervisar, autorizar y escalar, y resolver con criterio una decisión cotidiana sabiendo qué puede decidir por sí mismo, qué debe consultar y qué debe registrar.]]></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encargado y sus límites de autoridad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apel del encargado y sus límites de autoridad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8]]></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porcentajes de descuento que puede autorizar el encargado y los que requieren dirección. El límite de importe para devoluciones sin ticket y el procedimiento de excepción. Quién autoriza ajustes de inventario, compras urgentes y compromisos de plazo con clientes. El formato y la periodicidad del informe que dirección espera del encarg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responsabilidades que no se pueden sepa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responde de cuatro cosas a la vez: ]]></a:t>
            </a:r>
            <a:r>
              <a:rPr lang="en-US" b="1"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que el cliente reciba lo que se le prometió), ]]></a:t>
            </a:r>
            <a:r>
              <a:rPr lang="en-US" b="1"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que la gente sepa qué hacer y pueda hacerlo), ]]></a:t>
            </a:r>
            <a:r>
              <a:rPr lang="en-US" b="1"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que el mostrador, el almacén, la caja y los pedidos funcionen en el mismo día) y ]]></a:t>
            </a:r>
            <a:r>
              <a:rPr lang="en-US" b="1"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ventas, margen, merma y cobros dentro de lo razon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responsabilidades que no se pueden sepa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on cuatro encargos independientes. Si mejoras el servicio prometiendo plazos imposibles, rompes la operación y el margen. Si aprietas el resultado vendiendo cualquier cosa, rompes el servicio. La responsabilidad del encargado es mantener las cuatro en equilibrio y ]]></a:t>
            </a:r>
            <a:r>
              <a:rPr lang="en-US" b="1" strike="noStrike" sz="2100" spc="0" u="none" cap="none">
                <a:solidFill>
                  <a:srgbClr val="1B2438">
                    <a:alpha val="100000"/>
                  </a:srgbClr>
                </a:solidFill>
                <a:latin typeface="Calibri"/>
              </a:rPr>
              <a:t><![CDATA[hacer visible el intercambio]]></a:t>
            </a:r>
            <a:r>
              <a:rPr lang="en-US" strike="noStrike" sz="2100" spc="0" u="none" cap="none">
                <a:solidFill>
                  <a:srgbClr val="1B2438">
                    <a:alpha val="100000"/>
                  </a:srgbClr>
                </a:solidFill>
                <a:latin typeface="Calibri"/>
              </a:rPr>
              <a:t><![CDATA[ cuando no se pueden cumplir tod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responsabilidades que no se pueden sepa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ecuencia práctica: cuando algo falla, la primera pregunta no es «¿quién tuvo la culpa?», sino «¿qué parte del servicio, del equipo, de la operación o del resultado se vio afectada, y qué evidencia tengo?». Sin esa separación, cualquier incidencia se convierte en una discusión de person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responsabilidades que no se pueden separar]]></a:t>
            </a:r>
          </a:p>
        </p:txBody>
      </p:sp>
      <p:pic>
        <p:nvPicPr>
          <p:cNvPr id="3" name="" descr="Diagrama de cuatro cuadros conectados: servicio, equipo, operación y resultados, con una nota central que dice que el encargado equilibra los cuatro y hace visible el intercambio.">
            <a:hlinkClick r:id="rId3" tooltip="Diagrama de cuatro cuadros conectados: servicio, equipo, operación y resultados, con una nota central que dice que el encargado equilibra los cuatro y hace visible el intercambio."/>
          </p:cNvPr>
          <p:cNvPicPr>
            <a:picLocks noChangeAspect="1"/>
          </p:cNvPicPr>
          <p:nvPr>
            <p:ph type="pic" idx="1"/>
          </p:nvPr>
        </p:nvPicPr>
        <p:blipFill>
          <a:blip r:embed="rId2"/>
          <a:stretch>
            <a:fillRect/>
          </a:stretch>
        </p:blipFill>
        <p:spPr>
          <a:xfrm>
            <a:off x="2676525" y="1257300"/>
            <a:ext cx="3781425"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responsabilidades se mueven juntas. Un encargado que solo mira ventas termina comprando resultados con servicio, y un encargado que solo mira servicio termina regalando ope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papel-del-encargado-y-sus-limites-de-autoridad"/>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responsabilidades que no se pueden sepa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8]]></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sponsabilidad no es disponibilidad perman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onder por la tienda no significa estar en todas las decisiones ni cubrir todos los turnos. Significa que existe un sistema para que las cosas ocurran también cuando no estás: tareas asignadas, criterios escritos y personas con autonomía suficiente para lo ordinar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uatro responsabilidades que no se pueden separar]]></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ncargado promete a un cliente profesional que tendrá 40 botes el viernes sin confirmar existencias ni la reposición con el almacén. El pedido llega incompleto. ¿Qué responsabilidad falló primer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olo el servicio, porque el cliente se quedó sin parte del pedido.]]></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operación y los resultados, porque no se verificó disponibilidad ni se midió el coste de la promesa.]]></a:t>
            </a:r>
          </a:p>
        </p:txBody>
      </p:sp>
      <p:sp>
        <p:nvSpPr>
          <p:cNvPr id="11" name=""/>
          <p:cNvSpPr txBox="1"/>
          <p:nvPr/>
        </p:nvSpPr>
        <p:spPr>
          <a:xfrm>
            <a:off x="666750" y="40481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inguna: el encargado no controla el almacé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el equipo, porque otra persona debió avisar de la falta de st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jecutar, supervisar, autorizar y escal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cuatro verbos distintos y conviene no mezclarlo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jecutar]]></a:t>
            </a:r>
            <a:r>
              <a:rPr lang="en-US" strike="noStrike" sz="2100" spc="0" u="none" cap="none">
                <a:solidFill>
                  <a:srgbClr val="1B2438">
                    <a:alpha val="100000"/>
                  </a:srgbClr>
                </a:solidFill>
                <a:latin typeface="Calibri"/>
              </a:rPr>
              <a:t><![CDATA[ es hacer la tarea: preparar el pedido, cobrar, atender el teléfono. ]]></a:t>
            </a:r>
            <a:r>
              <a:rPr lang="en-US" b="1" strike="noStrike" sz="2100" spc="0" u="none" cap="none">
                <a:solidFill>
                  <a:srgbClr val="1B2438">
                    <a:alpha val="100000"/>
                  </a:srgbClr>
                </a:solidFill>
                <a:latin typeface="Calibri"/>
              </a:rPr>
              <a:t><![CDATA[Supervisar]]></a:t>
            </a:r>
            <a:r>
              <a:rPr lang="en-US" strike="noStrike" sz="2100" spc="0" u="none" cap="none">
                <a:solidFill>
                  <a:srgbClr val="1B2438">
                    <a:alpha val="100000"/>
                  </a:srgbClr>
                </a:solidFill>
                <a:latin typeface="Calibri"/>
              </a:rPr>
              <a:t><![CDATA[ es comprobar que se hace con el criterio acordado y corregir a tiempo. ]]></a:t>
            </a:r>
            <a:r>
              <a:rPr lang="en-US" b="1" strike="noStrike" sz="2100" spc="0" u="none" cap="none">
                <a:solidFill>
                  <a:srgbClr val="1B2438">
                    <a:alpha val="100000"/>
                  </a:srgbClr>
                </a:solidFill>
                <a:latin typeface="Calibri"/>
              </a:rPr>
              <a:t><![CDATA[Autorizar]]></a:t>
            </a:r>
            <a:r>
              <a:rPr lang="en-US" strike="noStrike" sz="2100" spc="0" u="none" cap="none">
                <a:solidFill>
                  <a:srgbClr val="1B2438">
                    <a:alpha val="100000"/>
                  </a:srgbClr>
                </a:solidFill>
                <a:latin typeface="Calibri"/>
              </a:rPr>
              <a:t><![CDATA[ es dar permiso para una excepción dentro de un límite que alguien fijó. ]]></a:t>
            </a:r>
            <a:r>
              <a:rPr lang="en-US" b="1" strike="noStrike" sz="2100" spc="0" u="none" cap="none">
                <a:solidFill>
                  <a:srgbClr val="1B2438">
                    <a:alpha val="100000"/>
                  </a:srgbClr>
                </a:solidFill>
                <a:latin typeface="Calibri"/>
              </a:rPr>
              <a:t><![CDATA[Escalar]]></a:t>
            </a:r>
            <a:r>
              <a:rPr lang="en-US" strike="noStrike" sz="2100" spc="0" u="none" cap="none">
                <a:solidFill>
                  <a:srgbClr val="1B2438">
                    <a:alpha val="100000"/>
                  </a:srgbClr>
                </a:solidFill>
                <a:latin typeface="Calibri"/>
              </a:rPr>
              <a:t><![CDATA[ es llevar la decisión a quien tiene la facultad o la información que fal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jecutar, supervisar, autorizar y escal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ncargado que solo ejecuta se convierte en el empleado más rápido y el equipo no aprende. Uno que solo supervisa se aleja de la realidad del mostrador. Uno que autoriza todo lo que le piden sin límites claros crea excepciones que después nadie puede explicar. Y uno que escala cualquier cosa paraliza la tienda y traslada su trabajo a dirección.]]></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ordena las cuatro: ]]></a:t>
            </a:r>
            <a:r>
              <a:rPr lang="en-US" b="1" strike="noStrike" sz="2100" spc="0" u="none" cap="none">
                <a:solidFill>
                  <a:srgbClr val="1B2438">
                    <a:alpha val="100000"/>
                  </a:srgbClr>
                </a:solidFill>
                <a:latin typeface="Calibri"/>
              </a:rPr>
              <a:t><![CDATA[¿tengo la facultad, tengo el dato y puedo asumir la consecuencia?]]></a:t>
            </a:r>
            <a:r>
              <a:rPr lang="en-US" strike="noStrike" sz="2100" spc="0" u="none" cap="none">
                <a:solidFill>
                  <a:srgbClr val="1B2438">
                    <a:alpha val="100000"/>
                  </a:srgbClr>
                </a:solidFill>
                <a:latin typeface="Calibri"/>
              </a:rPr>
              <a:t><![CDATA[ Si faltan las tres, no es una decisión para tomar en solitario; es una decisión para preparar y escalar con una recomend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jecutar, supervisar, autorizar y escalar]]></a:t>
            </a:r>
          </a:p>
        </p:txBody>
      </p:sp>
      <p:pic>
        <p:nvPicPr>
          <p:cNvPr id="3" name="" descr="Diagrama de cuatro columnas: ejecutar, supervisar, autorizar y escalar, cada una con su pregunta de control y su riesgo principal.">
            <a:hlinkClick r:id="rId3" tooltip="Diagrama de cuatro columnas: ejecutar, supervisar, autorizar y escalar, cada una con su pregunta de control y su riesgo principal."/>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uatro verbos se usan todos los días. El error no es elegir uno, sino usar el equivocado para la situ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papel-del-encargado-y-sus-limites-de-autoridad"/>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jecutar, supervisar, autorizar y escal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acción que corresponde al encargad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jecut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pervisar]]></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utorizar]]></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al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r y comprobar el pedido de un cliente antes de que lo recoja.]]></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que los precios del expositor coincidan con el sistem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robar una devolución dentro del límite que dirección fijó por escrito.]]></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dir una excepción de crédito a un cliente nuevo sin historial.]]></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xplicar al equipo el criterio de prioridad de los pedidos del día.]]></a:t>
            </a:r>
          </a:p>
        </p:txBody>
      </p:sp>
      <p:sp>
        <p:nvSpPr>
          <p:cNvPr id="12"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firmar con el almacén la disponibilidad antes de prometer una entrega.]]></a:t>
            </a:r>
          </a:p>
        </p:txBody>
      </p:sp>
      <p:sp>
        <p:nvSpPr>
          <p:cNvPr id="13" name=""/>
          <p:cNvSpPr txBox="1"/>
          <p:nvPr/>
        </p:nvSpPr>
        <p:spPr>
          <a:xfrm>
            <a:off x="514350" y="4324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scuentos, devoluciones, ajustes, compras y compromis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s las decisiones delicadas del encargado caen en cinco familias: ]]></a:t>
            </a:r>
            <a:r>
              <a:rPr lang="en-US" b="1" strike="noStrike" sz="2100" spc="0" u="none" cap="none">
                <a:solidFill>
                  <a:srgbClr val="1B2438">
                    <a:alpha val="100000"/>
                  </a:srgbClr>
                </a:solidFill>
                <a:latin typeface="Calibri"/>
              </a:rPr>
              <a:t><![CDATA[descuent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volucion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justes de inventario o de prec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s urgentes]]></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ompromisos con clientes]]></a:t>
            </a:r>
            <a:r>
              <a:rPr lang="en-US" strike="noStrike" sz="2100" spc="0" u="none" cap="none">
                <a:solidFill>
                  <a:srgbClr val="1B2438">
                    <a:alpha val="100000"/>
                  </a:srgbClr>
                </a:solidFill>
                <a:latin typeface="Calibri"/>
              </a:rPr>
              <a:t><![CDATA[. Cada familia necesita tres cosas antes de decidir: un límite conocido, un registro y una persona a quien escala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no puede ser una sensación. «Hasta donde parezca razonable» no sirve, porque dos empleados razonables deciden distinto y el cliente aprende a preguntar a quien más concede. El límite debe estar escrito, con importe o porcentaje, y con la fecha en que se revis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scuentos, devoluciones, ajustes, compras y compromis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tampoco es burocracia: es la prueba de que la excepción se autorizó y de por qué. Sin registro, la próxima persona repite la discusión y dirección no puede detectar un patrón. Y la persona a quien escalar debe estar definida de antemano; si hay que buscarla cada vez, la decisión se retrasa o se toma sin facult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scuentos, devoluciones, ajustes, compras y compromis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frecuente es confundir ]]></a:t>
            </a:r>
            <a:r>
              <a:rPr lang="en-US" b="1"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con ]]></a:t>
            </a:r>
            <a:r>
              <a:rPr lang="en-US" b="1" strike="noStrike" sz="2100" spc="0" u="none" cap="none">
                <a:solidFill>
                  <a:srgbClr val="1B2438">
                    <a:alpha val="100000"/>
                  </a:srgbClr>
                </a:solidFill>
                <a:latin typeface="Calibri"/>
              </a:rPr>
              <a:t><![CDATA[parámetro]]></a:t>
            </a:r>
            <a:r>
              <a:rPr lang="en-US" strike="noStrike" sz="2100" spc="0" u="none" cap="none">
                <a:solidFill>
                  <a:srgbClr val="1B2438">
                    <a:alpha val="100000"/>
                  </a:srgbClr>
                </a:solidFill>
                <a:latin typeface="Calibri"/>
              </a:rPr>
              <a:t><![CDATA[. La política dice «las devoluciones requieren ticket salvo excepción autorizada». El parámetro dice «la excepción puede autorizarla el encargado hasta X euros». La política puede ser estable; el parámetro lo fija dirección y cambia. Este OA no inventa ninguno de los d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scuentos, devoluciones, ajustes, compras y compromisos]]></a:t>
            </a:r>
          </a:p>
        </p:txBody>
      </p:sp>
      <p:pic>
        <p:nvPicPr>
          <p:cNvPr id="3" name="" descr="Tabla de cinco familias de decisión —descuento, devolución, ajuste, compra urgente y compromiso— con tres columnas: límite, registro y a quién escalar.">
            <a:hlinkClick r:id="rId3" tooltip="Tabla de cinco familias de decisión —descuento, devolución, ajuste, compra urgente y compromiso— con tres columnas: límite, registro y a quién escalar."/>
          </p:cNvPr>
          <p:cNvPicPr>
            <a:picLocks noChangeAspect="1"/>
          </p:cNvPicPr>
          <p:nvPr>
            <p:ph type="pic" idx="1"/>
          </p:nvPr>
        </p:nvPicPr>
        <p:blipFill>
          <a:blip r:embed="rId2"/>
          <a:stretch>
            <a:fillRect/>
          </a:stretch>
        </p:blipFill>
        <p:spPr>
          <a:xfrm>
            <a:off x="2781300" y="1257300"/>
            <a:ext cx="358140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inco familias de decisiones que más conflicto generan en una tienda de pinturas. La tabla no inventa límites: los deja como campos que dirección debe comple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papel-del-encargado-y-sus-limites-de-autoridad"/>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scuentos, devoluciones, ajustes, compras y compromi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8]]></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hay descuento sin marge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descuento no reduce solo el precio: reduce directamente el margen, porque el coste del producto no baja. Antes de autorizar uno, el encargado debe saber qué margen deja la operación. El cálculo se trabaja en el OA de descuentos y rentabilidad; aquí basta la regla: sin dato de margen no se autoriza una excepción de pre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scuentos, devoluciones, ajustes, compras y compromisos · Ejemplo resuelto (caso ficticio): una devolución sin ticket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ucha y separa los hech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dice que compró un color equivocado y no encuentra el ticket. Hecho comprobable: trae un bote abierto. Hecho no comprobado: cuándo y dónde lo compró. No conviertas la simpatía en un hecho ni la desconfianza en una acusa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scuentos, devoluciones, ajustes, compras y compromisos · Ejemplo resuelto (caso ficticio): una devolución sin ticket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ueba la política y el produc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si la política admite devoluciones sin ticket, en qué condiciones y con qué límite. Comprueba el estado del producto y si puede volver a venderse. La respuesta depende de la política vigente, no de lo que el encargado recuerde de una vez anterio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scuentos, devoluciones, ajustes, compras y compromisos · Ejemplo resuelto (caso ficticio): una devolución sin ticket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ecide dentro de tu facult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importe y el supuesto están dentro del límite escrito, autoriza y registra: cliente, producto, importe, motivo y quién autorizó. Si no lo están, no inventes una excepción: prepara el caso y escálalo con una recomend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scuentos, devoluciones, ajustes, compras y compromisos · Ejemplo resuelto (caso ficticio): una devolución sin ticket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unica una respuesta complet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qué puedes hacer hoy y qué queda pendiente, con plazo. Una respuesta clara aunque sea negativa es mejor que un «ya veremos» que obliga a la clienta a volver sin saber a qu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escuentos, devoluciones, ajustes, compras y compromi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de un encargado en su primer mes. Marca las que no se sostienen como criterio de autoridad.]]></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cliente insiste mucho, le doy el descuento y luego lo comento con direc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es de autorizar una devolución sin ticket, reviso si el producto y el motivo encajan en la política y lo regist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oy el encargado, puedo ajustar el inventario para que cuadre el ci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no tengo el dato de disponibilidad, no prometo plazo; lo confirmo y vuelvo con una respues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excepciones se aprueban igual para todos: mismo criterio, mismo registro y misma persona que autoriz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jemplo trabajado: el descuento del cliente profesion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rofesional pide un 15 % sobre seis botes de 15 litros. El encargado tiene tres datos: el cliente compra cada mes, el pedido es grande y la tienda tiene competencia cerca. Lo que no tiene es el margen de la operación ni el límite autoriz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jemplo trabajado: el descuento del cliente profesion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correcta no es decir «sí» para no perder la venta ni «no» para no romper una norma que no conoce. Es ]]></a:t>
            </a:r>
            <a:r>
              <a:rPr lang="en-US" b="1" strike="noStrike" sz="2100" spc="0" u="none" cap="none">
                <a:solidFill>
                  <a:srgbClr val="1B2438">
                    <a:alpha val="100000"/>
                  </a:srgbClr>
                </a:solidFill>
                <a:latin typeface="Calibri"/>
              </a:rPr>
              <a:t><![CDATA[sostener la conversación con un dato]]></a:t>
            </a:r>
            <a:r>
              <a:rPr lang="en-US" strike="noStrike" sz="2100" spc="0" u="none" cap="none">
                <a:solidFill>
                  <a:srgbClr val="1B2438">
                    <a:alpha val="100000"/>
                  </a:srgbClr>
                </a:solidFill>
                <a:latin typeface="Calibri"/>
              </a:rPr>
              <a:t><![CDATA[: confirmar disponibilidad, calcular el margen con el coste real y comprobar si el 15 % está dentro de la facultad del encargado. Si no lo está, se prepara la propuesta para dirección con el impacto económico y se le da al cliente una respuesta con plazo, no una promesa vací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trabajado: el descuento del cliente profesional · Ejemplo resuelto (datos ficticios): autorizar o escalar un descuent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ija los hecho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botes de 15 litros, cliente recurrente, petición del 15 %, entrega esta semana. Anota fecha y quién lo pidió. No mezcles todavía la opinión sobre el clien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trabajado: el descuento del cliente profesional · Ejemplo resuelto (datos ficticios): autorizar o escalar un descuent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ueba disponibilidad y cos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en el sistema que hay seis unidades o cuándo llegan. Sin disponibilidad confirmada no hay descuento que valga: primero se compromete una entrega posible. Supuesto didáctico: coste unitario 40 €, precio de venta 60 €; el margen bruto sin descuento es 20 € por bo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trabajado: el descuento del cliente profesional · Ejemplo resuelto (datos ficticios): autorizar o escalar un descuent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alcula el efec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15 % sobre 60 € son 9 € menos por bote. El margen baja de 20 € a 11 €, un 45 % menos de margen, no un 15 %. Sobre seis botes, el margen total pasa de 120 € a 66 €. El descuento se concede sobre la venta, pero se paga entero con marg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trabajado: el descuento del cliente profesional · Ejemplo resuelto (datos ficticios): autorizar o escalar un descuent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rueba la facultad]]></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15 % está dentro del límite escrito del encargado? Si sí, autoriza y registra cliente, importe, motivo y quién autorizó. Si no, no autorizas: preparas la propuesta para dirección con el cálculo y una recomendación (por ejemplo, mantener precio y añadir un servicio, o aplicar un porcentaje men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jemplo trabajado: el descuento del cliente profesional · Ejemplo resuelto (datos ficticios): autorizar o escalar un descuent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ierra con compromis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 al cliente con lo que sí puedes garantizar y cuándo tendrás la decisión. «Hoy no puedo confirmarte el 15 %; te confirmo la disponibilidad y mañana te doy una respuesta» es una respuesta profesional. Una promesa sin facultad es una deuda que alguien tendrá que pagar despué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jemplo trabajado: el descuento del cliente profesion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uesto didáctico: precio 60 €, coste 40 €. Si se concede un 15 % de descuento, ¿cuál es el margen bruto por unidad en eur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matriz de decisiones y autoriza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atriz de autorizaciones útil no es una lista de nombres: es una tabla que responde, para cada decisión frecuente, ]]></a:t>
            </a:r>
            <a:r>
              <a:rPr lang="en-US" b="1" strike="noStrike" sz="2100" spc="0" u="none" cap="none">
                <a:solidFill>
                  <a:srgbClr val="1B2438">
                    <a:alpha val="100000"/>
                  </a:srgbClr>
                </a:solidFill>
                <a:latin typeface="Calibri"/>
              </a:rPr>
              <a:t><![CDATA[quién deci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 qué da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se registr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uándo se revisa]]></a:t>
            </a:r>
            <a:r>
              <a:rPr lang="en-US" strike="noStrike" sz="2100" spc="0" u="none" cap="none">
                <a:solidFill>
                  <a:srgbClr val="1B2438">
                    <a:alpha val="100000"/>
                  </a:srgbClr>
                </a:solidFill>
                <a:latin typeface="Calibri"/>
              </a:rPr>
              <a:t><![CDATA[. Debe caber en una hoja y estar a la vista del equip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tiene dos virtudes. La primera es que reduce las consultas innecesarias: si el encargado sabe que puede resolver una devolución con ticket hasta cierto importe, no interrumpe a dirección por cada caso. La segunda es que protege al equipo: cuando alguien autoriza algo, puede mostrar en qué fila se apoyó.]]></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matriz de decisiones y autoriza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be revisarse cuando cambia una política, cuando aparece un patrón de excepciones o cuando una decisión frecuente no está en la tabla. Una matriz que nadie actualiza se convierte en una norma muerta, y la gente vuelve a decidir por intui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matriz de decisiones y autorizaciones]]></a:t>
            </a:r>
          </a:p>
        </p:txBody>
      </p:sp>
      <p:pic>
        <p:nvPicPr>
          <p:cNvPr id="3" name="" descr="Matriz de cinco filas y cuatro columnas: decisión, quién decide, dato necesario y registro; las celdas de límites aparecen como campos pendientes de completar por dirección.">
            <a:hlinkClick r:id="rId3" tooltip="Matriz de cinco filas y cuatro columnas: decisión, quién decide, dato necesario y registro; las celdas de límites aparecen como campos pendientes de completar por dirección."/>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odelo de matriz para la tienda. Los límites y los nombres se completan con la política vigente de Pinturas Especializadas; el OA no los inve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el-papel-del-encargado-y-sus-limites-de-autoridad"/>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a matriz de decisiones y autoriza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ecisión con el dato que hay que comprobar antes de toma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nceder un descuento a un cliente profesiona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eptar una devolución sin ticket]]></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justar una diferencia de inventar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meter una entrega para el vierne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acer una compra urgente a otro provee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lítica de devoluciones y estado real del produc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teo físico, causa documentada y autorización]]></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sponibilidad confirmada y plazo real de reposición]]></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mporte, necesidad justificada y quién puede autorizarl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argen de la operación y límite de descuento autoriz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scalar bien: hechos, opciones y recomend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no es reenviar el problema. Un buen escalamiento ahorra tiempo a quien decide y demuestra criterio. Tiene cinco piezas: ]]></a:t>
            </a:r>
            <a:r>
              <a:rPr lang="en-US" b="1" strike="noStrike" sz="2100" spc="0" u="none" cap="none">
                <a:solidFill>
                  <a:srgbClr val="1B2438">
                    <a:alpha val="100000"/>
                  </a:srgbClr>
                </a:solidFill>
                <a:latin typeface="Calibri"/>
              </a:rPr>
              <a:t><![CDATA[qué pasó]]></a:t>
            </a:r>
            <a:r>
              <a:rPr lang="en-US" strike="noStrike" sz="2100" spc="0" u="none" cap="none">
                <a:solidFill>
                  <a:srgbClr val="1B2438">
                    <a:alpha val="100000"/>
                  </a:srgbClr>
                </a:solidFill>
                <a:latin typeface="Calibri"/>
              </a:rPr>
              <a:t><![CDATA[ (hechos con fecha), ]]></a:t>
            </a:r>
            <a:r>
              <a:rPr lang="en-US" b="1" strike="noStrike" sz="2100" spc="0" u="none" cap="none">
                <a:solidFill>
                  <a:srgbClr val="1B2438">
                    <a:alpha val="100000"/>
                  </a:srgbClr>
                </a:solidFill>
                <a:latin typeface="Calibri"/>
              </a:rPr>
              <a:t><![CDATA[qué está en juego]]></a:t>
            </a:r>
            <a:r>
              <a:rPr lang="en-US" strike="noStrike" sz="2100" spc="0" u="none" cap="none">
                <a:solidFill>
                  <a:srgbClr val="1B2438">
                    <a:alpha val="100000"/>
                  </a:srgbClr>
                </a:solidFill>
                <a:latin typeface="Calibri"/>
              </a:rPr>
              <a:t><![CDATA[ (cliente, importe, plazo, riesgo), ]]></a:t>
            </a:r>
            <a:r>
              <a:rPr lang="en-US" b="1" strike="noStrike" sz="2100" spc="0" u="none" cap="none">
                <a:solidFill>
                  <a:srgbClr val="1B2438">
                    <a:alpha val="100000"/>
                  </a:srgbClr>
                </a:solidFill>
                <a:latin typeface="Calibri"/>
              </a:rPr>
              <a:t><![CDATA[qué opciones existen]]></a:t>
            </a:r>
            <a:r>
              <a:rPr lang="en-US" strike="noStrike" sz="2100" spc="0" u="none" cap="none">
                <a:solidFill>
                  <a:srgbClr val="1B2438">
                    <a:alpha val="100000"/>
                  </a:srgbClr>
                </a:solidFill>
                <a:latin typeface="Calibri"/>
              </a:rPr>
              <a:t><![CDATA[ (al menos dos, con consecuencia), ]]></a:t>
            </a:r>
            <a:r>
              <a:rPr lang="en-US" b="1" strike="noStrike" sz="2100" spc="0" u="none" cap="none">
                <a:solidFill>
                  <a:srgbClr val="1B2438">
                    <a:alpha val="100000"/>
                  </a:srgbClr>
                </a:solidFill>
                <a:latin typeface="Calibri"/>
              </a:rPr>
              <a:t><![CDATA[qué recomiendas]]></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para cuándo]]></a:t>
            </a:r>
            <a:r>
              <a:rPr lang="en-US" strike="noStrike" sz="2100" spc="0" u="none" cap="none">
                <a:solidFill>
                  <a:srgbClr val="1B2438">
                    <a:alpha val="100000"/>
                  </a:srgbClr>
                </a:solidFill>
                <a:latin typeface="Calibri"/>
              </a:rPr>
              <a:t><![CDATA[ hace falta la respues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scalar bien: hechos, opciones y recomend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de escalamiento pobre: «Un cliente quiere un descuento, ¿qué hago?». Un ejemplo útil: «Cliente recurrente pide 15 % sobre seis botes; disponibilidad confirmada para el jueves; margen actual 20 €/bote y con el descuento baja a 11 €; puedo ofrecer 8 % dentro de mi límite o elevar el 15 % a dirección; recomiendo 8 % más entrega incluida; necesito respuesta antes de mañana a las 12:00».]]></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el volumen de texto: es que la segunda versión permite decidir sin volver a preguntar. Y deja registro de que el encargado hizo su trabaj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scalar bien: hechos, opciones y recomend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 escalamiento úti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unir los hechos con fecha, cliente e import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jar el plazo en que se necesita la respuest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 qué está en juego y qué riesgo tiene esper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ir una recomendación propia y el dato que la sostiene]]></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lantear al menos dos opciones con su consecuenci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habitual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torizar por presión del momento.]]></a:t>
            </a:r>
            <a:r>
              <a:rPr lang="en-US" strike="noStrike" sz="2100" spc="0" u="none" cap="none">
                <a:solidFill>
                  <a:srgbClr val="1B2438">
                    <a:alpha val="100000"/>
                  </a:srgbClr>
                </a:solidFill>
                <a:latin typeface="Calibri"/>
              </a:rPr>
              <a:t><![CDATA[ El cliente insiste, el encargado concede y luego busca justificación. Consecuencia: excepciones sin criterio, trato desigual y un margen que nadie puede explicar.]]></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alar sin haber hecho la tarea.]]></a:t>
            </a:r>
            <a:r>
              <a:rPr lang="en-US" strike="noStrike" sz="2100" spc="0" u="none" cap="none">
                <a:solidFill>
                  <a:srgbClr val="1B2438">
                    <a:alpha val="100000"/>
                  </a:srgbClr>
                </a:solidFill>
                <a:latin typeface="Calibri"/>
              </a:rPr>
              <a:t><![CDATA[ «¿Qué hago con esto?» traslada el trabajo a dirección y deja al cliente esperando. Consecuencia: decisiones lentas y un encargado percibido como intermediario, no como responsabl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habitual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supervisar con vigilar.]]></a:t>
            </a:r>
            <a:r>
              <a:rPr lang="en-US" strike="noStrike" sz="2100" spc="0" u="none" cap="none">
                <a:solidFill>
                  <a:srgbClr val="1B2438">
                    <a:alpha val="100000"/>
                  </a:srgbClr>
                </a:solidFill>
                <a:latin typeface="Calibri"/>
              </a:rPr>
              <a:t><![CDATA[ Mirar por encima del hombro cada cobro no mejora la operación; la vuelve desconfiada y lenta. Supervisar es comprobar el resultado con un criterio acordado y corregir a tiemp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sar el ajuste para tapar.]]></a:t>
            </a:r>
            <a:r>
              <a:rPr lang="en-US" strike="noStrike" sz="2100" spc="0" u="none" cap="none">
                <a:solidFill>
                  <a:srgbClr val="1B2438">
                    <a:alpha val="100000"/>
                  </a:srgbClr>
                </a:solidFill>
                <a:latin typeface="Calibri"/>
              </a:rPr>
              <a:t><![CDATA[ Cambiar un registro para que el cierre cuadre oculta la causa y convierte una diferencia investigable en un problema de integridad. Un ajuste necesita causa, evidencia y autoriz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habitual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dejar rastro.]]></a:t>
            </a:r>
            <a:r>
              <a:rPr lang="en-US" strike="noStrike" sz="2100" spc="0" u="none" cap="none">
                <a:solidFill>
                  <a:srgbClr val="1B2438">
                    <a:alpha val="100000"/>
                  </a:srgbClr>
                </a:solidFill>
                <a:latin typeface="Calibri"/>
              </a:rPr>
              <a:t><![CDATA[ La decisión correcta sin registro se vuelve indistinguible de la arbitraria cuando alguien la revisa dos semanas despué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habituales y sus consecuenci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encargado tiene buenas intenciones y conoce al cliente, puede autorizar una excepción sin límite escrito y registrarla despué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responsabilidades y autoriz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esta tabla en una hoja de cálculo o en el cuaderno de la tienda. Complétala con la política vigente de Pinturas Especializadas y revísala cuando cambie un límite o aparezca una excepción nueva. Las filas son un modelo; los límites son campos que debe confirmar direc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responsabilidades y autoriz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matriz. Ejemplo ficticio de estructura, no de política de la empres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228725"/>
                <a:gridCol w="1485900"/>
                <a:gridCol w="1485900"/>
                <a:gridCol w="1485900"/>
                <a:gridCol w="1485900"/>
                <a:gridCol w="942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debe comproba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 míni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 (a fij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a cliente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y 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importe, %, autoriz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con 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y fecha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cket, motivo, 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228725"/>
                <a:gridCol w="1485900"/>
                <a:gridCol w="1485900"/>
                <a:gridCol w="1485900"/>
                <a:gridCol w="1485900"/>
                <a:gridCol w="942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debe comproba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 míni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 (a fij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 sin tick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lítica y estad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autorizó, 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de inv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minis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o y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spués,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 unida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228725"/>
                <a:gridCol w="1485900"/>
                <a:gridCol w="1485900"/>
                <a:gridCol w="1485900"/>
                <a:gridCol w="1485900"/>
                <a:gridCol w="942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debe comproba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 míni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 (a fij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 / 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 y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importe,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 y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ometió y con qué 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8]]></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228725"/>
                <a:gridCol w="1485900"/>
                <a:gridCol w="1485900"/>
                <a:gridCol w="1485900"/>
                <a:gridCol w="1485900"/>
                <a:gridCol w="9429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dec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 que debe comproba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istro mínim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ímite (a fij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cepción de cr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 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importe,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matriz de responsabilidades y autoriz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fila no tiene límite o responsable, no la uses para decidir: asígnala primero. Una matriz incompleta produce decisiones distintas según quién esté en el turn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verbo y signifi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8]]></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la tarea con las manos y dejarl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r el criterio y corregir a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ir una excepción dentro de un límite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var la decisión con hechos, opciones y recomend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prueba de qué se decidió, quién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verbo y signifi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8]]></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egir un dato con causa, evidencia y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verbo y signific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el-papel-del-encargado-y-sus-limites-de-autoridad"/>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responsabilidades del encarg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rvicio, equipo, operación y resultados. Se equilibran juntas y el intercambio se hace visib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autoriza una excep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xiste un límite escrito y el encargado está dentro de él; si no, se prepara y se escal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política y parámetr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olítica es la regla estable; el parámetro es el valor concreto que fija dirección y puede cambi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piezas tiene un buen escalamien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s, qué está en juego, opciones, recomendación y plazo de respues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se ajusta un registro para hacer cuadrar?]]></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oculta la causa y convierte una diferencia investigable en un problema de integrida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 falta antes de conceder un descuen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de la operación y el límite de descuento autorizad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qué te corresponde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qué te corresponde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separar ejecutar, supervisar, autorizar y escalar, y sabes qué datos faltan antes de conceder una excepción. Siguiente paso: la apertura de la tienda y el reparto inicial de tareas.]]></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2 y a la tabla de las cinco familias de decisión. Casi todos los errores vienen de autorizar sin límite escrito o de escalar sin haber reunido los hecho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7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rigir una tienda no es tener la última palabra en todo: es saber qué palabra te corresponde y qué dato necesitas para usarla. El encargado que separa ejecutar, supervisar, autorizar y escalar deja de ser un cuello de botella y se convierte en la persona que hace posible que la tienda funcione sin él.]]></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límite escrito no hay autorización, sin registro no hay prueba y sin hechos no hay escalamiento]]></a:t>
            </a:r>
            <a:r>
              <a:rPr lang="en-US" strike="noStrike" sz="2100" spc="0" u="none" cap="none">
                <a:solidFill>
                  <a:srgbClr val="1B2438">
                    <a:alpha val="100000"/>
                  </a:srgbClr>
                </a:solidFill>
                <a:latin typeface="Calibri"/>
              </a:rPr>
              <a:t><![CDATA[. Si mañana te llega una petición que no encaja en ninguna fila de la matriz, no improvises una política: documenta el caso, propón una fila y llévala a quien correspond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7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Qué ofrece Pinturas Especializadas: el mapa completo de la casa» (OA 28453), para el contexto de las cuatro tiendas y los canales de aten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Repartir tareas: mostrador, teléfono y taller» (28470) y «El negocio y sus clientes» (28468).]]></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curso C03 «Presupuestos, pedidos y documentación», para no prometer plazos sin disponibilidad confirmad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el-papel-del-encargado-y-sus-limites-de-autoridad"/>
              </a:rPr>
              <a:t><![CDATA[El papel del encargado y sus límites de auto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7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xto público: el escenario (historia, tiendas y canales de contacto de la cas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importes, porcentajes y situaciones marcados como ficticios son supuestos didácticos; no son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2026-10-31T05:01:13Z</dcterms:created>
  <dcterms:modified xsi:type="dcterms:W3CDTF">2026-10-31T05:01:13Z</dcterms:modified>
  <dc:title>El papel del encargado y sus límites de autoridad</dc:title>
  <dc:description>Presentación editable del OA «El papel del encargado y sus límites de autoridad». Enlace: https://pinturasespecializadas.lumbre.lat/object/el-papel-del-encargado-y-sus-limites-de-autoridad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