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forme semanal: resultados, causas y acciones»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forme semanal: resultados, causas y acciones»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forme semanal: resultados, causas y acciones»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ara qué sirve el informe y quién lo lee»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ara qué sirve el informe y quién lo lee»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dato-a-dec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que va del dato al cierre: dato verificado, interpretación con límites, decisión solicitada y acción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informe une cuatro eslabones. Si se rompe uno, el lector recibe cifras sin consecuencia o decisiones si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é decisiones tiene que permitir tomar el lector con este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tensión y el formato son consecuencias, no punto de partida. Si el informe debe permitir decidir sobre una reposición, un descuento o una cobertura de turno, cada apartado se organiza alrededor de esa decisión. Omitir incidencias o repartir culpas por carga de trabajo produce un documento que no sirve para decidir ni para a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lectores y seis preguntas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eis bloques y un orden que no se cambia»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eis bloques y un orden que no se cambia»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s y comparación → Qué ha cambiado y con qué base se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cidencias relevantes → Qué ocurrió que requier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usas verificadas y pendientes → Qué se sabe y qué falta por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esgos y necesidades → Qué puede pasar y qué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ones → Quién hace qué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sión solicitada → Qué tiene que decidir el l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bloques y preguntas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parar resultados sin engañarse»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parar resultados sin engañarse»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base-comparabl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comparar con la misma base, que permite aislar el cambio, y comparar periodos o fuentes distintas, que atribuye al negocio variaciones que vienen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mparación honesta no busca que el número sea favorable: busca que la diferencia signifique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omparar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Fija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mana 12: del lunes 16 al domingo 22, siete días. Semana 11: del lunes 9 al domingo 15, siete días. Ambas con cierre del TPV y sin festivos. La comparación es válida e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omparar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alcula valor y porce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as netas: 14.200 - 13.500 = 700 euros de subida. 700 / 13.500 = 0,05185, es decir, un 5,2 %. Tickets: 190 - 200 = -10. -10 / 200 = -0,05, un 5,0 % de ca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omparar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alcula el ticket medio con la mism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4.200 / 190 = 74,74 euros. 13.500 / 200 = 67,50 euros. La variación es 7,24 / 67,50 = 0,1072, un 10,7 % de subida. El ticket medio sube porque el importe sube y los tickets baj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omparar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omprueba el margen antes de cele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gen bruto: 14.200 x 31,2 % = 4.430,40 euros. Semana anterior: 13.500 x 32,8 % = 4.428,00 euros. La diferencia es 2,40 euros, un 0,05 % más. La venta sube 5,2 % y el margen en euros queda prácticamente plano: el porcentaje de margen cae 1,6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omparar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Escribe la lectura con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demos más importe con menos tickets y el margen en euros no acompaña. Es compatible con más peso de producto promocionado o de menor margen, pero no lo demuestra. Falta desglose por familia y por línea con descuento.» La frase separa el hecho de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2 %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s 700 euros. 700 dividido entre 13.500 es 0,05185, que redondeado a un decimal es 5,2 %. El porcentaje se calcula sobre la base anterior, no sobre la nueva: 700 / 14.200 sería 4,9 % y describirí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comparación y cálculo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usa verificada, hipótesis y opinión» (2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usa verificada, hipótesis y opinión» (3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ausa-hipotesi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causa verificada, que exige prueba y fecha, y una hipótesis, que exige un test con responsable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dos son útiles. El error no es tener hipótesis: es vestirlas de causa verificada para cerrar antes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etiquetas que no deben mezclarse en el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usa verificada de las cinco roturas de imprimación es que el pedido de obra no se comunicó al almacén; consta en el registro de avisos d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afirma una causa sin desglose de líneas con descuento: es una hipótesis disfrazada de hecho. La tercera atribuye la caída a la motivación sin ninguna prueba: es una opinión. La quinta convierte una coincidencia en causa y además ignora que la caja se recontó. La segunda sí tiene prueba y fecha; la cuarta está correctamente etiquetada como hipótesis con test, responsable implícit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etiquetas y exigencia de prueba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jemplo completo de informe semanal»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jemplo completo de informe semanal»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forme semanal ficticio: tienda Tienda Centro, semana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abecera y res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da: Tienda Centro. Semana 12, del 16 al 22 de marzo (ficticia). Autor: encargado. Destinatario: dirección. Cierre de datos: domingo 22 a las 20:30. Resumen: ventas netas 14.200 euros (+5,2 %); ticket medio 74,74 euros (+10,7 %); margen bruto 31,2 % (-1,6 puntos); conversión de presupuestos 37,5 % (antes 50 %); roturas 14 líneas (antes 9); incidencias 7 (antes 4); devoluciones 320 euros, 2,3 % de las ventas (antes 1,6 %); entregas en fecha 46 de 50 (92 %; antes 88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forme semanal ficticio: tienda Tienda Centro, semana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1. Resultados y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ventas suben 700 euros y los tickets bajan de 200 a 190. El ticket medio sube 7,24 euros porque el importe sube y la base de tickets se reduce. El margen en euros queda casi plano: 4.430,40 frente a 4.428,00. La venta crece más que el margen, y el porcentaje de margen cae 1,6 puntos. La conversión de presupuestos baja del 50 % al 37,5 % con más presupuestos emitidos (24 frente a 20). Las entregas en fecha mejoran 4 puntos, pero dos de los cuatro retrasos eran pedidos de obra con fecha prometida por el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forme semanal ficticio: tienda Tienda Centro, semana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2. Incidencias relev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Recepción del martes: el albarán indicaba 24 botes de esmalte; llegaron 18 y 2 con fuga. Se registró la diferencia, se aislaron los dañados y se avisó al proveedor. b) Reclamación de color: un cliente trae 4 L tintados; la fórmula del registro coincide con el pedido, pero esperaba otro brillo. Se ofreció alternativa y queda pendiente su decisión. c) Caja del jueves: diferencia de 37,50 euros; se recontó con testigo, no se ajustó y queda revisar dos vales manuales. d) Roturas: 14 líneas, de ellas 5 de imprimación y 3 de esmal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forme semanal ficticio: tienda Tienda Centro, semana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3. Causas verificadas y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da: las cinco roturas de imprimación coinciden con dos pedidos de obra que no se comunicaron al almacén; consta la hora del WhatsApp y la falta de aviso en el registro. Hipótesis 1: la caída de margen se explica por mayor peso de esmalte con descuento del 10 %; test: desglose de líneas con descuento y margen por familia, responsable encargado, miércoles. Hipótesis 2: la conversión baja por falta de seguimiento; test: llamar a los 15 presupuestos no aceptados y registrar el motivo, responsable comercial, jueves. No se incluye como causa la opinión «el equipo está desmotivado»: no ha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forme semanal ficticio: tienda Tienda Centro, semana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4. Riesgos y neces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iesgo 1: repetir la rotura de dos referencias de imprimación si no se confirma la reposición; necesidad: fecha cierta de entrega del proveedor. Riesgo 2: seguir perdiendo margen si se mantiene el descuento del 10 % sin límite claro; necesidad: decisión de dirección sobre el límite aplicable. Riesgo 3: el miércoles falta la persona de tintometría por formación; necesidad: confirmar quién cubre el puesto o reprogramar l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forme semanal ficticio: tienda Tienda Centro, semana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5. Acciones y decisión solic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ción 1: aviso de obra obligatorio en mostrador con referencia, cantidad y fecha; responsable: encargado; desde el lunes; evidencia: todos los pedidos de obra con aviso registrado. Acción 2: llamar a los 15 presupuestos no aceptados y registrar motivo; responsable: comercial; jueves. Acción 3: revisar las 14 roturas y confirmar reposición; responsable: almacén; martes. Acción 4: doble conteo de caja con firma; responsable: caja; diario. Decisión solicitada: confirmar antes del miércoles a las 12:00 si el descuento del 10 % en esmalte se mantiene, se limita o requiere autorización; recomendación: limitarlo hasta tener el desglose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ída de margen se explica por mayor peso de esmalte con descuento del 10 %, pendiente de desglo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tá etiquetada como hipótesis y acompañada de un test, un responsable y una fecha. La primera tiene registro horario y ausencia de aviso: es la causa verificada del ejemplo. La tercera es una opinión sin prueba. La cuarta es un hecho registrado, no una causa: describe la diferencia, no la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jemplo completo del apartado 5 y etiquetas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revisión de diez minutos antes de enviar» (2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revisión de diez minutos antes de enviar» (3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revisión de diez minutos antes de enviar» (4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ueba · te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distingue la causa verificada de la hipótesis. El test es la tarea que convierte una hipótesis en conocimiento o la descarta. Sin prueba ni test, solo hay una opinión, y una opinión no sostiene una acción ni una decisión d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tiquetas del apartado 4 y revisión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el informe a la acción y al informe siguiente» (2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el informe a la acción y al informe siguiente» (3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ciclo-seman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clo de cuatro pasos: cerrar datos el domingo, enviar el informe el lunes, revisar acciones el miércoles y verificar la mejora en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informe se convierte en un ciclo. Si no hay verificación posterior, las acciones se acumulan y el mismo problema vuelve con otro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iminarla oculta el problema y rompe la trazabilidad. Lo correcto es mantenerla con su estado, explicar qué impidió cerrarla y decidir si se reformula, se reasigna o se retira con motivo. Una acción que desaparece sin explicación enseña al equipo que los compromisos del informe no se sigu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o de seguimiento y ciclo semanal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informe-semanal-resultados-causas-y-accion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bloque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bloque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seis bloques del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ultados y comparación; incidencias; causas verificadas y pendientes; riesgos y necesidades; acciones; decisión solic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una causa verificada de un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usa tiene prueba concreta y fecha; la hipótesis tiene un test pendiente con responsable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reglas hacen válida un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smo periodo y duración, misma fuente y criterio, y misma composición o explicación de la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llevar una acción para poder cer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bo, responsable, fecha y evidenci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acción que no se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ntenerla con su estado, explicar el bloqueo y decidir si se reformula, reasigna o retira con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informe está listo para envi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ada cifra cuadra con su fuente, cada causa está etiquetada y existe una decisión solicitada co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u informe permit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informe-semanal-resultados-causas-y-accion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tu informe permite decidir?»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129" r:id="rId1"/>
    <p:sldLayoutId id="2482438130" r:id="rId2"/>
    <p:sldLayoutId id="2482438131" r:id="rId3"/>
    <p:sldLayoutId id="24824381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dea903f1c00973300f43ca61fb38095794711172a34bee61.jpg"/>
  <Relationship Id="rId3" Type="http://schemas.openxmlformats.org/officeDocument/2006/relationships/hyperlink" Target="https://pinturasespecializadas.lumbre.lat/object/el-informe-semanal-resultados-causas-y-ac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dato-a-decision2.jpg"/>
  <Relationship Id="rId3" Type="http://schemas.openxmlformats.org/officeDocument/2006/relationships/hyperlink" Target="https://pinturasespecializadas.lumbre.lat/object/el-informe-semanal-resultados-causas-y-acciones" TargetMode="External"/>
  <Relationship Id="rId4" Type="http://schemas.openxmlformats.org/officeDocument/2006/relationships/hyperlink" Target="https://pinturasespecializadas.lumbre.lat/object/el-informe-semanal-resultados-causas-y-acciones"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base-comparable6.jpg"/>
  <Relationship Id="rId3" Type="http://schemas.openxmlformats.org/officeDocument/2006/relationships/hyperlink" Target="https://pinturasespecializadas.lumbre.lat/object/el-informe-semanal-resultados-causas-y-acciones" TargetMode="External"/>
  <Relationship Id="rId4" Type="http://schemas.openxmlformats.org/officeDocument/2006/relationships/hyperlink" Target="https://pinturasespecializadas.lumbre.lat/object/el-informe-semanal-resultados-causas-y-accion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ausa-hipotesis7.jpg"/>
  <Relationship Id="rId3" Type="http://schemas.openxmlformats.org/officeDocument/2006/relationships/hyperlink" Target="https://pinturasespecializadas.lumbre.lat/object/el-informe-semanal-resultados-causas-y-acciones" TargetMode="External"/>
  <Relationship Id="rId4" Type="http://schemas.openxmlformats.org/officeDocument/2006/relationships/hyperlink" Target="https://pinturasespecializadas.lumbre.lat/object/el-informe-semanal-resultados-causas-y-accione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ciclo-semanal9.jpg"/>
  <Relationship Id="rId3" Type="http://schemas.openxmlformats.org/officeDocument/2006/relationships/hyperlink" Target="https://pinturasespecializadas.lumbre.lat/object/el-informe-semanal-resultados-causas-y-acciones" TargetMode="External"/>
  <Relationship Id="rId4" Type="http://schemas.openxmlformats.org/officeDocument/2006/relationships/hyperlink" Target="https://pinturasespecializadas.lumbre.lat/object/el-informe-semanal-resultados-causas-y-acciones" TargetMode="External"/>
  <Relationship Id="rId5"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hyperlink" Target="https://pinturasespecializadas.lumbre.lat/object/el-informe-semanal-resultados-causas-y-acciones" TargetMode="External"/>
  <Relationship Id="rId4"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informe-semanal-resultados-causas-y-acciones" TargetMode="External"/>
  <Relationship Id="rId3"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ult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u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l-informe-semanal-resultados-causas-y-accion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informe semanal breve y verificable que compare resultados con una base correcta, separe causa comprobada de hipótesis y termine en acciones con responsable, fecha y evidencia de cierr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el informe semanal de tienda. Enseña la estructura en seis bloques, la comparación honesta de resultados, el etiquetado de causas e hipótesis y la conversión del informe en un plan de acción segu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forme semanal · rendición de cuentas · causas · indicadores · tienda de pinturas · encarg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forme semanal: resultados, causas y accion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ernes, 16:40. Dirección escribe: «Necesito el informe de la semana el lunes antes de las 9:00». En la mesa hay el cierre del TPV, tres incidencias anotadas en el cuaderno, una reclamación de color sin cerrar, dos hipótesis que el equipo repite como si fueran hechos y una acción de la semana pasada que nadie ejecutó.]]></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no puede ser un diario ni una colección de excusas. Tiene que permitir que quien lo lea entienda qué pasó, qué se sabe, qué falta por saber y qué tiene que decidir. Este OA construye ese documento y lo practica con un informe ficticio comple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forme semanal: resultados, causas y accion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dactar un informe semanal breve y verificable que compare resultados con una base correcta, separe causa comprobada de hipótesis y termine en acciones con responsable, fecha y evidencia de cierre.]]></a:t>
            </a:r>
          </a:p>
        </p:txBody>
      </p:sp>
      <p:sp>
        <p:nvSpPr>
          <p:cNvPr id="11" name=""/>
          <p:cNvSpPr txBox="1"/>
          <p:nvPr/>
        </p:nvSpPr>
        <p:spPr>
          <a:xfrm>
            <a:off x="514350" y="2952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forme semanal: resultados, causas y accion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forme semanal: resultados, causas y accion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3]]></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formato, la extensión y la periodicidad exacta del informe que espera dirección. Los destinatarios del informe y qué decisiones puede tomar cada uno. El criterio de cierre semanal: qué día y a qué hora se consideran cerrados los datos. El umbral a partir del cual una incidencia o una desviación debe escalarse el mismo 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el informe y quién lo le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forme semanal tiene tres lectores con necesidades distintas. ]]></a:t>
            </a:r>
            <a:r>
              <a:rPr lang="en-US" b="1"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necesita saber qué está en riesgo y qué decisión se le pide. ]]></a:t>
            </a:r>
            <a:r>
              <a:rPr lang="en-US" b="1" strike="noStrike" sz="2100" spc="0" u="none" cap="none">
                <a:solidFill>
                  <a:srgbClr val="1B2438">
                    <a:alpha val="100000"/>
                  </a:srgbClr>
                </a:solidFill>
                <a:latin typeface="Calibri"/>
              </a:rPr>
              <a:t><![CDATA[El equipo]]></a:t>
            </a:r>
            <a:r>
              <a:rPr lang="en-US" strike="noStrike" sz="2100" spc="0" u="none" cap="none">
                <a:solidFill>
                  <a:srgbClr val="1B2438">
                    <a:alpha val="100000"/>
                  </a:srgbClr>
                </a:solidFill>
                <a:latin typeface="Calibri"/>
              </a:rPr>
              <a:t><![CDATA[ necesita saber qué se espera de la semana siguiente y qué se aprendió. ]]></a:t>
            </a:r>
            <a:r>
              <a:rPr lang="en-US" b="1" strike="noStrike" sz="2100" spc="0" u="none" cap="none">
                <a:solidFill>
                  <a:srgbClr val="1B2438">
                    <a:alpha val="100000"/>
                  </a:srgbClr>
                </a:solidFill>
                <a:latin typeface="Calibri"/>
              </a:rPr>
              <a:t><![CDATA[El propio encargado]]></a:t>
            </a:r>
            <a:r>
              <a:rPr lang="en-US" strike="noStrike" sz="2100" spc="0" u="none" cap="none">
                <a:solidFill>
                  <a:srgbClr val="1B2438">
                    <a:alpha val="100000"/>
                  </a:srgbClr>
                </a:solidFill>
                <a:latin typeface="Calibri"/>
              </a:rPr>
              <a:t><![CDATA[ necesita un registro que le impida repetir el mismo análisis desde ce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el informe y quién lo le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obliga a escribir para decidir, no para narrar. Cada apartado debe responder a una pregunta: qué pasó, qué se sabe, qué falta, qué riesgo hay, qué se hará y qué se pide. Si un párrafo no cambia ninguna de esas respuestas, sobra. El informe tampoco es un acta de tareas: que el equipo haya trabajado mucho no sustituye el resul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el informe y quién lo le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si cada apartado permite una decisión. Qué preguntar: qué necesita el lector para aprobar o corregir. Qué decidir: qué tres cosas entran y qué se deja para el informe mensual. Qué registrar: la fecha de cierre de los datos. Qué delegar: la extracción de cifras y el borrador de incidencias. Cuándo escalar: cuando un hecho exige una decisión antes del lunes y no puede esperar al infor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el informe y quién lo lee]]></a:t>
            </a:r>
          </a:p>
        </p:txBody>
      </p:sp>
      <p:pic>
        <p:nvPicPr>
          <p:cNvPr id="3" name="" descr="Flujo de cuatro pasos que va del dato al cierre: dato verificado, interpretación con límites, decisión solicitada y acción con responsable y fecha.">
            <a:hlinkClick r:id="rId3" tooltip="Flujo de cuatro pasos que va del dato al cierre: dato verificado, interpretación con límites, decisión solicitada y acción con responsable y fech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informe une cuatro eslabones. Si se rompe uno, el lector recibe cifras sin consecuencia o decisiones sin evid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informe-semanal-resultados-causas-y-acciones"/>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el informe y quién lo le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forme no sustituye la conversación urg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viernes hay un cliente esperando una respuesta que no puede esperar al lunes, se resuelve el viernes y se documenta en el informe. El informe sirve para lo que puede esperar y para dejar memoria; no para retrasar una decisión urgente por tenerlo todo orden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Para qué sirve el informe y quién lo le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escribir el informe semanal, ¿cuál es la primera pregunta que conviene responde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as palabras debe tener el informe y en qué formato se enví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decisiones tiene que permitir tomar el lector con este documento.]]></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incidencias se van a omitir para no alarmar a dirección.]]></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compañero ha tenido más trabajo esta sem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bloques y un orden que no se camb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se ordena en seis bloques: ]]></a:t>
            </a:r>
            <a:r>
              <a:rPr lang="en-US" b="1" strike="noStrike" sz="2100" spc="0" u="none" cap="none">
                <a:solidFill>
                  <a:srgbClr val="1B2438">
                    <a:alpha val="100000"/>
                  </a:srgbClr>
                </a:solidFill>
                <a:latin typeface="Calibri"/>
              </a:rPr>
              <a:t><![CDATA[resultados y compar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idencias releva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s verificadas y pendie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s y necesidad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ones con responsable y fech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decisión solicitada]]></a:t>
            </a:r>
            <a:r>
              <a:rPr lang="en-US" strike="noStrike" sz="2100" spc="0" u="none" cap="none">
                <a:solidFill>
                  <a:srgbClr val="1B2438">
                    <a:alpha val="100000"/>
                  </a:srgbClr>
                </a:solidFill>
                <a:latin typeface="Calibri"/>
              </a:rPr>
              <a:t><![CDATA[. El orden importa: primero los hechos, después la interpretación, al final la petición. Si se empieza por la decisión, el lector busca datos que la justifiquen y deja de leer con criter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bloques y un orden que no se camb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bloque tiene un error típico. En resultados, mezclar periodos o fuentes. En incidencias, contar solo las que tienen culpable. En causas, escribir una hipótesis en pasado como si estuviera comprobada. En riesgos, confundir lo que preocupa con lo que puede ocurrir. En acciones, usar verbos sin sujeto («revisar el stock»). En la decisión, pedir «apoyo» sin decir para qu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bloques y un orden que no se camb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ningún bloque quede vacío. Qué preguntar: qué evidencia sostiene cada afirmación. Qué decidir: qué incidencias son relevantes y cuáles van al registro sin entrar en el informe. Qué registrar: el número de incidencias abiertas y cerradas. Qué delegar: el borrador de cada bloque al responsable del área. Cuándo escalar: cuando una incidencia afecta a un cliente, a la caja o a una promesa de plaz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bloques y un orden que no se camb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bloques del informe y su función. El contenido es un modelo didáctico, no un formato oficial de Pinturas Especializad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2000250"/>
                <a:gridCol w="2400300"/>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míni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s y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 cambiado y con qué base se com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l periodo y periodo anterior compa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r fuentes o semanas de distinta 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 relev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currió que requiera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con fecha, cliente o pedido y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solo lo que tiene culp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3]]></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657350"/>
                <a:gridCol w="2000250"/>
                <a:gridCol w="2400300"/>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míni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s verificadas y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sabe y qué falta por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la causa y plan de verificación de 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r una hipótesis como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s y neces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uede pasar y qué hac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rio, probabilidad cualitativa y necesidad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undir preocupación con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3]]></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1657350"/>
                <a:gridCol w="2000250"/>
                <a:gridCol w="2400300"/>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míni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qué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responsable, fecha y evidenci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s sin sujeto ni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solic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iene que decidir el l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ón recomendada y plazo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apoyo sin decir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Seis bloques y un orden que no se camb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bloque del informe con la pregunta que debe respond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ultados y compar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cidencias relevant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usas verificadas y pendien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iesgos y necesidad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ciones]]></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isión solicit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ocurrió que requiera atención]]></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se sabe y qué falta por comprobar]]></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uede pasar y qué hace falt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én hace qué y para cuánd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tiene que decidir el lector]]></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é ha cambiado y con qué base se comp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rar resultados sin engañar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es restar y dividir, pero antes hay que igualar la base. Tres reglas evitan la mayoría de los errores. Primera: ]]></a:t>
            </a:r>
            <a:r>
              <a:rPr lang="en-US" b="1" strike="noStrike" sz="2100" spc="0" u="none" cap="none">
                <a:solidFill>
                  <a:srgbClr val="1B2438">
                    <a:alpha val="100000"/>
                  </a:srgbClr>
                </a:solidFill>
                <a:latin typeface="Calibri"/>
              </a:rPr>
              <a:t><![CDATA[mismo periodo y misma duración]]></a:t>
            </a:r>
            <a:r>
              <a:rPr lang="en-US" strike="noStrike" sz="2100" spc="0" u="none" cap="none">
                <a:solidFill>
                  <a:srgbClr val="1B2438">
                    <a:alpha val="100000"/>
                  </a:srgbClr>
                </a:solidFill>
                <a:latin typeface="Calibri"/>
              </a:rPr>
              <a:t><![CDATA[; una semana de cinco días contra otra de seis no se compara sin ajustar. Segunda: ]]></a:t>
            </a:r>
            <a:r>
              <a:rPr lang="en-US" b="1" strike="noStrike" sz="2100" spc="0" u="none" cap="none">
                <a:solidFill>
                  <a:srgbClr val="1B2438">
                    <a:alpha val="100000"/>
                  </a:srgbClr>
                </a:solidFill>
                <a:latin typeface="Calibri"/>
              </a:rPr>
              <a:t><![CDATA[misma fuente y mismo criterio]]></a:t>
            </a:r>
            <a:r>
              <a:rPr lang="en-US" strike="noStrike" sz="2100" spc="0" u="none" cap="none">
                <a:solidFill>
                  <a:srgbClr val="1B2438">
                    <a:alpha val="100000"/>
                  </a:srgbClr>
                </a:solidFill>
                <a:latin typeface="Calibri"/>
              </a:rPr>
              <a:t><![CDATA[; si el margen se calcula con un coste actualizado y el mes anterior con otro, la variación incluye el cambio de criterio. Tercera: ]]></a:t>
            </a:r>
            <a:r>
              <a:rPr lang="en-US" b="1" strike="noStrike" sz="2100" spc="0" u="none" cap="none">
                <a:solidFill>
                  <a:srgbClr val="1B2438">
                    <a:alpha val="100000"/>
                  </a:srgbClr>
                </a:solidFill>
                <a:latin typeface="Calibri"/>
              </a:rPr>
              <a:t><![CDATA[misma composición]]></a:t>
            </a:r>
            <a:r>
              <a:rPr lang="en-US" strike="noStrike" sz="2100" spc="0" u="none" cap="none">
                <a:solidFill>
                  <a:srgbClr val="1B2438">
                    <a:alpha val="100000"/>
                  </a:srgbClr>
                </a:solidFill>
                <a:latin typeface="Calibri"/>
              </a:rPr>
              <a:t><![CDATA[, o al menos explicar la diferencia de mezcla: no es lo mismo vender más litros de pintura barata que más unidades de un producto de alto marg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rar resultados sin engañar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riación se escribe en valor absoluto y en porcentaje, y se redondea de forma coherente. Un cambio de 700 euros sobre 13.500 es un 5,2 %; un cambio de 10 tickets sobre 200 es un 5,0 %. El porcentaje sin la base invita a exagerar: «hemos caído un 5 %» puede ser perder diez tickets o perder ci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rar resultados sin engañar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las dos cifras vengan de la misma fuente y cubran el mismo periodo. Qué preguntar: qué parte del cambio es precio, volumen o mezcla. Qué decidir: si la comparación es válida o hay que rehacerla. Qué registrar: la base y la fecha de extracción. Qué delegar: el cálculo de variaciones. Cuándo escalar: cuando la fuente oficial no cuadra con el dato de la tien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rar resultados sin engañarse]]></a:t>
            </a:r>
          </a:p>
        </p:txBody>
      </p:sp>
      <p:pic>
        <p:nvPicPr>
          <p:cNvPr id="3" name="" descr="Comparación entre comparar con la misma base, que permite aislar el cambio, y comparar periodos o fuentes distintas, que atribuye al negocio variaciones que vienen del cálculo.">
            <a:hlinkClick r:id="rId3" tooltip="Comparación entre comparar con la misma base, que permite aislar el cambio, y comparar periodos o fuentes distintas, que atribuye al negocio variaciones que vienen del cálculo."/>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mparación honesta no busca que el número sea favorable: busca que la diferencia signifique al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informe-semanal-resultados-causas-y-accion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parar resultados sin engañarse · Ejemplo resuelto (datos ficticios): comparar dos semana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ija la b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 12: del lunes 16 al domingo 22, siete días. Semana 11: del lunes 9 al domingo 15, siete días. Ambas con cierre del TPV y sin festivos. La comparación es válida en calendar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parar resultados sin engañarse · Ejemplo resuelto (datos ficticios): comparar dos semana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alcula valor y porcentaj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netas: 14.200 - 13.500 = 700 euros de subida. 700 / 13.500 = 0,05185, es decir, un 5,2 %. Tickets: 190 - 200 = -10. -10 / 200 = -0,05, un 5,0 % de caí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parar resultados sin engañarse · Ejemplo resuelto (datos ficticios): comparar dos semana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lcula el ticket medio con la misma fórmu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4.200 / 190 = 74,74 euros. 13.500 / 200 = 67,50 euros. La variación es 7,24 / 67,50 = 0,1072, un 10,7 % de subida. El ticket medio sube porque el importe sube y los tickets baj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parar resultados sin engañarse · Ejemplo resuelto (datos ficticios): comparar dos semana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rueba el margen antes de celebr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bruto: 14.200 x 31,2 % = 4.430,40 euros. Semana anterior: 13.500 x 32,8 % = 4.428,00 euros. La diferencia es 2,40 euros, un 0,05 % más. La venta sube 5,2 % y el margen en euros queda prácticamente plano: el porcentaje de margen cae 1,6 punt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parar resultados sin engañarse · Ejemplo resuelto (datos ficticios): comparar dos semana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e la lectura con su lími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mos más importe con menos tickets y el margen en euros no acompaña. Es compatible con más peso de producto promocionado o de menor margen, pero no lo demuestra. Falta desglose por familia y por línea con descuento.» La frase separa el hecho de la hipótes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omparar resultados sin engañars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las ventas netas pasan de 13.500 a 14.200 euros. ¿Cuál es la variación porcentual respecto a la semana anterior? Responde con un decim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usa verificada, hipótesis y opin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forme gana credibilidad cuando etiqueta lo que sabe. ]]></a:t>
            </a:r>
            <a:r>
              <a:rPr lang="en-US" b="1" strike="noStrike" sz="2100" spc="0" u="none" cap="none">
                <a:solidFill>
                  <a:srgbClr val="1B2438">
                    <a:alpha val="100000"/>
                  </a:srgbClr>
                </a:solidFill>
                <a:latin typeface="Calibri"/>
              </a:rPr>
              <a:t><![CDATA[Causa verificada]]></a:t>
            </a:r>
            <a:r>
              <a:rPr lang="en-US" strike="noStrike" sz="2100" spc="0" u="none" cap="none">
                <a:solidFill>
                  <a:srgbClr val="1B2438">
                    <a:alpha val="100000"/>
                  </a:srgbClr>
                </a:solidFill>
                <a:latin typeface="Calibri"/>
              </a:rPr>
              <a:t><![CDATA[ es la que tiene una prueba que resiste una comprobación independiente: el registro muestra que el pedido de obra no se comunicó al almacén y las fechas coinciden con las roturas. ]]></a:t>
            </a: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es una explicación plausible que todavía no se ha comprobado: el margen cae porque hay más producto con descuento, pero falta el desglose. ]]></a:t>
            </a:r>
            <a:r>
              <a:rPr lang="en-US" b="1"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es una valoración sin evidencia: «el equipo está desmotivado». Puede inspirar una pregunta, pero no entra como cau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usa verificada, hipótesis y opin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práctica está en lo que se exige a cada una. La causa verificada se escribe con la prueba y la fecha. La hipótesis se escribe con el test que la confirmará o descartará, el responsable y la fecha. La opinión se deja fuera o se marca expresamente como impresión, nunca se mezcla con las otras d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usa verificada, hipótesis y opin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cada afirmación causal tenga etiqueta. Qué preguntar: qué prueba la confirmaría y qué la descartaría. Qué decidir: qué hipótesis se comprueba primero por impacto y coste. Qué registrar: la etiqueta y la tarea de verificación. Qué delegar: la recogida de la prueba. Cuándo escalar: si la causa afecta a una política, a un proveedor o a otra tien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usa verificada, hipótesis y opinión]]></a:t>
            </a:r>
          </a:p>
        </p:txBody>
      </p:sp>
      <p:pic>
        <p:nvPicPr>
          <p:cNvPr id="3" name="" descr="Comparación entre una causa verificada, que exige prueba y fecha, y una hipótesis, que exige un test con responsable y plazo.">
            <a:hlinkClick r:id="rId3" tooltip="Comparación entre una causa verificada, que exige prueba y fecha, y una hipótesis, que exige un test con responsable y plazo."/>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dos son útiles. El error no es tener hipótesis: es vestirlas de causa verificada para cerrar antes la convers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informe-semanal-resultados-causas-y-accione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tiquetas que no deben mezclarse en el inform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3]]></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524000"/>
                <a:gridCol w="3076575"/>
                <a:gridCol w="3514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iqu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recono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ig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ver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prueba concreta y comprobable,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la prueba y la fecha; si falla, retirar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el dato, pero falta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 de confirmación, responsable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i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sin evidencia ni plan de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se como causa; como mucho, convertirla en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ausa verificada, hipótesis y opin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borrador de informe. Marca las que presentan una hipótesis o una opinión como si fueran un hecho comproba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cae porque el equipo vende con demasiados descuentos.»]]></a:t>
            </a:r>
          </a:p>
        </p:txBody>
      </p:sp>
      <p:sp>
        <p:nvSpPr>
          <p:cNvPr id="10" name=""/>
          <p:cNvSpPr txBox="1"/>
          <p:nvPr/>
        </p:nvSpPr>
        <p:spPr>
          <a:xfrm>
            <a:off x="628650" y="29908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usa verificada de las cinco roturas de imprimación es que el pedido de obra no se comunicó al almacén; consta en el registro de avisos del martes.»]]></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quipo está desmotivado y por eso baja la conversión de presupuest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3]]></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ipótesis: la conversión baja por falta de seguimiento. Test: llamar a los 15 presupuestos no aceptados y registrar el motivo antes del jueves.»]]></a:t>
            </a:r>
          </a:p>
        </p:txBody>
      </p:sp>
      <p:sp>
        <p:nvSpPr>
          <p:cNvPr id="8" name=""/>
          <p:cNvSpPr txBox="1"/>
          <p:nvPr/>
        </p:nvSpPr>
        <p:spPr>
          <a:xfrm>
            <a:off x="628650" y="2209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aja cuadra porque Ana es la única que cobra bi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jemplo completo de informe seman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informe es ]]></a:t>
            </a:r>
            <a:r>
              <a:rPr lang="en-US" b="1"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Las cifras coinciden con la semana 12 del OA del tablero y están construidas para que la aritmética cuadre. Sirve para ver el documento entero, no para copiar datos: en una tienda real, cada cifra debe venir de la fuente oficial y cada causa debe tener su prueb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jemplo completo de informe seman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tiene una página y media. La cabecera identifica tienda, semana, autor y fecha de cierre. El resumen ejecutivo cabe en cinco líneas. Después vienen los seis bloques. Las acciones se numeran para poder seguirlas en el informe siguiente y la decisión solicitada lleva plazo. Qué revisar: que cada cifra del ejemplo se pueda rastrear hasta una fu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jemplo completo de informe seman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r: qué parte del informe cambiaría si la hipótesis se confirmara. Qué decidir: qué acciones se aprueban y cuáles quedan pendientes de la decisión solicitada. Qué registrar: la versión enviada y la fecha. Qué delegar: la lectura crítica a alguien que no haya escrito el borrador. Cuándo escalar: si la decisión solicitada no llega antes del plaz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completo de informe semanal · Informe semanal ficticio: tienda Tienda Centro, semana 12 · Paso 1 de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becera y resume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da: Tienda Centro. Semana 12, del 16 al 22 de marzo (ficticia). Autor: encargado. Destinatario: dirección. Cierre de datos: domingo 22 a las 20:30. Resumen: ventas netas 14.200 euros (+5,2 %); ticket medio 74,74 euros (+10,7 %); margen bruto 31,2 % (-1,6 puntos); conversión de presupuestos 37,5 % (antes 50 %); roturas 14 líneas (antes 9); incidencias 7 (antes 4); devoluciones 320 euros, 2,3 % de las ventas (antes 1,6 %); entregas en fecha 46 de 50 (92 %; antes 88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completo de informe semanal · Informe semanal ficticio: tienda Tienda Centro, semana 12 · Paso 2 de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sultados y comparació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entas suben 700 euros y los tickets bajan de 200 a 190. El ticket medio sube 7,24 euros porque el importe sube y la base de tickets se reduce. El margen en euros queda casi plano: 4.430,40 frente a 4.428,00. La venta crece más que el margen, y el porcentaje de margen cae 1,6 puntos. La conversión de presupuestos baja del 50 % al 37,5 % con más presupuestos emitidos (24 frente a 20). Las entregas en fecha mejoran 4 puntos, pero dos de los cuatro retrasos eran pedidos de obra con fecha prometida por el comerci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completo de informe semanal · Informe semanal ficticio: tienda Tienda Centro, semana 12 · Paso 3 de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Incidencias relevantes]]></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Recepción del martes: el albarán indicaba 24 botes de esmalte; llegaron 18 y 2 con fuga. Se registró la diferencia, se aislaron los dañados y se avisó al proveedor. b) Reclamación de color: un cliente trae 4 L tintados; la fórmula del registro coincide con el pedido, pero esperaba otro brillo. Se ofreció alternativa y queda pendiente su decisión. c) Caja del jueves: diferencia de 37,50 euros; se recontó con testigo, no se ajustó y queda revisar dos vales manuales. d) Roturas: 14 líneas, de ellas 5 de imprimación y 3 de esmal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completo de informe semanal · Informe semanal ficticio: tienda Tienda Centro, semana 12 · Paso 4 de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usas verificadas y pendiente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da: las cinco roturas de imprimación coinciden con dos pedidos de obra que no se comunicaron al almacén; consta la hora del WhatsApp y la falta de aviso en el registro.]]></a:t>
            </a:r>
          </a:p>
        </p:txBody>
      </p:sp>
      <p:sp>
        <p:nvSpPr>
          <p:cNvPr id="9" name=""/>
          <p:cNvSpPr txBox="1"/>
          <p:nvPr/>
        </p:nvSpPr>
        <p:spPr>
          <a:xfrm>
            <a:off x="514350" y="26289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pótesis 1: la caída de margen se explica por mayor peso de esmalte con descuento del 10 %; test: desglose de líneas con descuento y margen por familia, responsable encargado, miérco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pótesis 2: la conversión baja por falta de seguimiento; test: llamar a los 15 presupuestos no aceptados y registrar el motivo, responsable comercial, jueves. No se incluye como causa la opinión «el equipo está desmotivado»: no hay evid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completo de informe semanal · Informe semanal ficticio: tienda Tienda Centro, semana 12 · Paso 5 de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iesgos y necesidade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esgo 1: repetir la rotura de dos referencias de imprimación si no se confirma la reposición; necesidad: fecha cierta de entrega del proveedor. Riesgo 2: seguir perdiendo margen si se mantiene el descuento del 10 % sin límite claro; necesidad: decisión de dirección sobre el límite aplicable. Riesgo 3: el miércoles falta la persona de tintometría por formación; necesidad: confirmar quién cubre el puesto o reprogramar la form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completo de informe semanal · Informe semanal ficticio: tienda Tienda Centro, semana 12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cciones y decisión solicita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ción 1: aviso de obra obligatorio en mostrador con referencia, cantidad y fecha; responsable: encargado; desde el lunes; evidencia: todos los pedidos de obra con aviso registrado. Acción 2: llamar a los 15 presupuestos no aceptados y registrar motivo; responsable: comercial; juev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ción 3: revisar las 14 roturas y confirmar reposición; responsable: almacén; martes. Acción 4: doble conteo de caja con firma; responsable: caja; diari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solicitada: confirmar antes del miércoles a las 12:00 si el descuento del 10 % en esmalte se mantiene, se limita o requiere autorización; recomendación: limitarlo hasta tener el desglose de marg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jemplo completo de informe seman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informe ficticio anterior, ¿cuál de estas afirmaciones está correctamente tratada como hipótesis y no como caus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cinco roturas de imprimación se produjeron porque dos pedidos de obra no se comunicaron al almacén.]]></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ída de margen se explica por mayor peso de esmalte con descuento del 10 %, pendiente de desglose.]]></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quipo está desmotivado y por eso baja la conversión.]]></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ja del jueves tenía 37,50 euros de difer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revisión de diez minutos antes de envi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nviar, el informe pasa por una revisión de diez minutos. No es un trámite de estilo: es el control que evita que un dato mal comparado o una hipótesis disfrazada lleguen a quien tiene que decidir. La revisión se hace con el informe impreso o en pantalla, pero con el cierre del TPV al l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revisión de diez minutos antes de envi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las cifras cuadren con la fuente y que las sumas de acciones y riesgos tengan sentido. Qué preguntar: si un lector que no estuvo en la tienda entendería cada frase. Qué decidir: qué se recorta para que quepa en una página y media. Qué registrar: la versión enviada y la fecha. Qué delegar: una lectura cruzada a otra persona del equipo, preferiblemente quien no escribió el borrador. Cuándo escalar: si al revisar aparece una decisión urgente que no puede esperar al lunes.]]></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cada cifra tiene fuente y periodo, y que la comparación usa la misma ba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revisión de diez minutos antes de envi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que cada incidencia tiene fecha, referencia o cliente, estado y responsab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cada causa como verificada o hipótesis; si es hipótesis, añade test, responsable y fech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cada riesgo tiene un escenario concreto y una necesidad, no una quej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 cada acción en verbo, responsable, fecha y evidencia de cierre.]]></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 adjetivos y frases que no cambien una deci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revisión de diez minutos antes de envi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 con una decisión solicitada, una recomendación y un plaz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 revisión de diez minutos antes de envia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ausa es verificada cuando existe una ___ concreta y comprobable. Una hipótesis necesita un ___ de confirmación con responsable y fecha. Una opinión sin evidencia no debe usarse como caus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l informe a la acción y al informe sigu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no termina cuando se envía. Cada acción pasa a un registro de seguimiento con cuatro estados: pendiente, en curso, cerrada con evidencia o bloqueada. En el informe siguiente no se reescribe la acción desde cero: se actualiza su estado y se explica qué falta. Una acción que se repite tres semanas sin avanzar es una señal: o no era una acción, o no tenía responsable real, o dependía de una decisión que nadie tomó.]]></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l informe a la acción y al informe sigu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unión de seguimiento dura quince minutos y tiene un orden fijo: acciones vencidas, decisiones pendientes, riesgos nuevos y una sola pregunta de mejora. No se repasa todo el informe. El objetivo es cerrar lo abierto y detectar si el problema cambió de form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l informe a la acción y al informe sigu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el estado de cada acción y su evidencia. Qué preguntar: qué impidió cerrarla. Qué decidir: mantener, reformular o retirar la acción. Qué registrar: el cambio de estado y la fecha. Qué delegar: la actualización del registro a quien ejecuta. Cuándo escalar: cuando una acción lleva tres semanas bloqueada por una decisión que no es del encarg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l informe a la acción y al informe siguiente]]></a:t>
            </a:r>
          </a:p>
        </p:txBody>
      </p:sp>
      <p:pic>
        <p:nvPicPr>
          <p:cNvPr id="3" name="" descr="Ciclo de cuatro pasos: cerrar datos el domingo, enviar el informe el lunes, revisar acciones el miércoles y verificar la mejora en la semana siguiente.">
            <a:hlinkClick r:id="rId3" tooltip="Ciclo de cuatro pasos: cerrar datos el domingo, enviar el informe el lunes, revisar acciones el miércoles y verificar la mejora en la semana siguient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informe se convierte en un ciclo. Si no hay verificación posterior, las acciones se acumulan y el mismo problema vuelve con otro nom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informe-semanal-resultados-causas-y-acciones"/>
              </a:rPr>
              <a:t><![CDATA[Ver imagen original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Del informe a la acción y al informe sigui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acción del informe anterior no se cumplió, lo correcto es eliminarla del informe siguiente para no repetir el mismo tex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tilla de informe sem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la plantilla y ajústala al formato que pida dirección. Cada fila es un apartado del informe. El ejemplo ficticio de la última fila muestra el nivel de concreción que se espera: hecho, prueba, acción y fecha, sin adjetiv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tilla de informe sem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didáctica. No es el formato oficial de Pinturas Especializadas; los destinatarios y plazos deben confirmars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3]]></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600200"/>
                <a:gridCol w="1847850"/>
                <a:gridCol w="1724025"/>
                <a:gridCol w="1600200"/>
                <a:gridCol w="1343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c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semana, autor, destinatario y fech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 y fuente d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es 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variación absoluta y porcentual, base de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l TPV y coste actu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3]]></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600200"/>
                <a:gridCol w="1847850"/>
                <a:gridCol w="1724025"/>
                <a:gridCol w="1600200"/>
                <a:gridCol w="1343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 cuándo, a quién afectó y en qué estad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incidencias y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del á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erificada con prueba; hipótesis con test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o plan de 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érco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3]]></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600200"/>
                <a:gridCol w="1847850"/>
                <a:gridCol w="1724025"/>
                <a:gridCol w="1600200"/>
                <a:gridCol w="1343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s y neces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rio concreto y necesidad con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que sostiene el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responsable, fecha y evidenci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ejec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3]]></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600200"/>
                <a:gridCol w="1847850"/>
                <a:gridCol w="1724025"/>
                <a:gridCol w="1600200"/>
                <a:gridCol w="1343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solic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decide, opciones, recomendación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de 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ércoles 1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3]]></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600200"/>
                <a:gridCol w="1847850"/>
                <a:gridCol w="1724025"/>
                <a:gridCol w="1600200"/>
                <a:gridCol w="1343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ficticio: rot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de 14 roturas son de imprimación y coinciden con dos obras sin aviso al 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avisos del m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tilla de informe sem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tiene evidencia o fecha, no está lista para enviarse. Un informe con apartados vacíos enseña a dirección a desconfiar del sigui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bloque y pregu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ó y con qué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currió y en qué estad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sabe y qué falta por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uede pasar y qué hac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qué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iene que aprobar el l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bloque y pregun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l-informe-semanal-resultados-causas-y-acciones"/>
              </a:rPr>
              <a:t><![CDATA[Abrir el juego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seis bloques del inform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ultados y comparación; incidencias; causas verificadas y pendientes; riesgos y necesidades; acciones; decisión solicitad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una causa verificada de una hipótesi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usa tiene prueba concreta y fecha; la hipótesis tiene un test pendiente con responsable y plaz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reglas hacen válida una compar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smo periodo y duración, misma fuente y criterio, y misma composición o explicación de la mezcl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llevar una acción para poder cerrars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bo, responsable, fecha y evidencia de cierr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acción que no se cumplió?]]></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ntenerla con su estado, explicar el bloqueo y decidir si se reformula, reasigna o retira con motiv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informe está listo para enviars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ada cifra cuadra con su fuente, cada causa está etiquetada y existe una decisión solicitada con plaz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u informe permite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5]]></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u informe permite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structurar un informe semanal, comparar con una base correcta y separar causa verificada de hipótesis. Siguiente paso: investigar los problemas que se repiten y comprobar si la mejora funcionó.]]></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3 y al apartado 4. La mayoría de los informes fallan por comparar bases distintas o por presentar una hipótesis como si estuviera comprobad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forme semanal es una herramienta de decisión, no un archivo de lo ocurrido. Su valor está en tres separaciones: separar el dato de la conclusión, la causa verificada de la hipótesis y la acción del deseo. Cuando esas tres separaciones se respetan, dirección puede decidir sin llamar a la tienda y el equipo sabe qué se espera de la semana siguient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 no hay comparación válida, no hay resultado; si no hay prueba, no hay causa; si no hay responsable y fecha, no hay acción]]></a:t>
            </a:r>
            <a:r>
              <a:rPr lang="en-US" strike="noStrike" sz="2100" spc="0" u="none" cap="none">
                <a:solidFill>
                  <a:srgbClr val="1B2438">
                    <a:alpha val="100000"/>
                  </a:srgbClr>
                </a:solidFill>
                <a:latin typeface="Calibri"/>
              </a:rPr>
              <a:t><![CDATA[. El informe siguiente empieza por las acciones del anterior, no por una página en blanc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Tablero de control del encargado» (M6·O21), para las definiciones y la semana ficticia que se reutiliz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Recibir mercancía y gestionar diferencias» (28464) y «Recibir una reclamación con criterio» (28501).]]></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Formar, observar y mejorar» (28512), para no convertir una hipótesis sobre personas en causa verificad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informe-semanal-resultados-causas-y-acciones"/>
              </a:rPr>
              <a:t><![CDATA[El informe semanal: resultados, causas y ac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porcentaje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2026-10-31T04:44:16Z</dcterms:created>
  <dcterms:modified xsi:type="dcterms:W3CDTF">2026-10-31T04:44:16Z</dcterms:modified>
  <dc:title>El informe semanal: resultados, causas y acciones</dc:title>
  <dc:description>Presentación editable del OA «El informe semanal: resultados, causas y acciones». Enlace: https://pinturasespecializadas.lumbre.lat/object/el-informe-semanal-resultados-causas-y-acciones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