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presProps" Target="presProps.xml"/>
  <Relationship Id="rId122" Type="http://schemas.openxmlformats.org/officeDocument/2006/relationships/viewProps" Target="viewProps.xml"/>
  <Relationship Id="rId1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sier de reclamación técnica que se puede defender»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sier de reclamación técnica que se puede defender»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sier de reclamación técnica que se puede defender»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sier de reclamación técnica que se puede defender»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sier de reclamación técnica que se puede defender»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dossier: el documento que permite responder sin inventar»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dossier: el documento que permite responder sin inventar»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dossier: el documento que permite responder sin inventar»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bloques-del-dossi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Ocho bloques en orden: identificación, cronología, fotos con escala, muestras, lote y fecha de fabricación, análisis de causa, respuesta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dossier se rellena en este orden. Cada bloque alimenta al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dossier, en och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reclama, para qué obra y en qué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dossier, en och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ha pasado, en qué orden y según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dossier, en och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puede mirar mañana para soste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dossier, en och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qué lote y de qué fecha de fabricación es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dossier, en och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qué familia de causa se parece y qué dato lo s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dossier, en och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reconoce, qué no y por qué se escribe a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dossier, en och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Pas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hace y quién l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dossier, en och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Paso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queda abierto y qué se cambia en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xpediente interno que reúne hechos, evidencia y pendientes y sostiene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ssier es interno: ordena lo que se sabe, lo que se ha comprobado y lo que falta. El escrito al cliente sale de él, pero no es el dossier, y el dossier no es un peritaje ni una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qué es el dossier y la regla de hecho, evidencia y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Identificación: quién, qué obra, qué día y quién atiende»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Identificación: quién, qué obra, qué día y quién atiende»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ción · cliente · obra · fechas ·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dentificar es más que escribir un nombre: incluye el rol, la obra, las fechas, la referencia y la persona que atiende. Es lo que permite retomar el caso y responder a quie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cliente, obra, fechas, persona que atiende y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hechos, en orden cronológico»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hechos, en orden cronológico»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linea-de-tiemp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hitos en orden: contacto inicial, compra, aplicación, aviso del cliente y apertura del dossi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hechos van en el tiempo, no en el orden de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compran cuatro botes de blanco mate en la tienda de la Tienda Este. → La obra se pinta en tres tardes con humedad alta y sin imprimación en las juntas. → El cliente comunica que la pared presenta ampollas y zonas levantadas. → El aplicador trae el bote, las fotos y el albarán a la tienda del centro. → Se abre el dossier y se pide por escrito el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ronología separa la compra, la obra, el aviso y la gestión. El orden no es un detalle de forma: es lo que permite ver el tiempo entre la aplicación y l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fecha, hecho y autor de cad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evidencia: lo que se puede mirar mañana»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evidencia: lo que se puede mirar mañana»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uatro-evidenc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fotos con escala, muestras conservadas, albaranes y parte de obra, lote y fecha de fabr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evidencia sostiene una pregunta distinta del análisis de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otografía del bote con el lote y la fecha de fabricación legibles. → Vigenci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ote y fecha de fabricación copiados de la etiqueta. → Vigenci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obeta de la preparación tintada, cerrada y etiquetada. → Condiciones de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arte de obra con el soporte y la imprimación declarados. → Condiciones de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oto de la pared afectada con una cinta métrica al lado. → Hecho en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roquis de la obra con la ubicación de la zona afectada. → Hecho en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lbarán con la fecha de compra y la cantidad servida. → Vínculo con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Nota de la tienda con el canal de contacto acordado. → Vínculo con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fotos con escala, muestras, albaranes, lote y fecha de fabricación, y la custodia de cad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dato que falta y cómo se pide» (2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dato que falta y cómo se pide» (3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dato que falta y cómo se pide» (4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r qué falta exactamente: una sola cosa por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r para qué se necesita: qué decisión depende de ese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dicar quién puede darlo: aplicador, cliente, almacén o direc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rlo por escrito y guardar la respuesta junto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tualizar el dossier: el pendiente pasa a dato o se mantiene con lo rec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ndiente: preparación no confirmada. El aplicador no lo recuerda; se pide la parte de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consta no es no lo hubo. Declarar el pendiente con su motivo mantiene el caso abierto y dice con exactitud qué información falta y quién puede d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cómo se escribe y cómo se pide un dat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nálisis de causa: cuatro familias que no se mezclan» (2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nálisis de causa: cuatro familias que no se mezclan» (3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uatro-familias-de-caus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familias de causa: defecto de producto, error de aplicación, fallo del soporte y error de uso, con su indicio, el dato que las separa y quié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familia se separa con un dato distinto. Cambiarlas de sitio cambia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fecto de producto → Prueba sobre la muestra conservada y comparación con el mismo lote en otras o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rror de aplicación → Parte de obra, imprimación, dilución y manos decla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lo del soporte → Lectura del soporte, humedad observada y antecedentes de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rror de uso → Uso real de la obra frente al uso previsto de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s cuatro familias → El dato pendiente: sin él, ninguna conclusión del dossier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as cuatro familias de causa, su indicio típico y el dato que las s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respuesta al cliente: qué se reconoce, qué no y por qué» (2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respuesta al cliente: qué se reconoce, qué no y por qué» (3 de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respuesta al cliente: qué se reconoce, qué no y por qué» (4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respuesta-que-se-puede-defend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respuesta que no se sostiene y una respuesta defendible, con la consecuenci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conocer el hecho no es admitir la causa. La diferencia está en qué se com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o es un fallo del producto: se lo cambio todo y le devuelvo 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tribuir la causa sin evidencia, comprometer fecha o importe sin autoridad y señalar a un tercero por su versión son las tres formas de escribir una respuesta que luego no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Acciones correctivas: reponer, retrabajar, visitar y formar»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Acciones correctivas: reponer, retrabajar, visitar y formar» (3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Devolver el importe de los botes ya aplicados como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osición, retrabajo y formación son acciones sobre el trabajo, con responsable y comprobación. La compensación económica es una decisión con importe y autorización que corresponde 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Confidencialidad: qué datos personales entra en el dossier»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Confidencialidad: qué datos personales entra en el dossier»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Confidencialidad: qué datos personales entra en el dossier» (4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ssier es un expediente interno con una finalidad concreta. La minimización y la confidencialidad se aplican también a lo que ya se ha escrito: sin base jurídica y sin autorización, ni las fotos ni los datos se difun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Cierre y aprendizaje: qué se cambia en el proceso» (2 de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Cierre y aprendizaje: qué se cambia en el proceso» (3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el dossie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la evidencia recogida: fotos, muestras, albaranes y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el dossie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r la respuesta con lo que se reconoce, lo que no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el dossie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r las acciones correctivas con responsable y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el dossie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r por escrito lo que queda abierto y quién lo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el dossie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r el aprendizaje: qué se cambia en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visa el dossier anterior: el aprendizaje ya dice qué había que comprobar y qué faltaba enton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ssier conservado es la memoria de la empresa: muestra qué se comprobó, qué faltaba y qué cambió. Reutilizarlo es lo que convierte tres casos sueltos en una señal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ssier-de-reclamacion-tecnica-que-se-puede-defender]]></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Opción múltiple»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apartados del dossi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apartados del dossi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apartados del dossi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dossi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xpediente interno que reúne hechos, evidencia y pendientes y sostiene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el dossi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diagnóstico, no es un peritaje y no es el escrito que se entreg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scribe lo que n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ndiente: qué falta, por qué se necesita y quién puede 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 el lote y la fecha de fabr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ermiten acotar el problema, rastrear el envase y separar stock antes qu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conoce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echo y su efecto. Reconocer el hecho no es admiti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piden los dato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 dicho de palabra no deja constancia y las promesas verbales no se pueden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 dossier que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ssier-de-reclamacion-tecnica-que-se-puede-defender]]></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dossier que se puede defender» (2 de 3).]]></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dossier que se puede defender» (3 de 3).]]></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44" r:id="rId1"/>
    <p:sldLayoutId id="2482430745" r:id="rId2"/>
    <p:sldLayoutId id="2482430746" r:id="rId3"/>
    <p:sldLayoutId id="24824307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ffc93bc55c85eb27f5d120d9943859723f923ae8d98a2d01.jpg"/>
  <Relationship Id="rId3" Type="http://schemas.openxmlformats.org/officeDocument/2006/relationships/hyperlink" Target="https://pinturasespecializadas.lumbre.lat/object/dossier-de-reclamacion-tecnica-que-se-puede-defende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bloques-del-dossier2.jpg"/>
  <Relationship Id="rId3" Type="http://schemas.openxmlformats.org/officeDocument/2006/relationships/hyperlink" Target="https://pinturasespecializadas.lumbre.lat/object/dossier-de-reclamacion-tecnica-que-se-puede-defender" TargetMode="External"/>
  <Relationship Id="rId4" Type="http://schemas.openxmlformats.org/officeDocument/2006/relationships/hyperlink" Target="https://pinturasespecializadas.lumbre.lat/object/dossier-de-reclamacion-tecnica-que-se-puede-defender"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linea-de-tiempo3.jpg"/>
  <Relationship Id="rId3" Type="http://schemas.openxmlformats.org/officeDocument/2006/relationships/hyperlink" Target="https://pinturasespecializadas.lumbre.lat/object/dossier-de-reclamacion-tecnica-que-se-puede-defender" TargetMode="External"/>
  <Relationship Id="rId4" Type="http://schemas.openxmlformats.org/officeDocument/2006/relationships/hyperlink" Target="https://pinturasespecializadas.lumbre.lat/object/dossier-de-reclamacion-tecnica-que-se-puede-defender"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uatro-evidencias4.jpg"/>
  <Relationship Id="rId3" Type="http://schemas.openxmlformats.org/officeDocument/2006/relationships/hyperlink" Target="https://pinturasespecializadas.lumbre.lat/object/dossier-de-reclamacion-tecnica-que-se-puede-defender" TargetMode="External"/>
  <Relationship Id="rId4" Type="http://schemas.openxmlformats.org/officeDocument/2006/relationships/hyperlink" Target="https://pinturasespecializadas.lumbre.lat/object/dossier-de-reclamacion-tecnica-que-se-puede-defender"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uatro-familias-de-causa5.jpg"/>
  <Relationship Id="rId3" Type="http://schemas.openxmlformats.org/officeDocument/2006/relationships/hyperlink" Target="https://pinturasespecializadas.lumbre.lat/object/dossier-de-reclamacion-tecnica-que-se-puede-defender" TargetMode="External"/>
  <Relationship Id="rId4" Type="http://schemas.openxmlformats.org/officeDocument/2006/relationships/hyperlink" Target="https://pinturasespecializadas.lumbre.lat/object/dossier-de-reclamacion-tecnica-que-se-puede-defender" TargetMode="External"/>
  <Relationship Id="rId5"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respuesta-que-se-puede-defender6.jpg"/>
  <Relationship Id="rId3" Type="http://schemas.openxmlformats.org/officeDocument/2006/relationships/hyperlink" Target="https://pinturasespecializadas.lumbre.lat/object/dossier-de-reclamacion-tecnica-que-se-puede-defender" TargetMode="External"/>
  <Relationship Id="rId4" Type="http://schemas.openxmlformats.org/officeDocument/2006/relationships/hyperlink" Target="https://pinturasespecializadas.lumbre.lat/object/dossier-de-reclamacion-tecnica-que-se-puede-defender" TargetMode="External"/>
  <Relationship Id="rId5"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hyperlink" Target="https://pinturasespecializadas.lumbre.lat/object/dossier-de-reclamacion-tecnica-que-se-puede-defender" TargetMode="External"/>
  <Relationship Id="rId4"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ssier-de-reclamacion-tecnica-que-se-puede-defender" TargetMode="External"/>
  <Relationship Id="rId3" Type="http://schemas.openxmlformats.org/officeDocument/2006/relationships/notesSlide" Target="../notesSlides/notesSlide11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ssi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lam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écn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fend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ossier-de-reclamacion-tecnica-que-se-puede-defende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letar un dossier de reclamación técnica con apartados fijos —identificación, cronología, evidencia, análisis de causa, respuesta, acciones correctivas y cierre— para responder con hechos comprobables: identificar el dato que falta y pedirlo por escrito, separar defecto de producto, error de aplicación, fallo del soporte y error de uso, decir qué se reconoce y qué no, y cerrar con acciones correctivas y aprendizaje, sin admitir responsabilidad antes de tener la cau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itinerario de reclamaciones. Enseña a abrir un dossier que se pueda defender: quién, qué obra, qué fecha y quién atiende; los hechos en orden cronológico; la evidencia con fotos con escala, muestras conservadas, albaranes, lote y fecha de fabricación; el análisis que separa defecto, aplicación, soporte y uso; la respuesta al cliente; las acciones correctivas; y el cierre con aprendizaje. Incluye datos personales y confidencialidad.]]></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lamación técnica · dossier · evidencia · trazabilidad de lote · análisis de causa · datos personales · Pinturas Especializad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sier de reclamación técnica que se puede defende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jueves de octubre, en la tienda del centro, entra Serra Aplicaciones, un aplicador de la zona que trae un bote de blanco mate de 4 L con la etiqueta legible, tres fotos de un salón en Cala Blana y un albarán a su nombre. La pareja que vive en la casa dice que la pared «está caída» y que no paga hasta que se repa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sier de reclamación técnica que se puede defende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ote sí lleva el lote: L-2217, fabricado en agosto. El albarán es de la tienda de la Tienda Este, de finales de agosto. Del soporte y de la preparación, el aplicador no recuerda nada: la obra se pintó en tres tardes con humedad alta y sin imprimación en las juntas. La pareja quiere por escrito que conste «la causa». Nadie ha abierto todavía un dossier, y la obra se acaba la semana que viene.]]></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que sigue es un caso inventado para practicar. Sirve para ver cómo se rellena la herramienta y qué preguntas evita hacer m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sier de reclamación técnica que se puede defende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8]]></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letar un dossier de reclamación técnica con apartados fijos —identificación, cronología, evidencia, análisis de causa, respuesta, acciones correctivas y cierre— para responder con hechos comprobables: identificar el dato que falta y pedirlo por escrito, separar defecto de producto, error de aplicación, fallo del soporte y error de uso, decir qué se reconoce y qué no, y cerrar con acciones correctivas y aprendizaje, sin admitir responsabilidad antes de tener la cau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sier de reclamación técnica que se puede defende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no es, por sí solo, una política de Pinturas Especializad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plazos, garantías, autorizaciones y responsabilidades que debe confirmar direc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los datos marcados como ficticios sirven para practicar; no son datos de la empr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sier de reclamación técnica que se puede defende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8]]></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plazos de la reclamación: cuándo se considera presentada, plazo de respuesta interna y plazo de respuesta al cliente. La garantía comercial: qué cubre, qué excluye y qué documento la acredi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sier de reclamación técnica que se puede defende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8]]></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parto de responsabilidad con el fabricante: cuándo se le consulta, qué se le envía y qué se acepta como respuesta. La política de compensación: qué se puede ofrecer, quién lo autoriza y hasta qué límite. Quién firma la respuesta al cliente y con qué facultad. El soporte y el plazo de conservación del dossier, de las muestras y de las fotografías.]]></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base jurídica y los plazos de conservación de los datos personales recogidos en el dossi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dossier: el documento que permite responder sin invent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lamación llega siempre con prisa: alguien espera una respuesta y el daño, si lo hay, ya está hecho. En ese momento, la reacción natural es responder de memoria: «esto es del producto», «el cliente lo aplicó mal» o «se lo cambio y listo». Las tres frases pueden ser falsas, y una respuesta falsa sobre una obra ya aplicada cuesta mucho más que un expediente orden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dossier: el documento que permite responder sin invent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dossier]]></a:t>
            </a:r>
            <a:r>
              <a:rPr lang="en-US" strike="noStrike" sz="2100" spc="0" u="none" cap="none">
                <a:solidFill>
                  <a:srgbClr val="1B2438">
                    <a:alpha val="100000"/>
                  </a:srgbClr>
                </a:solidFill>
                <a:latin typeface="Calibri"/>
              </a:rPr>
              <a:t><![CDATA[ es el expediente interno que reúne, en un solo sitio, lo que se sabe, lo que se ha comprobado y lo que todavía falta. No es un informe para el cliente, ni una acusación contra el aplicador, ni un peritaje. Es la base que permite que dos personas del equipo respondan lo mismo con los mismos datos, y que la respuesta siga siendo válida semanas después, cuando ya nadie recuerda la convers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dossier: el documento que permite responder sin invent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lo gobierna tiene tres palabras: ]]></a:t>
            </a:r>
            <a:r>
              <a:rPr lang="en-US" b="1" strike="noStrike" sz="2100" spc="0" u="none" cap="none">
                <a:solidFill>
                  <a:srgbClr val="1B2438">
                    <a:alpha val="100000"/>
                  </a:srgbClr>
                </a:solidFill>
                <a:latin typeface="Calibri"/>
              </a:rPr>
              <a:t><![CDATA[hecho, evidencia, pendiente]]></a:t>
            </a:r>
            <a:r>
              <a:rPr lang="en-US" strike="noStrike" sz="2100" spc="0" u="none" cap="none">
                <a:solidFill>
                  <a:srgbClr val="1B2438">
                    <a:alpha val="100000"/>
                  </a:srgbClr>
                </a:solidFill>
                <a:latin typeface="Calibri"/>
              </a:rPr>
              <a:t><![CDATA[. Lo que se ha visto o medido se escribe como hecho y se apoya en una evidencia. Lo que se supone se escribe como hipótesis, con la duda explícita. Lo que no se sabe se escribe como pendiente, con el motivo por el que se necesita. Un dossier con huecos declarados es utilizable; uno relleno de suposiciones se contradice solo.]]></a:t>
            </a:r>
          </a:p>
        </p:txBody>
      </p:sp>
      <p:sp>
        <p:nvSpPr>
          <p:cNvPr id="8" name=""/>
          <p:cNvSpPr txBox="1"/>
          <p:nvPr/>
        </p:nvSpPr>
        <p:spPr>
          <a:xfrm>
            <a:off x="514350" y="36004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ción.]]></a:t>
            </a:r>
            <a:r>
              <a:rPr lang="en-US" strike="noStrike" sz="2100" spc="0" u="none" cap="none">
                <a:solidFill>
                  <a:srgbClr val="1B2438">
                    <a:alpha val="100000"/>
                  </a:srgbClr>
                </a:solidFill>
                <a:latin typeface="Calibri"/>
              </a:rPr>
              <a:t><![CDATA[ Cliente, obra, fecha y persona que atiende.]]></a:t>
            </a:r>
          </a:p>
        </p:txBody>
      </p:sp>
      <p:sp>
        <p:nvSpPr>
          <p:cNvPr id="10" name=""/>
          <p:cNvSpPr txBox="1"/>
          <p:nvPr/>
        </p:nvSpPr>
        <p:spPr>
          <a:xfrm>
            <a:off x="514350" y="39814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9814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En orden cronológico, con fecha y con quién dijo qu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dossier: el documento que permite responder sin invent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Fotos con escala y fecha, muestras conservadas, albaranes, lote y fecha de fabricación.]]></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álisis de causa.]]></a:t>
            </a:r>
            <a:r>
              <a:rPr lang="en-US" strike="noStrike" sz="2100" spc="0" u="none" cap="none">
                <a:solidFill>
                  <a:srgbClr val="1B2438">
                    <a:alpha val="100000"/>
                  </a:srgbClr>
                </a:solidFill>
                <a:latin typeface="Calibri"/>
              </a:rPr>
              <a:t><![CDATA[ Defecto de producto, error de aplicación, fallo del soporte y error de uso, por separado.]]></a:t>
            </a:r>
          </a:p>
        </p:txBody>
      </p:sp>
      <p:sp>
        <p:nvSpPr>
          <p:cNvPr id="11" name=""/>
          <p:cNvSpPr txBox="1"/>
          <p:nvPr/>
        </p:nvSpPr>
        <p:spPr>
          <a:xfrm>
            <a:off x="514350" y="2628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Qué se reconoce, qué no y por qué.]]></a:t>
            </a:r>
          </a:p>
        </p:txBody>
      </p:sp>
      <p:sp>
        <p:nvSpPr>
          <p:cNvPr id="13"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ciones correctivas y cierre.]]></a:t>
            </a:r>
            <a:r>
              <a:rPr lang="en-US" strike="noStrike" sz="2100" spc="0" u="none" cap="none">
                <a:solidFill>
                  <a:srgbClr val="1B2438">
                    <a:alpha val="100000"/>
                  </a:srgbClr>
                </a:solidFill>
                <a:latin typeface="Calibri"/>
              </a:rPr>
              <a:t><![CDATA[ Qué se hace y qué cambia en el proce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dossier: el documento que permite responder sin inventar]]></a:t>
            </a:r>
          </a:p>
        </p:txBody>
      </p:sp>
      <p:pic>
        <p:nvPicPr>
          <p:cNvPr id="3" name="" descr="Ocho bloques en orden: identificación, cronología, fotos con escala, muestras, lote y fecha de fabricación, análisis de causa, respuesta y cierre.">
            <a:hlinkClick r:id="rId3" tooltip="Ocho bloques en orden: identificación, cronología, fotos con escala, muestras, lote y fecha de fabricación, análisis de causa, respuesta y cierre."/>
          </p:cNvPr>
          <p:cNvPicPr>
            <a:picLocks noChangeAspect="1"/>
          </p:cNvPicPr>
          <p:nvPr>
            <p:ph type="pic" idx="1"/>
          </p:nvPr>
        </p:nvPicPr>
        <p:blipFill>
          <a:blip r:embed="rId2"/>
          <a:stretch>
            <a:fillRect/>
          </a:stretch>
        </p:blipFill>
        <p:spPr>
          <a:xfrm>
            <a:off x="3048000" y="1257300"/>
            <a:ext cx="30480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dossier se rellena en este orden. Cada bloque alimenta al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ossier-de-reclamacion-tecnica-que-se-puede-defender"/>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dossier: el documento que permite responder sin inventar · El dossier, en ocho preguntas · Paso 1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reclama, para qué obra y en qué fec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dossier: el documento que permite responder sin inventar · El dossier, en ocho preguntas · Paso 2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 pasado, en qué orden y según quié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dossier: el documento que permite responder sin inventar · El dossier, en ocho preguntas · Paso 3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puede mirar mañana para sostenerl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dossier: el documento que permite responder sin inventar · El dossier, en ocho preguntas · Paso 4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qué lote y de qué fecha de fabricación es el env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dossier: el documento que permite responder sin inventar · El dossier, en ocho preguntas · Paso 5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é familia de causa se parece y qué dato lo sepa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dossier: el documento que permite responder sin inventar · El dossier, en ocho preguntas · Paso 6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reconoce, qué no y por qué se escribe así?]]></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dossier: el documento que permite responder sin inventar · El dossier, en ocho preguntas · Paso 7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7]]></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hace y quién lo h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dossier: el documento que permite responder sin inventar · El dossier, en ocho preguntas · Paso 8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8]]></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queda abierto y qué se cambia en el proce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dossier: el documento que permite responder sin invent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por escrito qué ha pasado con su pared. ¿Qué es exactamente el dossier en esta lección?]]></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informe que se entrega al cliente con el diagnóstico y la solución definitiv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xpediente interno que reúne hechos, evidencia y pendientes y sostiene la respuest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cta que firma la dirección técnica después de la visita a la ob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formulario de devolución del envase, para el cliente que ya no lo va a us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dentificación: quién, qué obra, qué día y quién atiend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bloque del dossier es el que permite localizar el caso y saber con quién se habla. No es un trámite de relleno: es lo que evita que dos personas den dos versiones del mismo asunto y que la respuesta acabe en la bandeja equivocada.]]></a:t>
            </a:r>
          </a:p>
        </p:txBody>
      </p:sp>
      <p:sp>
        <p:nvSpPr>
          <p:cNvPr id="8" name=""/>
          <p:cNvSpPr txBox="1"/>
          <p:nvPr/>
        </p:nvSpPr>
        <p:spPr>
          <a:xfrm>
            <a:off x="514350" y="260985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iente y rol.]]></a:t>
            </a:r>
            <a:r>
              <a:rPr lang="en-US" strike="noStrike" sz="2100" spc="0" u="none" cap="none">
                <a:solidFill>
                  <a:srgbClr val="1B2438">
                    <a:alpha val="100000"/>
                  </a:srgbClr>
                </a:solidFill>
                <a:latin typeface="Calibri"/>
              </a:rPr>
              <a:t><![CDATA[ Nombre, contacto y papel: particular, aplicador, administrador de finca o comunidad. En una reclamación técnica hay a menudo dos interlocutores distintos —quien compra y quien vive el problema— y la respuesta tiene que llegar a quien decide, no solo a quien trae el bo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dentificación: quién, qué obra, qué día y quién atiend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Dónde está, qué estancia, qué superficie y qué soporte se ha declarado. Se anota si el soporte se ha visto o solo se ha dicho: esa diferencia decide si hace falta una visita.]]></a:t>
            </a:r>
          </a:p>
        </p:txBody>
      </p:sp>
      <p:sp>
        <p:nvSpPr>
          <p:cNvPr id="9" name=""/>
          <p:cNvSpPr txBox="1"/>
          <p:nvPr/>
        </p:nvSpPr>
        <p:spPr>
          <a:xfrm>
            <a:off x="514350" y="2257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Cuándo se compró, cuándo se aplicó, cuándo se detectó el problema y cuándo se recibió la queja. Las fechas ordenan los hechos y además delatan un patrón cuando el mismo lote aparece en varias obras.]]></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rsona que atiende.]]></a:t>
            </a:r>
            <a:r>
              <a:rPr lang="en-US" strike="noStrike" sz="2100" spc="0" u="none" cap="none">
                <a:solidFill>
                  <a:srgbClr val="1B2438">
                    <a:alpha val="100000"/>
                  </a:srgbClr>
                </a:solidFill>
                <a:latin typeface="Calibri"/>
              </a:rPr>
              <a:t><![CDATA[ Quién ha abierto el dossier, desde qué tienda y con qué contacto. Un dossier sin dueño se pierde en el primer cambio de turno, y entonces nadie contesta al cli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dentificación: quién, qué obra, qué día y quién atiend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ferencia y estado.]]></a:t>
            </a:r>
            <a:r>
              <a:rPr lang="en-US" strike="noStrike" sz="2100" spc="0" u="none" cap="none">
                <a:solidFill>
                  <a:srgbClr val="1B2438">
                    <a:alpha val="100000"/>
                  </a:srgbClr>
                </a:solidFill>
                <a:latin typeface="Calibri"/>
              </a:rPr>
              <a:t><![CDATA[ El número de expediente, si existe, y el punto en que está: abierto, a la espera de un dato, escalado o cerrado.]]></a:t>
            </a:r>
          </a:p>
        </p:txBody>
      </p:sp>
      <p:sp>
        <p:nvSpPr>
          <p:cNvPr id="9" name=""/>
          <p:cNvSpPr txBox="1"/>
          <p:nvPr/>
        </p:nvSpPr>
        <p:spPr>
          <a:xfrm>
            <a:off x="514350" y="2257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mismo cliente trae dos reclamaciones, cada una tiene su dossier. Mezclar dos casos en un solo expediente es la forma más rápida de responder sobre el caso equivocado. Y una regla de privacidad desde el primer bloque: ]]></a:t>
            </a:r>
            <a:r>
              <a:rPr lang="en-US" b="1" strike="noStrike" sz="2100" spc="0" u="none" cap="none">
                <a:solidFill>
                  <a:srgbClr val="1B2438">
                    <a:alpha val="100000"/>
                  </a:srgbClr>
                </a:solidFill>
                <a:latin typeface="Calibri"/>
              </a:rPr>
              <a:t><![CDATA[se anota lo necesario para investigar, no lo que el cliente ha contado de más]]></a:t>
            </a:r>
            <a:r>
              <a:rPr lang="en-US" strike="noStrike" sz="2100" spc="0" u="none" cap="none">
                <a:solidFill>
                  <a:srgbClr val="1B2438">
                    <a:alpha val="100000"/>
                  </a:srgbClr>
                </a:solidFill>
                <a:latin typeface="Calibri"/>
              </a:rPr>
              <a:t><![CDA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Identificación: quién, qué obra, qué día y quién atiend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ssier arranca con la ___ del ___ y su papel, con la ___ donde está el problema, con las ___ que ordenan los hechos y con el nombre de quien lo ha abierto. Cada caso lleva su propia ___: dos reclamaciones del mismo cliente no se mezclan en un solo exped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hechos, en orden cronológic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bloque es una línea de tiempo: los hechos en el orden en que ocurrieron, no en el orden en que se contarían en el mostrador. La diferencia importa, porque una reclamación sostenida con las fechas correctas resiste las preguntas; sostenida con las fechas desordenadas, n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hechos, en orden cronológic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ínea lleva tres cosas: ]]></a:t>
            </a:r>
            <a:r>
              <a:rPr lang="en-US" b="1" strike="noStrike" sz="2100" spc="0" u="none" cap="none">
                <a:solidFill>
                  <a:srgbClr val="1B2438">
                    <a:alpha val="100000"/>
                  </a:srgbClr>
                </a:solidFill>
                <a:latin typeface="Calibri"/>
              </a:rPr>
              <a:t><![CDATA[la fech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pasó]]></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ién lo dice]]></a:t>
            </a:r>
            <a:r>
              <a:rPr lang="en-US" strike="noStrike" sz="2100" spc="0" u="none" cap="none">
                <a:solidFill>
                  <a:srgbClr val="1B2438">
                    <a:alpha val="100000"/>
                  </a:srgbClr>
                </a:solidFill>
                <a:latin typeface="Calibri"/>
              </a:rPr>
              <a:t><![CDATA[. «El 28 de agosto se compraron cuatro botes en la tienda de la Tienda Este» es un hecho con fuente, el albarán. «El producto no tapaba» es la versión de alguien, y se escribe como versión: «el aplicador manifiestó que no cubría a la tercera mano». Cuando dos personas dicen cosas distintas, se escriben las dos, con su fecha, sin elegir la que convie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hechos, en orden cronológic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que separar el relato de la interpretación. «Pintó tres tardes con humedad alta» es un dato declarado; «pintó mal porque había humedad» ya es una conclusión, y en el dossier va con interrogante o con el nombre de quien lo afirm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ronología también responde a la pregunta que más se repite: «¿cuándo se detectó?». Una obra terminada en septiembre y una queja en octubre dejan un mes de silencio que puede ser la clave del ca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hechos, en orden cronológico]]></a:t>
            </a:r>
          </a:p>
        </p:txBody>
      </p:sp>
      <p:pic>
        <p:nvPicPr>
          <p:cNvPr id="3" name="" descr="Cinco hitos en orden: contacto inicial, compra, aplicación, aviso del cliente y apertura del dossier.">
            <a:hlinkClick r:id="rId3" tooltip="Cinco hitos en orden: contacto inicial, compra, aplicación, aviso del cliente y apertura del dossier."/>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hechos van en el tiempo, no en el orden de la convers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ossier-de-reclamacion-tecnica-que-se-puede-defender"/>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os hechos, en orden cronológ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hitos del caso de Cala Blana en el orden en que ocurriero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plicador trae el bote, las fotos y el albarán a la tienda del centr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obra se pinta en tres tardes con humedad alta y sin imprimación en las junta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compran cuatro botes de blanco mate en la tienda de la Tienda Es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abre el dossier y se pide por escrito el dato que falta.]]></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liente comunica que la pared presenta ampollas y zonas levantad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videncia: lo que se puede mirar maña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no se fabrica: se recoge antes de que desaparezca. Repintar la pared, limpiar el bote o tirar el envase destruye la prueba, y sin prueba la respuesta se apoya en la versión más conveniente, que casi nunca es la correcta.]]></a:t>
            </a:r>
          </a:p>
        </p:txBody>
      </p:sp>
      <p:sp>
        <p:nvSpPr>
          <p:cNvPr id="8" name=""/>
          <p:cNvSpPr txBox="1"/>
          <p:nvPr/>
        </p:nvSpPr>
        <p:spPr>
          <a:xfrm>
            <a:off x="514350" y="260985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tos.]]></a:t>
            </a:r>
            <a:r>
              <a:rPr lang="en-US" strike="noStrike" sz="2100" spc="0" u="none" cap="none">
                <a:solidFill>
                  <a:srgbClr val="1B2438">
                    <a:alpha val="100000"/>
                  </a:srgbClr>
                </a:solidFill>
                <a:latin typeface="Calibri"/>
              </a:rPr>
              <a:t><![CDATA[ Tres como mínimo: una general del paramento, una de detalle y una de detalle ]]></a:t>
            </a:r>
            <a:r>
              <a:rPr lang="en-US" b="1" strike="noStrike" sz="2100" spc="0" u="none" cap="none">
                <a:solidFill>
                  <a:srgbClr val="1B2438">
                    <a:alpha val="100000"/>
                  </a:srgbClr>
                </a:solidFill>
                <a:latin typeface="Calibri"/>
              </a:rPr>
              <a:t><![CDATA[con escala]]></a:t>
            </a:r>
            <a:r>
              <a:rPr lang="en-US" strike="noStrike" sz="2100" spc="0" u="none" cap="none">
                <a:solidFill>
                  <a:srgbClr val="1B2438">
                    <a:alpha val="100000"/>
                  </a:srgbClr>
                </a:solidFill>
                <a:latin typeface="Calibri"/>
              </a:rPr>
              <a:t><![CDATA[ —una cinta métrica o una regla junto a la zona afectada—. Con fecha y lugar. Luz difusa, sin filtros ni flash directo. Si aparece una persona o un documento con datos, se pide permiso o se tap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videncia: lo que se puede mirar maña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uestras.]]></a:t>
            </a:r>
            <a:r>
              <a:rPr lang="en-US" strike="noStrike" sz="2100" spc="0" u="none" cap="none">
                <a:solidFill>
                  <a:srgbClr val="1B2438">
                    <a:alpha val="100000"/>
                  </a:srgbClr>
                </a:solidFill>
                <a:latin typeface="Calibri"/>
              </a:rPr>
              <a:t><![CDATA[ La probeta de la preparación tintada, la muestra del soporte si se autoriza y el recorte de la zona levantada si el procedimiento lo permite. Se conservan ]]></a:t>
            </a:r>
            <a:r>
              <a:rPr lang="en-US" b="1" strike="noStrike" sz="2100" spc="0" u="none" cap="none">
                <a:solidFill>
                  <a:srgbClr val="1B2438">
                    <a:alpha val="100000"/>
                  </a:srgbClr>
                </a:solidFill>
                <a:latin typeface="Calibri"/>
              </a:rPr>
              <a:t><![CDATA[cerradas y etiquetadas]]></a:t>
            </a:r>
            <a:r>
              <a:rPr lang="en-US" strike="noStrike" sz="2100" spc="0" u="none" cap="none">
                <a:solidFill>
                  <a:srgbClr val="1B2438">
                    <a:alpha val="100000"/>
                  </a:srgbClr>
                </a:solidFill>
                <a:latin typeface="Calibri"/>
              </a:rPr>
              <a:t><![CDATA[ con la referencia del caso, la fecha y el lote. Una muestra no conservada es una causa que no se podrá verificar.]]></a:t>
            </a:r>
          </a:p>
        </p:txBody>
      </p:sp>
      <p:sp>
        <p:nvSpPr>
          <p:cNvPr id="9" name=""/>
          <p:cNvSpPr txBox="1"/>
          <p:nvPr/>
        </p:nvSpPr>
        <p:spPr>
          <a:xfrm>
            <a:off x="514350" y="29146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lbarán o ticket, parte de obra, ficha técnica vigente del producto e instrucciones de preparación. Fijan qué se compró, cuándo, en qué tienda y con qué condicion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videncia: lo que se puede mirar maña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te y fecha de fabricación.]]></a:t>
            </a:r>
            <a:r>
              <a:rPr lang="en-US" strike="noStrike" sz="2100" spc="0" u="none" cap="none">
                <a:solidFill>
                  <a:srgbClr val="1B2438">
                    <a:alpha val="100000"/>
                  </a:srgbClr>
                </a:solidFill>
                <a:latin typeface="Calibri"/>
              </a:rPr>
              <a:t><![CDATA[ Se copian de la etiqueta: referencia, formato, fórmula, lote y fecha de fabricación. El lote ]]></a:t>
            </a:r>
            <a:r>
              <a:rPr lang="en-US" b="1" strike="noStrike" sz="2100" spc="0" u="none" cap="none">
                <a:solidFill>
                  <a:srgbClr val="1B2438">
                    <a:alpha val="100000"/>
                  </a:srgbClr>
                </a:solidFill>
                <a:latin typeface="Calibri"/>
              </a:rPr>
              <a:t><![CDATA[acota]]></a:t>
            </a:r>
            <a:r>
              <a:rPr lang="en-US" strike="noStrike" sz="2100" spc="0" u="none" cap="none">
                <a:solidFill>
                  <a:srgbClr val="1B2438">
                    <a:alpha val="100000"/>
                  </a:srgbClr>
                </a:solidFill>
                <a:latin typeface="Calibri"/>
              </a:rPr>
              <a:t><![CDATA[ el problema. Si el mismo lote aparece en varias obras con fallo, el patrón es una pista; si el fallo aparece repartido entre varios lotes, la pista apunta a otro lado.]]></a:t>
            </a:r>
          </a:p>
        </p:txBody>
      </p:sp>
      <p:sp>
        <p:nvSpPr>
          <p:cNvPr id="9" name=""/>
          <p:cNvSpPr txBox="1"/>
          <p:nvPr/>
        </p:nvSpPr>
        <p:spPr>
          <a:xfrm>
            <a:off x="514350" y="29146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stodia.]]></a:t>
            </a:r>
            <a:r>
              <a:rPr lang="en-US" strike="noStrike" sz="2100" spc="0" u="none" cap="none">
                <a:solidFill>
                  <a:srgbClr val="1B2438">
                    <a:alpha val="100000"/>
                  </a:srgbClr>
                </a:solidFill>
                <a:latin typeface="Calibri"/>
              </a:rPr>
              <a:t><![CDATA[ Cada pieza se etiqueta, se guarda en el expediente, no se abre, no se altera y no se mezcla con el stock. Se anota quién la tiene y por qué.]]></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videncia: lo que se puede mirar mañana]]></a:t>
            </a:r>
          </a:p>
        </p:txBody>
      </p:sp>
      <p:pic>
        <p:nvPicPr>
          <p:cNvPr id="3" name="" descr="Cuatro tarjetas: fotos con escala, muestras conservadas, albaranes y parte de obra, lote y fecha de fabricación.">
            <a:hlinkClick r:id="rId3" tooltip="Cuatro tarjetas: fotos con escala, muestras conservadas, albaranes y parte de obra, lote y fecha de fabricación."/>
          </p:cNvPr>
          <p:cNvPicPr>
            <a:picLocks noChangeAspect="1"/>
          </p:cNvPicPr>
          <p:nvPr>
            <p:ph type="pic" idx="1"/>
          </p:nvPr>
        </p:nvPicPr>
        <p:blipFill>
          <a:blip r:embed="rId2"/>
          <a:stretch>
            <a:fillRect/>
          </a:stretch>
        </p:blipFill>
        <p:spPr>
          <a:xfrm>
            <a:off x="847725" y="1257300"/>
            <a:ext cx="7439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evidencia sostiene una pregunta distinta del análisis de cau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ossier-de-reclamacion-tecnica-que-se-puede-defender"/>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a evidencia: lo que se puede mirar maña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del dossier según lo que de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igencia del produ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iciones de aplic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cho en la obra]]></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ínculo con la entreg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otografía del bote con el lote y la fecha de fabricación legibles.]]></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te y fecha de fabricación copiados de la etique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beta de la preparación tintada, cerrada y etiqueta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rte de obra con el soporte y la imprimación declarad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oto de la pared afectada con una cinta métrica al l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roquis de la obra con la ubicación de la zona afectad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lbarán con la fecha de compra y la cantidad servid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Nota de la tienda con el canal de contacto acordado.]]></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ato que falta y cómo se pid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co más valioso del dossier es el que se declara. Un dossier donde todo está lleno transmite una seguridad que casi nunca existe; un dossier con dos o tres pendientes bien escritos transmite lo contrario: que se sabe hasta dónde se sab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escribe un pendiente.]]></a:t>
            </a:r>
            <a:r>
              <a:rPr lang="en-US" strike="noStrike" sz="2100" spc="0" u="none" cap="none">
                <a:solidFill>
                  <a:srgbClr val="1B2438">
                    <a:alpha val="100000"/>
                  </a:srgbClr>
                </a:solidFill>
                <a:latin typeface="Calibri"/>
              </a:rPr>
              <a:t><![CDATA[ En una sola línea: qué falta exactamente, por qué se necesita, quién puede darlo y qué decisión depende de él. «Pendiente: parte de obra. Sin él no se puede saber si el soporte estaba preparado; lo puede dar el aplicador.» Esa línea es más útil que un párrafo de hipótesi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ato que falta y cómo se pid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iferencia entre «no consta» y «no lo hubo».]]></a:t>
            </a:r>
            <a:r>
              <a:rPr lang="en-US" strike="noStrike" sz="2100" spc="0" u="none" cap="none">
                <a:solidFill>
                  <a:srgbClr val="1B2438">
                    <a:alpha val="100000"/>
                  </a:srgbClr>
                </a:solidFill>
                <a:latin typeface="Calibri"/>
              </a:rPr>
              <a:t><![CDATA[ El aplicador que dice «creo que le puse una imprimación, pero no me acuerdo» no ha dicho que no la puso. Escribir «no hubo imprimación» convierte una laguna de memoria en un hecho, y sobre ese hecho se construyen luego una respuesta y una acción correctiva. La alternativa honesta es «preparación no confirma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ato que falta y cómo se pid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pide, sin admitir responsabilidad.]]></a:t>
            </a:r>
            <a:r>
              <a:rPr lang="en-US" strike="noStrike" sz="2100" spc="0" u="none" cap="none">
                <a:solidFill>
                  <a:srgbClr val="1B2438">
                    <a:alpha val="100000"/>
                  </a:srgbClr>
                </a:solidFill>
                <a:latin typeface="Calibri"/>
              </a:rPr>
              <a:t><![CDATA[ Un dato se pide por escrito y con motivo. «Para separar si el problema viene del producto o de la preparación, necesito la parte de obra con el soporte y las capas aplicadas» pide un dato sin afirmar una causa. Pedir no es acusar: nadie admite que la pintura falla por escribir «necesito saber cómo se preparó el soporte». Y el motivo evita que el pedido suene a desconfianz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ato que falta y cómo se pid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trampas: preguntar en el mostrador y no registrar la respuesta, y pedir el dato sin anotar quién lo pidió, cuándo y qué respondió. Si no se anota, la próxima persona del equipo no sabe si nadie lo pidió o si la respuesta se perdió.]]></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ato que falta y cómo se pide · Cómo se pide un dato que falta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qué falta exactamente: una sola cosa por lín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ato que falta y cómo se pide · Cómo se pide un dato que falta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ara qué se necesita: qué decisión depende de ese da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ato que falta y cómo se pide · Cómo se pide un dato que falta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dicar quién puede darlo: aplicador, cliente, almacén o dirección técn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ato que falta y cómo se pide · Cómo se pide un dato que falta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lo por escrito y guardar la respuesta junto con su fec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ato que falta y cómo se pide · Cómo se pide un dato que falta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ualizar el dossier: el pendiente pasa a dato o se mantiene con lo recibi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dato que falta y cómo se pid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ossier dice que falta saber si la pared llevaba imprimación. El aplicador responde: «creo que le puse una capa, pero no me acuerdo». ¿Qué se escrib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ubo imprimación»: es lo más probable y cierra el hil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ndiente: preparación no confirmada. El aplicador no lo recuerda; se pide la parte de obr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plicador reconoce que no imprimió»: su propia frase lo di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mprimación conforme»: se da por buena la versión del aplicad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nálisis de causa: cuatro familias que no se mezcl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álisis de causa no es dar la culpa: es decir qué evidencia sostiene cada afirmación y qué dato la haría más fuerte. Trabaja con cuatro familias, y cada una tiene su propio indicio y su propio dato que la separa.]]></a:t>
            </a:r>
          </a:p>
        </p:txBody>
      </p:sp>
      <p:sp>
        <p:nvSpPr>
          <p:cNvPr id="8" name=""/>
          <p:cNvSpPr txBox="1"/>
          <p:nvPr/>
        </p:nvSpPr>
        <p:spPr>
          <a:xfrm>
            <a:off x="514350" y="260985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fecto de producto.]]></a:t>
            </a:r>
            <a:r>
              <a:rPr lang="en-US" strike="noStrike" sz="2100" spc="0" u="none" cap="none">
                <a:solidFill>
                  <a:srgbClr val="1B2438">
                    <a:alpha val="100000"/>
                  </a:srgbClr>
                </a:solidFill>
                <a:latin typeface="Calibri"/>
              </a:rPr>
              <a:t><![CDATA[ El producto no se comporta como indica su ficha. Indicio: se repite con el mismo lote en obras bien preparadas, o la propia probeta de la preparación reproduce el fallo. Lo separa: la prueba sobre la muestra conservada y la comparación con el mismo lote en otras obras. Decide dirección técnica, con el fabricante cuando el defecto está document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nálisis de causa: cuatro familias que no se mezcl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rror de aplicación.]]></a:t>
            </a:r>
            <a:r>
              <a:rPr lang="en-US" strike="noStrike" sz="2100" spc="0" u="none" cap="none">
                <a:solidFill>
                  <a:srgbClr val="1B2438">
                    <a:alpha val="100000"/>
                  </a:srgbClr>
                </a:solidFill>
                <a:latin typeface="Calibri"/>
              </a:rPr>
              <a:t><![CDATA[ Preparación, dilución, manos, tiempo de secado, útiles. Indicio: falla en un tramo y funciona en otro de la misma pared. Lo separa: el parte de obra, las fotos del proceso y lo que declara el ejecutor. Decide dirección técnica con el responsable de la obra.]]></a:t>
            </a:r>
          </a:p>
        </p:txBody>
      </p:sp>
      <p:sp>
        <p:nvSpPr>
          <p:cNvPr id="9" name=""/>
          <p:cNvSpPr txBox="1"/>
          <p:nvPr/>
        </p:nvSpPr>
        <p:spPr>
          <a:xfrm>
            <a:off x="514350" y="291465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llo del soporte.]]></a:t>
            </a:r>
            <a:r>
              <a:rPr lang="en-US" strike="noStrike" sz="2100" spc="0" u="none" cap="none">
                <a:solidFill>
                  <a:srgbClr val="1B2438">
                    <a:alpha val="100000"/>
                  </a:srgbClr>
                </a:solidFill>
                <a:latin typeface="Calibri"/>
              </a:rPr>
              <a:t><![CDATA[ Humedad, sales, movimiento, un soporte que no admite el sistema. Indicio: ampollas o levantamientos con patrón, que aparecen también fuera de la zona pintada. Lo separa: la lectura del soporte y los antecedentes de la obra. Decide dirección técnic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nálisis de causa: cuatro familias que no se mezcl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rror de uso.]]></a:t>
            </a:r>
            <a:r>
              <a:rPr lang="en-US" strike="noStrike" sz="2100" spc="0" u="none" cap="none">
                <a:solidFill>
                  <a:srgbClr val="1B2438">
                    <a:alpha val="100000"/>
                  </a:srgbClr>
                </a:solidFill>
                <a:latin typeface="Calibri"/>
              </a:rPr>
              <a:t><![CDATA[ El producto se usó en condiciones o usos no previstos, o se limpió o se barnizó de forma agresiva. Indicio: el fallo aparece tras el primer uso, tras una limpieza o tras un barnizado posterior. Lo separa: el uso real frente al uso previsto de la ficha. Decide dirección técnica.]]></a:t>
            </a:r>
          </a:p>
        </p:txBody>
      </p:sp>
      <p:sp>
        <p:nvSpPr>
          <p:cNvPr id="9"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no haya evidencia suficiente, la conclusión del dossier es una ]]></a:t>
            </a:r>
            <a:r>
              <a:rPr lang="en-US" b="1" strike="noStrike" sz="2100" spc="0" u="none" cap="none">
                <a:solidFill>
                  <a:srgbClr val="1B2438">
                    <a:alpha val="100000"/>
                  </a:srgbClr>
                </a:solidFill>
                <a:latin typeface="Calibri"/>
              </a:rPr>
              <a:t><![CDATA[hipótesis con su pendiente al lado]]></a:t>
            </a:r>
            <a:r>
              <a:rPr lang="en-US" strike="noStrike" sz="2100" spc="0" u="none" cap="none">
                <a:solidFill>
                  <a:srgbClr val="1B2438">
                    <a:alpha val="100000"/>
                  </a:srgbClr>
                </a:solidFill>
                <a:latin typeface="Calibri"/>
              </a:rPr>
              <a:t><![CDATA[, no un veredicto. Y separar familias no reparte culpas: evita que una causa posible tape a las otras tr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nálisis de causa: cuatro familias que no se mezclan]]></a:t>
            </a:r>
          </a:p>
        </p:txBody>
      </p:sp>
      <p:pic>
        <p:nvPicPr>
          <p:cNvPr id="3" name="" descr="Matriz con cuatro familias de causa: defecto de producto, error de aplicación, fallo del soporte y error de uso, con su indicio, el dato que las separa y quién decide.">
            <a:hlinkClick r:id="rId3" tooltip="Matriz con cuatro familias de causa: defecto de producto, error de aplicación, fallo del soporte y error de uso, con su indicio, el dato que las separa y quién decide."/>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familia se separa con un dato distinto. Cambiarlas de sitio cambia el ca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ossier-de-reclamacion-tecnica-que-se-puede-defender"/>
              </a:rPr>
              <a:t><![CDATA[Ver imagen original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Análisis de causa: cuatro familias que no se mezcl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amilia de causa con el dato que realmente la separa de las demá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fecto de product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rror de aplicac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allo del soport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rror de us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s cuatro famili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te de obra, imprimación, dilución y manos declaradas]]></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ctura del soporte, humedad observada y antecedentes de la obra]]></a:t>
            </a:r>
          </a:p>
        </p:txBody>
      </p:sp>
      <p:sp>
        <p:nvSpPr>
          <p:cNvPr id="10" name=""/>
          <p:cNvSpPr txBox="1"/>
          <p:nvPr/>
        </p:nvSpPr>
        <p:spPr>
          <a:xfrm>
            <a:off x="628650" y="2514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so real de la obra frente al uso previsto de la ficha técnica]]></a:t>
            </a:r>
          </a:p>
        </p:txBody>
      </p:sp>
      <p:sp>
        <p:nvSpPr>
          <p:cNvPr id="11" name=""/>
          <p:cNvSpPr txBox="1"/>
          <p:nvPr/>
        </p:nvSpPr>
        <p:spPr>
          <a:xfrm>
            <a:off x="628650" y="2867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ato pendiente: sin él, ninguna conclusión del dossier se sostiene]]></a:t>
            </a:r>
          </a:p>
        </p:txBody>
      </p:sp>
      <p:sp>
        <p:nvSpPr>
          <p:cNvPr id="12" name=""/>
          <p:cNvSpPr txBox="1"/>
          <p:nvPr/>
        </p:nvSpPr>
        <p:spPr>
          <a:xfrm>
            <a:off x="628650" y="35337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ueba sobre la muestra conservada y comparación con el mismo lote en otras obr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espuesta al cliente: qué se reconoce, qué no y por qué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sale del dossier, no de la conversación de mostrador. Su estructura es fija y se puede aprender.]]></a:t>
            </a:r>
          </a:p>
        </p:txBody>
      </p:sp>
      <p:sp>
        <p:nvSpPr>
          <p:cNvPr id="8" name=""/>
          <p:cNvSpPr txBox="1"/>
          <p:nvPr/>
        </p:nvSpPr>
        <p:spPr>
          <a:xfrm>
            <a:off x="514350" y="19526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reconoce.]]></a:t>
            </a:r>
            <a:r>
              <a:rPr lang="en-US" strike="noStrike" sz="2100" spc="0" u="none" cap="none">
                <a:solidFill>
                  <a:srgbClr val="1B2438">
                    <a:alpha val="100000"/>
                  </a:srgbClr>
                </a:solidFill>
                <a:latin typeface="Calibri"/>
              </a:rPr>
              <a:t><![CDATA[ El hecho y su efecto: el problema existe, la molestia es real y lo que ya se ha hecho —visita, muestras, gestión—. ]]></a:t>
            </a:r>
            <a:r>
              <a:rPr lang="en-US" b="1" strike="noStrike" sz="2100" spc="0" u="none" cap="none">
                <a:solidFill>
                  <a:srgbClr val="1B2438">
                    <a:alpha val="100000"/>
                  </a:srgbClr>
                </a:solidFill>
                <a:latin typeface="Calibri"/>
              </a:rPr>
              <a:t><![CDATA[Reconocer el hecho no es admitir la causa.]]></a:t>
            </a:r>
            <a:r>
              <a:rPr lang="en-US" strike="noStrike" sz="2100" spc="0" u="none" cap="none">
                <a:solidFill>
                  <a:srgbClr val="1B2438">
                    <a:alpha val="100000"/>
                  </a:srgbClr>
                </a:solidFill>
                <a:latin typeface="Calibri"/>
              </a:rPr>
              <a:t><![CDATA[ «Veo lo que me enseña» y «tiene usted razón en el fastidio que le supone» no comprometen a nadi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espuesta al cliente: qué se reconoce, qué no y por qué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o se reconoce.]]></a:t>
            </a:r>
            <a:r>
              <a:rPr lang="en-US" strike="noStrike" sz="2100" spc="0" u="none" cap="none">
                <a:solidFill>
                  <a:srgbClr val="1B2438">
                    <a:alpha val="100000"/>
                  </a:srgbClr>
                </a:solidFill>
                <a:latin typeface="Calibri"/>
              </a:rPr>
              <a:t><![CDATA[ La causa que todavía no está probada, la responsabilidad que no depende de la empresa y el alcance de la garantía. Se dice sin rodeos: «todavía no podemos confirmar la causa» o «lo que corresponde a la preparación de la obra lo confirmamos con la parte de obra».]]></a:t>
            </a:r>
          </a:p>
        </p:txBody>
      </p:sp>
      <p:sp>
        <p:nvSpPr>
          <p:cNvPr id="9" name=""/>
          <p:cNvSpPr txBox="1"/>
          <p:nvPr/>
        </p:nvSpPr>
        <p:spPr>
          <a:xfrm>
            <a:off x="514350" y="29146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a:t>
            </a:r>
            <a:r>
              <a:rPr lang="en-US" strike="noStrike" sz="2100" spc="0" u="none" cap="none">
                <a:solidFill>
                  <a:srgbClr val="1B2438">
                    <a:alpha val="100000"/>
                  </a:srgbClr>
                </a:solidFill>
                <a:latin typeface="Calibri"/>
              </a:rPr>
              <a:t><![CDATA[ La explicación del proceso: qué se ha comprobado, qué falta y para qué sirve. El cliente tiene derecho a saber por qué la respuesta tar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espuesta al cliente: qué se reconoce, qué no y por qué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compromete.]]></a:t>
            </a:r>
            <a:r>
              <a:rPr lang="en-US" strike="noStrike" sz="2100" spc="0" u="none" cap="none">
                <a:solidFill>
                  <a:srgbClr val="1B2438">
                    <a:alpha val="100000"/>
                  </a:srgbClr>
                </a:solidFill>
                <a:latin typeface="Calibri"/>
              </a:rPr>
              <a:t><![CDATA[ Solo el proceso: que se revisa, quién lo hace y cómo se le comunicará el siguiente paso. Los importes, los plazos y las garantías los decide dirección; mientras no estén confirmados, no se escriben ni se insinú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espuesta al cliente: qué se reconoce, qué no y por qué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mitir la causa antes de tiempo tiene dos costes: uno hacia el cliente —le quita la información de lo que aún falta— y otro hacia dentro —fija una postura que después no se puede sostener si la causa resulta ser otra—. Y hay un error más caro que admitir de más: ]]></a:t>
            </a:r>
            <a:r>
              <a:rPr lang="en-US" b="1" strike="noStrike" sz="2100" spc="0" u="none" cap="none">
                <a:solidFill>
                  <a:srgbClr val="1B2438">
                    <a:alpha val="100000"/>
                  </a:srgbClr>
                </a:solidFill>
                <a:latin typeface="Calibri"/>
              </a:rPr>
              <a:t><![CDATA[la promesa verbal]]></a:t>
            </a:r>
            <a:r>
              <a:rPr lang="en-US" strike="noStrike" sz="2100" spc="0" u="none" cap="none">
                <a:solidFill>
                  <a:srgbClr val="1B2438">
                    <a:alpha val="100000"/>
                  </a:srgbClr>
                </a:solidFill>
                <a:latin typeface="Calibri"/>
              </a:rPr>
              <a:t><![CDATA[. «Te lo cambio el viernes» obliga a la empresa a algo que nadie ha aprobado, y si no se cumple, se pierde el doble. Lo que se dice de palabra se anota en el dossier como compromiso verbal no autorizado, y se corrige en la respuesta escri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espuesta al cliente: qué se reconoce, qué no y por qué]]></a:t>
            </a:r>
          </a:p>
        </p:txBody>
      </p:sp>
      <p:pic>
        <p:nvPicPr>
          <p:cNvPr id="3" name="" descr="Comparación entre una respuesta que no se sostiene y una respuesta defendible, con la consecuencia de cada una.">
            <a:hlinkClick r:id="rId3" tooltip="Comparación entre una respuesta que no se sostiene y una respuesta defendible, con la consecuencia de cada una."/>
          </p:cNvPr>
          <p:cNvPicPr>
            <a:picLocks noChangeAspect="1"/>
          </p:cNvPicPr>
          <p:nvPr>
            <p:ph type="pic" idx="1"/>
          </p:nvPr>
        </p:nvPicPr>
        <p:blipFill>
          <a:blip r:embed="rId2"/>
          <a:stretch>
            <a:fillRect/>
          </a:stretch>
        </p:blipFill>
        <p:spPr>
          <a:xfrm>
            <a:off x="1400175" y="1257300"/>
            <a:ext cx="634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conocer el hecho no es admitir la causa. La diferencia está en qué se comprome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ossier-de-reclamacion-tecnica-que-se-puede-defender"/>
              </a:rPr>
              <a:t><![CDATA[Ver imagen original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a respuesta al cliente: qué se reconoce, qué no y por qué]]></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respuesta a un cliente.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lo que me ha contado todavía no puedo confirmar la causa; necesito la parte de obra para saber cómo se preparó el soport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o es un fallo del producto: se lo cambio todo y le devuelvo el diner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garantizo que el viernes queda resuelto y le ponemos la pintura que haga fa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 claro que su aplicador se saltó la imprimación, por eso se ha levantado.»]]></a:t>
            </a:r>
          </a:p>
        </p:txBody>
      </p:sp>
      <p:sp>
        <p:nvSpPr>
          <p:cNvPr id="8" name=""/>
          <p:cNvSpPr txBox="1"/>
          <p:nvPr/>
        </p:nvSpPr>
        <p:spPr>
          <a:xfrm>
            <a:off x="628650" y="18954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Ya está comprobado lo que se puede mirar y lo que me falta se lo he pedido por escrito; en cuanto lo tenga, le escribo con el resulta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Acciones correctivas: reponer, retrabajar, visitar y form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causa está entendida, el dossier deja de diagnosticar y empieza a actuar. Hay cuatro tipos de acción, y cada una tiene su condición, su responsable y su comprobación.]]></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osición.]]></a:t>
            </a:r>
            <a:r>
              <a:rPr lang="en-US" strike="noStrike" sz="2100" spc="0" u="none" cap="none">
                <a:solidFill>
                  <a:srgbClr val="1B2438">
                    <a:alpha val="100000"/>
                  </a:srgbClr>
                </a:solidFill>
                <a:latin typeface="Calibri"/>
              </a:rPr>
              <a:t><![CDATA[ Sustituir el material que no se ha aplicado o el envase dañado, cuando lo hubo. Condición: que exista albarán o consumo verificable. Se comprueba con la entrega y el albará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Acciones correctivas: reponer, retrabajar, visitar y form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trabajo.]]></a:t>
            </a:r>
            <a:r>
              <a:rPr lang="en-US" strike="noStrike" sz="2100" spc="0" u="none" cap="none">
                <a:solidFill>
                  <a:srgbClr val="1B2438">
                    <a:alpha val="100000"/>
                  </a:srgbClr>
                </a:solidFill>
                <a:latin typeface="Calibri"/>
              </a:rPr>
              <a:t><![CDATA[ Corregir la zona afectada: lijar, preparar, imprimir y repintar. Condición: la causa está entendida, la evidencia está conservada y el soporte es compatible con el sistema. Se comprueba con fotos del resultado y la conformidad del cliente.]]></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isita técnica.]]></a:t>
            </a:r>
            <a:r>
              <a:rPr lang="en-US" strike="noStrike" sz="2100" spc="0" u="none" cap="none">
                <a:solidFill>
                  <a:srgbClr val="1B2438">
                    <a:alpha val="100000"/>
                  </a:srgbClr>
                </a:solidFill>
                <a:latin typeface="Calibri"/>
              </a:rPr>
              <a:t><![CDATA[ Ir a la obra cuando el soporte no se puede valorar desde el mostrador: humedad, estado del paramento, cómo se aplicó. No es un peritaje; se recogen hechos, se fotografían y se vuelve al dossi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Acciones correctivas: reponer, retrabajar, visitar y form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rmación.]]></a:t>
            </a:r>
            <a:r>
              <a:rPr lang="en-US" strike="noStrike" sz="2100" spc="0" u="none" cap="none">
                <a:solidFill>
                  <a:srgbClr val="1B2438">
                    <a:alpha val="100000"/>
                  </a:srgbClr>
                </a:solidFill>
                <a:latin typeface="Calibri"/>
              </a:rPr>
              <a:t><![CDATA[ Cuando la causa es un error de aplicación o de uso: recordatorio al equipo y al aplicador sobre preparación, manos o dilución. Se mide en el resultado de la siguiente obra, no en la intención.]]></a:t>
            </a:r>
          </a:p>
        </p:txBody>
      </p:sp>
      <p:sp>
        <p:nvSpPr>
          <p:cNvPr id="9" name=""/>
          <p:cNvSpPr txBox="1"/>
          <p:nvPr/>
        </p:nvSpPr>
        <p:spPr>
          <a:xfrm>
            <a:off x="514350" y="25812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acción se anota con cuatro campos: ]]></a:t>
            </a:r>
            <a:r>
              <a:rPr lang="en-US" b="1" strike="noStrike" sz="2100" spc="0" u="none" cap="none">
                <a:solidFill>
                  <a:srgbClr val="1B2438">
                    <a:alpha val="100000"/>
                  </a:srgbClr>
                </a:solidFill>
                <a:latin typeface="Calibri"/>
              </a:rPr>
              <a:t><![CDATA[qué, quién, con qué condición y cómo se comprueba]]></a:t>
            </a:r>
            <a:r>
              <a:rPr lang="en-US" strike="noStrike" sz="2100" spc="0" u="none" cap="none">
                <a:solidFill>
                  <a:srgbClr val="1B2438">
                    <a:alpha val="100000"/>
                  </a:srgbClr>
                </a:solidFill>
                <a:latin typeface="Calibri"/>
              </a:rPr>
              <a:t><![CDATA[. Y una advertencia necesaria: reponer no es compensar. Una compensación es una decisión con importe y autorización, que corresponde a dirección y que esta lección deja explícitamente pendiente. Un dossier no es el sitio para anunciar un importe que nadie ha aproba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Acciones correctivas: reponer, retrabajar, visitar y form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ausa está clara: faltó imprimación en las juntas y la zona se pintó con humedad alta. ¿Cuál de estas NO es una acción correctiva en el dossie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oner el material que quedó pendiente de aplicar en la obra.]]></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rabajar la zona levantada con su imprimación y repintado.]]></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ormar al aplicador en la preparación del soporte de las juntas.]]></a:t>
            </a:r>
          </a:p>
        </p:txBody>
      </p:sp>
      <p:sp>
        <p:nvSpPr>
          <p:cNvPr id="12" name=""/>
          <p:cNvSpPr txBox="1"/>
          <p:nvPr/>
        </p:nvSpPr>
        <p:spPr>
          <a:xfrm>
            <a:off x="666750" y="3790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volver el importe de los botes ya aplicados como compens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onfidencialidad: qué datos personales entra en el dossi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ssier técnico es también un documento con datos personales: nombre, dirección de la vivienda, teléfono, fotos del interior de una casa y, a veces, datos de salud («se me ha pegado al polvo»). Eso obliga a dos cuidados: ]]></a:t>
            </a:r>
            <a:r>
              <a:rPr lang="en-US" b="1" strike="noStrike" sz="2100" spc="0" u="none" cap="none">
                <a:solidFill>
                  <a:srgbClr val="1B2438">
                    <a:alpha val="100000"/>
                  </a:srgbClr>
                </a:solidFill>
                <a:latin typeface="Calibri"/>
              </a:rPr>
              <a:t><![CDATA[minimización]]></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onfidencialidad]]></a:t>
            </a:r>
            <a:r>
              <a:rPr lang="en-US" strike="noStrike" sz="2100" spc="0" u="none" cap="none">
                <a:solidFill>
                  <a:srgbClr val="1B2438">
                    <a:alpha val="100000"/>
                  </a:srgbClr>
                </a:solidFill>
                <a:latin typeface="Calibri"/>
              </a:rPr>
              <a:t><![CDATA[.]]></a:t>
            </a:r>
          </a:p>
        </p:txBody>
      </p:sp>
      <p:sp>
        <p:nvSpPr>
          <p:cNvPr id="8" name=""/>
          <p:cNvSpPr txBox="1"/>
          <p:nvPr/>
        </p:nvSpPr>
        <p:spPr>
          <a:xfrm>
            <a:off x="514350" y="29432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nimización.]]></a:t>
            </a:r>
            <a:r>
              <a:rPr lang="en-US" strike="noStrike" sz="2100" spc="0" u="none" cap="none">
                <a:solidFill>
                  <a:srgbClr val="1B2438">
                    <a:alpha val="100000"/>
                  </a:srgbClr>
                </a:solidFill>
                <a:latin typeface="Calibri"/>
              </a:rPr>
              <a:t><![CDATA[ Se anota lo necesario para investigar. La dirección exacta, el número de documento o los datos de salud de un tercero no se copian: se escribe «vivienda en Cala Blana; acceso acordado con el cliente» y el resto se pide en el momento en que haga fal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onfidencialidad: qué datos personales entra en el dossi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nalidad.]]></a:t>
            </a:r>
            <a:r>
              <a:rPr lang="en-US" strike="noStrike" sz="2100" spc="0" u="none" cap="none">
                <a:solidFill>
                  <a:srgbClr val="1B2438">
                    <a:alpha val="100000"/>
                  </a:srgbClr>
                </a:solidFill>
                <a:latin typeface="Calibri"/>
              </a:rPr>
              <a:t><![CDATA[ Los datos del dossier sirven para resolver esa reclamación. No se reutilizan para campañas de la tienda, para un mailing ni para publicar casos en redes o en la web: una obra con fotos puede identificar a la familia y al aplicador.]]></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idencialidad.]]></a:t>
            </a:r>
            <a:r>
              <a:rPr lang="en-US" strike="noStrike" sz="2100" spc="0" u="none" cap="none">
                <a:solidFill>
                  <a:srgbClr val="1B2438">
                    <a:alpha val="100000"/>
                  </a:srgbClr>
                </a:solidFill>
                <a:latin typeface="Calibri"/>
              </a:rPr>
              <a:t><![CDATA[ Lo ve quien tiene que trabajar el caso: quien atiende, dirección técnica y quien firma la respuesta. Se enseña a quien lo necesita para el caso, no a quien «por curiosidad» ni para presumir de un buen resultad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onfidencialidad: qué datos personales entra en el dossi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ceros.]]></a:t>
            </a:r>
            <a:r>
              <a:rPr lang="en-US" strike="noStrike" sz="2100" spc="0" u="none" cap="none">
                <a:solidFill>
                  <a:srgbClr val="1B2438">
                    <a:alpha val="100000"/>
                  </a:srgbClr>
                </a:solidFill>
                <a:latin typeface="Calibri"/>
              </a:rPr>
              <a:t><![CDATA[ Cuando interviene el fabricante se le manda lo imprescindible para el análisis: referencia, lote, fecha de fabricación, fotos y descripción del fallo. Los datos del cliente se omiten o se anonimizan cuando no hacen falta.]]></a:t>
            </a:r>
          </a:p>
        </p:txBody>
      </p:sp>
      <p:sp>
        <p:nvSpPr>
          <p:cNvPr id="9" name=""/>
          <p:cNvSpPr txBox="1"/>
          <p:nvPr/>
        </p:nvSpPr>
        <p:spPr>
          <a:xfrm>
            <a:off x="514350" y="25812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ervación.]]></a:t>
            </a:r>
            <a:r>
              <a:rPr lang="en-US" strike="noStrike" sz="2100" spc="0" u="none" cap="none">
                <a:solidFill>
                  <a:srgbClr val="1B2438">
                    <a:alpha val="100000"/>
                  </a:srgbClr>
                </a:solidFill>
                <a:latin typeface="Calibri"/>
              </a:rPr>
              <a:t><![CDATA[ Qué se guarda, por qué y hasta cuándo lo fija la política de conservación de la empresa. Mientras no esté confirmada, la regla prudente es no tirar nada y no multiplicar copias: se guarda en el expediente, no en carpetas sueltas ni en el móvil person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onfidencialidad: qué datos personales entra en el dossi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co general es el Reglamento (UE) 2016/679 y la Ley Orgánica 3/2018 (ver fuentes). Esta lección no interpreta la base jurídica, ni los plazos, ni los derechos: eso lo confirma direc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Confidencialidad: qué datos personales entra en el dossie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fotos del salón con la avería pueden publicarse en el perfil de la tienda si el cliente no dice nada, porque el caso ya está en el dossie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Cierre y aprendizaje: qué se cambia en el proce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el dossier no es enviar una respuesta: es cerrar la causa y devolver el aprendizaje al proceso. Un caso bien cerrado deja dos cosas, la resolución y el cambio.]]></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erre del caso.]]></a:t>
            </a:r>
            <a:r>
              <a:rPr lang="en-US" strike="noStrike" sz="2100" spc="0" u="none" cap="none">
                <a:solidFill>
                  <a:srgbClr val="1B2438">
                    <a:alpha val="100000"/>
                  </a:srgbClr>
                </a:solidFill>
                <a:latin typeface="Calibri"/>
              </a:rPr>
              <a:t><![CDATA[ Qué se ha resuelto, qué queda abierto y por qué. Si una parte sigue pendiente —una muestra en análisis, una respuesta del fabricante—, se dice cuál y quién la espera. Un dossier cerrado con pendientes sin nombre vuelve a la pil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Cierre y aprendizaje: qué se cambia en el proce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Reponer, retrabajar, formar o derivar: cada caso deja al menos una acción con responsable y con forma de comprobarla.]]></a:t>
            </a:r>
          </a:p>
        </p:txBody>
      </p:sp>
      <p:sp>
        <p:nvSpPr>
          <p:cNvPr id="9" name=""/>
          <p:cNvSpPr txBox="1"/>
          <p:nvPr/>
        </p:nvSpPr>
        <p:spPr>
          <a:xfrm>
            <a:off x="514350" y="22574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prendizaje.]]></a:t>
            </a:r>
            <a:r>
              <a:rPr lang="en-US" strike="noStrike" sz="2100" spc="0" u="none" cap="none">
                <a:solidFill>
                  <a:srgbClr val="1B2438">
                    <a:alpha val="100000"/>
                  </a:srgbClr>
                </a:solidFill>
                <a:latin typeface="Calibri"/>
              </a:rPr>
              <a:t><![CDATA[ Qué se cambia para que el mismo caso no se repita: un campo nuevo en el parte de obra —soporte y preparación—, un recordatorio de la ficha técnica en la entrega, una formación al aplicador, un aviso a almacén sobre un lote, una revisión del material de tinta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Cierre y aprendizaje: qué se cambia en el proce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ión conjunta.]]></a:t>
            </a:r>
            <a:r>
              <a:rPr lang="en-US" strike="noStrike" sz="2100" spc="0" u="none" cap="none">
                <a:solidFill>
                  <a:srgbClr val="1B2438">
                    <a:alpha val="100000"/>
                  </a:srgbClr>
                </a:solidFill>
                <a:latin typeface="Calibri"/>
              </a:rPr>
              <a:t><![CDATA[ Los casos con el mismo aprendizaje se miran juntos. Dos reclamaciones del mismo tipo en tres meses son una señal del proceso, no del azar.]]></a:t>
            </a:r>
          </a:p>
        </p:txBody>
      </p:sp>
      <p:sp>
        <p:nvSpPr>
          <p:cNvPr id="9" name=""/>
          <p:cNvSpPr txBox="1"/>
          <p:nvPr/>
        </p:nvSpPr>
        <p:spPr>
          <a:xfrm>
            <a:off x="514350" y="2257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que ordena todo lo demás: ]]></a:t>
            </a:r>
            <a:r>
              <a:rPr lang="en-US" b="1" strike="noStrike" sz="2100" spc="0" u="none" cap="none">
                <a:solidFill>
                  <a:srgbClr val="1B2438">
                    <a:alpha val="100000"/>
                  </a:srgbClr>
                </a:solidFill>
                <a:latin typeface="Calibri"/>
              </a:rPr>
              <a:t><![CDATA[el dossier se conserva como registro de lo que se sabía y de lo que se decidió]]></a:t>
            </a:r>
            <a:r>
              <a:rPr lang="en-US" strike="noStrike" sz="2100" spc="0" u="none" cap="none">
                <a:solidFill>
                  <a:srgbClr val="1B2438">
                    <a:alpha val="100000"/>
                  </a:srgbClr>
                </a:solidFill>
                <a:latin typeface="Calibri"/>
              </a:rPr>
              <a:t><![CDATA[. Cuando aparece un caso parecido, el equipo no empieza de cero: busca el anterior y ve qué faltaba entonces. La memoria escrita de la empresa es la única que no se despid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Cierre y aprendizaje: qué se cambia en el proceso · Cerrar el dossier,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la evidencia recogida: fotos, muestras, albaranes y lot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Cierre y aprendizaje: qué se cambia en el proceso · Cerrar el dossier,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 respuesta con lo que se reconoce, lo que no y por qué.]]></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Cierre y aprendizaje: qué se cambia en el proceso · Cerrar el dossier,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las acciones correctivas con responsable y comproba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Cierre y aprendizaje: qué se cambia en el proceso · Cerrar el dossier,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por escrito lo que queda abierto y quién lo esper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Cierre y aprendizaje: qué se cambia en el proceso · Cerrar el dossier,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el aprendizaje: qué se cambia en el proces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Cierre y aprendizaje: qué se cambia en el proce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es semanas después llega un caso parecido en otra obra, con el mismo lote y el mismo aprendizaje. ¿Qué hace el equip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se sirve del dossier anterior: cada caso se investiga desde cero para no mezclar causa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el dossier anterior: el aprendizaje ya dice qué había que comprobar y qué faltaba entonces.]]></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archiva sin más: el caso ya estaba cerrado y la garantía se entiende cumplid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lo envía al cliente anterior para que le explique su caso al nuev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dossier de reclamación técn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en cuanto la queja tiene un hecho técnico y se rellena por apartados, en el orden del esquema. La columna de ejemplo es ficticia y sirve para ver el nivel de detalle; no son datos de Pinturas Especializadas. Los campos definitivos dependen del procedimiento que confirme direcci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dossier de reclamación técn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dossier. Lo que no se sabe se escribe como pendiente, con su motivo, y no se rellena con suposicione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8]]></a:t>
            </a:r>
          </a:p>
        </p:txBody>
      </p:sp>
      <p:graphicFrame>
        <p:nvGraphicFramePr>
          <p:cNvPr id="7" name="" descr=""/>
          <p:cNvGraphicFramePr>
            <a:graphicFrameLocks noGrp="1"/>
          </p:cNvGraphicFramePr>
          <p:nvPr/>
        </p:nvGraphicFramePr>
        <p:xfrm>
          <a:off x="514350" y="1257300"/>
          <a:ext cx="8115300" cy="2466975"/>
        </p:xfrm>
        <a:graphic>
          <a:graphicData uri="http://schemas.openxmlformats.org/drawingml/2006/table">
            <a:tbl>
              <a:tblPr firstRow="1" bandRow="1"/>
              <a:tblGrid>
                <a:gridCol w="2000250"/>
                <a:gridCol w="2019300"/>
                <a:gridCol w="20955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rol, obra, fechas y persona que a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ra Aplicaciones, aplicador, vivienda en Cala Blana; abierto en el mostrador del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os datos neces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8]]></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000250"/>
                <a:gridCol w="2019300"/>
                <a:gridCol w="20955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expediente y punto en que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ierto, a la espera de la parte de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ormato lo fija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onolo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con fecha y con quién dijo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el 28 de agosto; obra del 2 al 4 de septie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no 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8]]></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000250"/>
                <a:gridCol w="2019300"/>
                <a:gridCol w="20955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f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l, detalle y detalle con escala, con fecha y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fotos del 8 de octubre, una con cinta métr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aras ni documentos vis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muest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eta y muestra conservadas y etique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eta L-2217 cerrada y etiquetada el 8 de oct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stodia dentro del expe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00250"/>
                <a:gridCol w="2019300"/>
                <a:gridCol w="20955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docu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parte de obra y ficha técnica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de la Tienda Este; parte de obr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inventa ningún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y fabr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y fecha de fabricación copiados de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2217, fabricado en agosto de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pia de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00250"/>
                <a:gridCol w="2019300"/>
                <a:gridCol w="20955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álisis de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 por familia y el dato qu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ción o soporte; falta el parte de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vered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conoce, qué no, por qué y qué se com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reconocido, causa pendiente, proceso comprom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importes ni fechas sin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00250"/>
                <a:gridCol w="2019300"/>
                <a:gridCol w="20955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ones correct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ién, con qué condición y cómo se com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abajo tras visita; formación al apl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y aprendiz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eda abierto y qué cambia en el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r soporte y preparación al parte de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con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8]]></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000250"/>
                <a:gridCol w="2019300"/>
                <a:gridCol w="20955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guarda, quién lo ve y pa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y contacto; dirección abrevi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ítica de conservación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dossier de reclamación técn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el motivo y quién puede darlo. Un dossier con huecos declarados es utilizable; uno relleno de suposiciones se contradice sol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apartados del dossi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8]]></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590800"/>
                <a:gridCol w="552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obra, fechas y persona que a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onolo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ordenados en el tiempo, con quién dijo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s con escala, muestras, albaranes, lote y fecha de fabr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álisis de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aplicación, soporte y uso, por s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conoce, qué no y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ones correctivas y qué cambia en el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apartados del dossi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8]]></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590800"/>
                <a:gridCol w="552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se sabe, con su motivo y quién puede d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sto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r, guardar en el expediente y anotar quién lo 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apartados del dossie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ossier-de-reclamacion-tecnica-que-se-puede-defender"/>
              </a:rPr>
              <a:t><![CDATA[Abrir el juego en el O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dossier?]]></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xpediente interno que reúne hechos, evidencia y pendientes y sostiene la respuest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el dossie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diagnóstico, no es un peritaje y no es el escrito que se entrega al client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scribe lo que no se sab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ndiente: qué falta, por qué se necesita y quién puede darl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 el lote y la fecha de fabricación?]]></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ermiten acotar el problema, rastrear el envase y separar stock antes que despué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conoce al client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echo y su efecto. Reconocer el hecho no es admitir la caus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piden los datos por escrit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dossier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 dicho de palabra no deja constancia y las promesas verbales no se pueden sostener.]]></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dossier que se puede defend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5]]></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dossier que se puede defend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0]]></a:t>
            </a:r>
          </a:p>
        </p:txBody>
      </p:sp>
      <p:sp>
        <p:nvSpPr>
          <p:cNvPr id="12" name=""/>
          <p:cNvSpPr txBox="1"/>
          <p:nvPr/>
        </p:nvSpPr>
        <p:spPr>
          <a:xfrm>
            <a:off x="514350" y="29813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ordenar los hechos, reunir evidencia trazable, declarar el dato que falta, separar las cuatro familias de causa y escribir una respuesta que reconoce el hecho sin admitir una causa que todavía no está probad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dossier que se puede defend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4, 5 y 7. Los errores más frecuentes son rellenar los pendientes con suposiciones, atribuir la causa antes de tener el dato y prometer por teléfono lo que nadie ha autorizad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ssier de reclamación técnica que se puede defender se construye con una regla: ]]></a:t>
            </a:r>
            <a:r>
              <a:rPr lang="en-US" b="1" strike="noStrike" sz="2100" spc="0" u="none" cap="none">
                <a:solidFill>
                  <a:srgbClr val="1B2438">
                    <a:alpha val="100000"/>
                  </a:srgbClr>
                </a:solidFill>
                <a:latin typeface="Calibri"/>
              </a:rPr>
              <a:t><![CDATA[hecho, evidencia, pendiente]]></a:t>
            </a:r>
            <a:r>
              <a:rPr lang="en-US" strike="noStrike" sz="2100" spc="0" u="none" cap="none">
                <a:solidFill>
                  <a:srgbClr val="1B2438">
                    <a:alpha val="100000"/>
                  </a:srgbClr>
                </a:solidFill>
                <a:latin typeface="Calibri"/>
              </a:rPr>
              <a:t><![CDATA[. La identificación dice quién reclama, sobre qué obra, en qué fecha y quién atiende. La cronología coloca los hechos en el tiempo, con su fecha y con quién los dice. La evidencia guarda lo que se puede mirar mañana: fotos con escala y fecha, muestras conservadas y etiquetadas, albaranes, lote y fecha de fabricació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ato que falta se escribe como pendiente, con el motivo y con quién puede darlo, y se pide por escrito. El análisis de causa separa cuatro familias —defecto de producto, error de aplicación, fallo del soporte y error de uso— y para cada una dice qué evidencia la sostiene y qué dato la haría más fuerte. La respuesta al cliente reconoce el hecho y su efecto, no reconoce una causa que todavía no está probada, explica por qué y compromete solo el proceso: nada de promesas verbales ni de importes o plazos que nadie ha confirmado.]]></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1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cciones correctivas —reposición, retrabajo, visita técnica y formación— se anotan con responsable, condición y comprobación; y la compensación, la garantía comercial, el reparto con el fabricante y la firma de la respuesta quedan pendientes de que dirección los defina. El cierre devuelve el aprendizaje: qué cambia en el proceso para que el caso no se repita, y el dossier conservado hace que el siguiente caso no empiece de cero. Y todo ello con los datos personales tratados con minimización y confidencialidad.]]></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No sustituye a la revisión del dossier real hecho en el puesto por alguien con experiencia, que es donde se ve el criterio y donde se aprende a distinguir un hecho de una conjetura.]]></a:t>
            </a:r>
          </a:p>
        </p:txBody>
      </p:sp>
      <p:sp>
        <p:nvSpPr>
          <p:cNvPr id="8" name=""/>
          <p:cNvSpPr txBox="1"/>
          <p:nvPr/>
        </p:nvSpPr>
        <p:spPr>
          <a:xfrm>
            <a:off x="514350" y="2609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fuente operativa para producto, lote, dilución, rendimiento y conservación; la ficha vigente prevalece sobre cualquier resumen interno (consulta 2026-10).]]></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y Ley Orgánica 3/2018 (LOPDGDD): minimización, finalidad y confidencialidad de los datos personales (DOUE/BOE/AEPD, consulta 2026-10); esta lección no interpreta la base jurídica ni los plazo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ssier-de-reclamacion-tecnica-que-se-puede-defender"/>
              </a:rPr>
              <a:t><![CDATA[Dossier de reclamación técnica que se puede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xto Refundido de la Ley General para la Defensa de los Consumidores y Usuarios (TRLGDCU, RDL 1/2007, BOE, consulta 2026-10): marco general de consumo; esta lección no interpreta derechos, plazos ni import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2026-10-31T02:41:11Z</dcterms:created>
  <dcterms:modified xsi:type="dcterms:W3CDTF">2026-10-31T02:41:11Z</dcterms:modified>
  <dc:title>Dossier de reclamación técnica que se puede defender</dc:title>
  <dc:description>Presentación editable del OA «Dossier de reclamación técnica que se puede defender». Enlace: https://pinturasespecializadas.lumbre.lat/object/dossier-de-reclamacion-tecnica-que-se-puede-defender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