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cumentar-el-diagnostico-y-proponer-el-sistem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cumentar el diagnóstico y proponer el sistema»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cumentar el diagnóstico y proponer el sistema»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cumentar el diagnóstico y proponer el sistema»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cumentar el diagnóstico y proponer el sistema»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El diagnóstico que no se puede defender»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se puede reconstruir qué se observó, qué se probó ni qué condiciones se advirtieron, así que la defensa y la mejora del caso quedan en el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registro no hay evidencia de lo que se comprobó ni de las condiciones que se pusieron. La memoria no sustituye una ficha. La consecuencia no es solo jurídica: se pierde la posibilidad de aprender del caso y de explicar al cliente por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finalidad del registro y límites de la recomendación verb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cumentar-el-diagnostico-y-proponer-el-sistem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ficha de diagnóstico»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ficha de diagnóstico»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tres-column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que separan hechos comprobados, hipótesis y recomendación dentro de una ficha de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ficha se sostiene si el lector puede distinguir qué está comprobado, qué se supone y qué se recom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l diagnóstico al sistema completo»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Del diagnóstico al sistema completo»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sistema-comple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las partes de un sistema completo con la decisión que corresponde a cada una y de qué dep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sistema se elige por funciones, no por una lista de productos. Cada capa tiene un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ción → Limpiar, reparar y retirar lo que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primación → Regular la absorción o mejorar la adh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a intermedia → Regularizar, reforzar o cambiar el tono si el caso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abado → Aportar resistencia y aspecto según exposición y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iciones de aplicación → Fijar temperatura, humedad, ventilación y tie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tenimiento → Conservar el sistema con limpieza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funciones de cada pieza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cumentar-el-diagnostico-y-proponer-el-sistem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Condiciones, supuestos y verifica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recomendacion-condicionad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recomendación con condiciones y verificación y una promesa cerrada sin supuestos escr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ecomendación condicionada no es más débil: es la única que se puede cumpli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verificar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uerda con el cliente la fecha y la persona que revisa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verificar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la adherencia en una zona representativa, no solo el asp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verificar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uniformidad, espesor aparente y ausencia de ampollas o desconch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verificar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el color en la luz acordada y con la referencia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verificar un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gistra el resultado, las diferencias y las acciones; firma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ceptación del presupuesto no elimina los supuestos. Las condiciones y la verificación forman parte de lo que se ofrece: si el soporte cambia o una condición falla, hay que poder revisar el diagnóstico. Dejarlas por escrito protege al cliente y a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condiciones, supuestos y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cumentar-el-diagnostico-y-proponer-el-sistem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Cómo hablar con el cliente»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e comprobado que la cinta arranca pintura en la zona de prueba; no he podido confirmar el origen de l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ulpa sin evidencia: describe una hipótesis como sentencia. La tercera promete un resultado absoluto que ningún sistema puede garantizar. La quinta falsea una observación para cerrar la ficha. La segunda y la cuarta separan hechos, límites y condiciones, que es exactamente lo que se bu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5: hechos, límites y lenguaje de la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cumentar-el-diagnostico-y-proponer-el-sistem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Errores frecuentes al cerrar una fich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mancha está a 30 cm del suelo y reaparece tras la lluvia. → Hecho com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bablemente el agua entra por la junta de la ventana. →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la junta, impermeabilizar y después aplicar el sistema de acabado. →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inta arrancó pintura en la zona de prueba. → Hecho com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uede haber una capa de esmalte incompatible bajo la pintura actual. → Hipóte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Hacer una probeta antes de extender el sistema en toda la fachada. →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6: separación de hechos, hipótesis y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cumentar-el-diagnostico-y-proponer-el-sistem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errar la ficha y dejar el siguiente paso»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ficha en quinc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que cada hecho tenga fecha, lugar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ficha en quinc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para las hipótesis y marca su nivel de confianza y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ficha en quinc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el sistema cubre preparación, imprimación, acabado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ficha en quinc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os supuestos y qué se hará si fal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errar la ficha en quinc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la verificación y el siguiente paso con responsabl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obados · confianza · condiciones ·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echos comprobados, hipótesis con confianza y recomendación con condiciones. Si una condición falla, el diagnóstico se revisa; no se ejecuta igual y se confía en la s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cierre, condiciones y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documentar-el-diagnostico-y-proponer-el-sistem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bloque de la ficha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bloque de la ficha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no se deben mezclar en un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s comprobados, hipótesis y recomen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cluye un sistema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ción, imprimación, capas intermedias si hacen falta, acabado, condiciones y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n los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recomendación solo es válida si se cumplen; si fallan, hay que revisar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ara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condiciones de luz acordadas y con una referencia documentada, no con impresiones de pasi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nvierte una visita en trabaj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decisión trazable: qué se comprobó, qué se supone, qué se recomienda y cuánd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abes cerrar un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documentar-el-diagnostico-y-proponer-el-sistem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sabes cerrar una fich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57" r:id="rId1"/>
    <p:sldLayoutId id="2482439158" r:id="rId2"/>
    <p:sldLayoutId id="2482439159" r:id="rId3"/>
    <p:sldLayoutId id="24824391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325e1ba1a18e02327c9f9ca8767fa16b586971c07c1593f1.jpg"/>
  <Relationship Id="rId3" Type="http://schemas.openxmlformats.org/officeDocument/2006/relationships/hyperlink" Target="https://pinturasespecializadas.lumbre.lat/object/documentar-el-diagnostico-y-proponer-el-sistem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tres-columnas2.jpg"/>
  <Relationship Id="rId3" Type="http://schemas.openxmlformats.org/officeDocument/2006/relationships/hyperlink" Target="https://pinturasespecializadas.lumbre.lat/object/documentar-el-diagnostico-y-proponer-el-sistema" TargetMode="External"/>
  <Relationship Id="rId4" Type="http://schemas.openxmlformats.org/officeDocument/2006/relationships/hyperlink" Target="https://pinturasespecializadas.lumbre.lat/object/documentar-el-diagnostico-y-proponer-el-sistem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sistema-completo3.jpg"/>
  <Relationship Id="rId3" Type="http://schemas.openxmlformats.org/officeDocument/2006/relationships/hyperlink" Target="https://pinturasespecializadas.lumbre.lat/object/documentar-el-diagnostico-y-proponer-el-sistema" TargetMode="External"/>
  <Relationship Id="rId4" Type="http://schemas.openxmlformats.org/officeDocument/2006/relationships/hyperlink" Target="https://pinturasespecializadas.lumbre.lat/object/documentar-el-diagnostico-y-proponer-el-sistema"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recomendacion-condicionada4.jpg"/>
  <Relationship Id="rId3" Type="http://schemas.openxmlformats.org/officeDocument/2006/relationships/hyperlink" Target="https://pinturasespecializadas.lumbre.lat/object/documentar-el-diagnostico-y-proponer-el-sistema" TargetMode="External"/>
  <Relationship Id="rId4" Type="http://schemas.openxmlformats.org/officeDocument/2006/relationships/hyperlink" Target="https://pinturasespecializadas.lumbre.lat/object/documentar-el-diagnostico-y-proponer-el-sistema" TargetMode="External"/>
  <Relationship Id="rId5"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hyperlink" Target="https://pinturasespecializadas.lumbre.lat/object/documentar-el-diagnostico-y-proponer-el-sistem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documentar-el-diagnostico-y-proponer-el-sistema"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ocume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agnós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pon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stem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documentar-el-diagnostico-y-proponer-el-sistem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a ficha de diagnóstico que separe hechos, hipótesis y límites, traducirla en un sistema completo con preparación, imprimación, acabado y condiciones de aplicación, y establecer la verificación posterior sin prometer resultados que no se hayan comprob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itinerario de diagnóstico. Enseña a documentar lo observado, formular hipótesis con su evidencia, proponer un sistema completo en lugar de un producto suelto y cerrar la recomendación con condiciones y verificación.]]></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3528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icha de diagnóstico · sistema completo · documentación técnica · condiciones de aplicación · verificación · asesoría técnica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cumentar el diagnóstico y proponer el sis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profesional pide presupuesto para repintar la fachada de un local en el centro del centro. Ya ha recibido una recomendación verbal de otro proveedor: «dos manos de pintura plástica blanca, y listo». La pared tiene una zona con pintura que se desprende y otra con manchas de humedad antigu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has hecho la visita y tienes fotos, una probeta y una hipótesis. Ahora hay que escribir la ficha y proponer el sistema. La diferencia entre un presupuesto que se puede ejecutar y uno que genera una reclamación no está en el precio: está en lo que se documenta y en lo que se decide antes de empez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cumentar el diagnóstico y proponer el sis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dactar una ficha de diagnóstico que separe hechos, hipótesis y límites, traducirla en un sistema completo con preparación, imprimación, acabado y condiciones de aplicación, y establecer la verificación posterior sin prometer resultados que no se hayan comprobado.]]></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la ficha técnica o la etiqueta cit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cumentar el diagnóstico y proponer el sis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endación de buenas prácticas: método de trabajo razonado; no es, por sí solo, una política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dimiento interno pendiente: umbrales, equipos, plazos y responsables que debe confirmar dirección técnic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y cifras marcadas como ficticias sirven para practicar; no son datos de la empres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cumentar el diagnóstico y proponer el sis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El formato oficial de ficha de diagnóstico y propuesta de Pinturas Especializadas, si existe, y quién lo fir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cumentar el diagnóstico y proponer el sis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referencias concretas del catálogo que corresponden a cada función del sistema (preparación, imprimación, acabado). Los criterios de aceptación y los plazos de revisión que la empresa asume por escrito. El procedimiento de garantía y de reclamación cuando el resultado no coincide con lo documen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diagnóstico que no se puede defend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comendación verbal se pierde en cuanto termina la conversación. Si semanas después aparece una ampolla, nadie puede reconstruir qué se vio, qué se probó ni qué se advirtió. El cliente recuerda una promesa; la empresa recuerda una intención. Sin registro, las dos versiones son incompatible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r no es escribir un informe de veinte páginas. Es dejar constancia de cuatro cosas: ]]></a:t>
            </a:r>
            <a:r>
              <a:rPr lang="en-US" b="1" strike="noStrike" sz="2100" spc="0" u="none" cap="none">
                <a:solidFill>
                  <a:srgbClr val="1B2438">
                    <a:alpha val="100000"/>
                  </a:srgbClr>
                </a:solidFill>
                <a:latin typeface="Calibri"/>
              </a:rPr>
              <a:t><![CDATA[qué se observó]]></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se comprobó]]></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se supon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condiciones tiene la recomendación]]></a:t>
            </a:r>
            <a:r>
              <a:rPr lang="en-US" strike="noStrike" sz="2100" spc="0" u="none" cap="none">
                <a:solidFill>
                  <a:srgbClr val="1B2438">
                    <a:alpha val="100000"/>
                  </a:srgbClr>
                </a:solidFill>
                <a:latin typeface="Calibri"/>
              </a:rPr>
              <a:t><![CDATA[. Con eso se puede explicar una decisión, comparar una evolución y defender una actu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El diagnóstico que no se puede defend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ambién protege al cliente: le permite saber qué se ha comprobado y qué no, y decidir con información. Y protege al equipo: evita que la misma consulta se resuelva de forma distinta según quién la atien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El diagnóstico que no se puede defende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meses después de una recomendación verbal, el cliente reclama que la pintura se ha levantado. No hay ficha ni fotos. ¿Cuál es la consecuencia princip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basta con explicar de memoria lo que se dijo.]]></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puede reconstruir qué se observó, qué se probó ni qué condiciones se advirtieron, así que la defensa y la mejora del caso quedan en el aire.]]></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puede culpar al cliente por no haber pedido un infor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resuelve cambiando la pintura por otra mar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diagnóstic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útil se organiza en bloques que responden a preguntas distintas. No se mezclan los hechos con las hipótesis, ni la recomendación con las condiciones.]]></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ción.]]></a:t>
            </a:r>
            <a:r>
              <a:rPr lang="en-US" strike="noStrike" sz="2100" spc="0" u="none" cap="none">
                <a:solidFill>
                  <a:srgbClr val="1B2438">
                    <a:alpha val="100000"/>
                  </a:srgbClr>
                </a:solidFill>
                <a:latin typeface="Calibri"/>
              </a:rPr>
              <a:t><![CDATA[ Cliente, ubicación, fecha, quién hace la visita y quién decide.]]></a:t>
            </a:r>
          </a:p>
        </p:txBody>
      </p:sp>
      <p:sp>
        <p:nvSpPr>
          <p:cNvPr id="9" name=""/>
          <p:cNvSpPr txBox="1"/>
          <p:nvPr/>
        </p:nvSpPr>
        <p:spPr>
          <a:xfrm>
            <a:off x="514350" y="3019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manda.]]></a:t>
            </a:r>
            <a:r>
              <a:rPr lang="en-US" strike="noStrike" sz="2100" spc="0" u="none" cap="none">
                <a:solidFill>
                  <a:srgbClr val="1B2438">
                    <a:alpha val="100000"/>
                  </a:srgbClr>
                </a:solidFill>
                <a:latin typeface="Calibri"/>
              </a:rPr>
              <a:t><![CDATA[ Qué pide el cliente y qué problema describe, con sus palabras.]]></a:t>
            </a:r>
          </a:p>
        </p:txBody>
      </p:sp>
      <p:sp>
        <p:nvSpPr>
          <p:cNvPr id="10" name=""/>
          <p:cNvSpPr txBox="1"/>
          <p:nvPr/>
        </p:nvSpPr>
        <p:spPr>
          <a:xfrm>
            <a:off x="514350" y="3752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bservaciones.]]></a:t>
            </a:r>
            <a:r>
              <a:rPr lang="en-US" strike="noStrike" sz="2100" spc="0" u="none" cap="none">
                <a:solidFill>
                  <a:srgbClr val="1B2438">
                    <a:alpha val="100000"/>
                  </a:srgbClr>
                </a:solidFill>
                <a:latin typeface="Calibri"/>
              </a:rPr>
              <a:t><![CDATA[ Qué se ve, dónde, con qué medidas y en qué condicio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diagnóstic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obaciones.]]></a:t>
            </a:r>
            <a:r>
              <a:rPr lang="en-US" strike="noStrike" sz="2100" spc="0" u="none" cap="none">
                <a:solidFill>
                  <a:srgbClr val="1B2438">
                    <a:alpha val="100000"/>
                  </a:srgbClr>
                </a:solidFill>
                <a:latin typeface="Calibri"/>
              </a:rPr>
              <a:t><![CDATA[ Qué pruebas se hicieron, con qué resultado y con qué límite.]]></a:t>
            </a:r>
          </a:p>
        </p:txBody>
      </p:sp>
      <p:sp>
        <p:nvSpPr>
          <p:cNvPr id="8" name=""/>
          <p:cNvSpPr txBox="1"/>
          <p:nvPr/>
        </p:nvSpPr>
        <p:spPr>
          <a:xfrm>
            <a:off x="514350" y="1952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ipótesis.]]></a:t>
            </a:r>
            <a:r>
              <a:rPr lang="en-US" strike="noStrike" sz="2100" spc="0" u="none" cap="none">
                <a:solidFill>
                  <a:srgbClr val="1B2438">
                    <a:alpha val="100000"/>
                  </a:srgbClr>
                </a:solidFill>
                <a:latin typeface="Calibri"/>
              </a:rPr>
              <a:t><![CDATA[ Qué causa se propone, con qué evidencia a favor y en contra, y con qué nivel de confianza.]]></a:t>
            </a:r>
          </a:p>
        </p:txBody>
      </p:sp>
      <p:sp>
        <p:nvSpPr>
          <p:cNvPr id="9" name=""/>
          <p:cNvSpPr txBox="1"/>
          <p:nvPr/>
        </p:nvSpPr>
        <p:spPr>
          <a:xfrm>
            <a:off x="514350" y="2686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mendación.]]></a:t>
            </a:r>
            <a:r>
              <a:rPr lang="en-US" strike="noStrike" sz="2100" spc="0" u="none" cap="none">
                <a:solidFill>
                  <a:srgbClr val="1B2438">
                    <a:alpha val="100000"/>
                  </a:srgbClr>
                </a:solidFill>
                <a:latin typeface="Calibri"/>
              </a:rPr>
              <a:t><![CDATA[ Qué sistema completo se propone, con preparación, productos por función, condiciones y alternativas.]]></a:t>
            </a:r>
          </a:p>
        </p:txBody>
      </p:sp>
      <p:sp>
        <p:nvSpPr>
          <p:cNvPr id="10" name=""/>
          <p:cNvSpPr txBox="1"/>
          <p:nvPr/>
        </p:nvSpPr>
        <p:spPr>
          <a:xfrm>
            <a:off x="514350" y="34194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Cuándo y cómo se comprobará el resultado, y qué se considerará acept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diagnóstic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a:t>
            </a:r>
            <a:r>
              <a:rPr lang="en-US" strike="noStrike" sz="2100" spc="0" u="none" cap="none">
                <a:solidFill>
                  <a:srgbClr val="1B2438">
                    <a:alpha val="100000"/>
                  </a:srgbClr>
                </a:solidFill>
                <a:latin typeface="Calibri"/>
              </a:rPr>
              <a:t><![CDATA[ Qué queda pendiente, quién firma y cuál es el siguiente pa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ficha de diagnóstico]]></a:t>
            </a:r>
          </a:p>
        </p:txBody>
      </p:sp>
      <p:pic>
        <p:nvPicPr>
          <p:cNvPr id="3" name="" descr="Tres tarjetas que separan hechos comprobados, hipótesis y recomendación dentro de una ficha de diagnóstico.">
            <a:hlinkClick r:id="rId3" tooltip="Tres tarjetas que separan hechos comprobados, hipótesis y recomendación dentro de una ficha de diagnóstic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ficha se sostiene si el lector puede distinguir qué está comprobado, qué se supone y qué se recomien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ocumentar-el-diagnostico-y-proponer-el-sistem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l diagnóstico al sistema comple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suelto no es un sistema. La recomendación debe cubrir todas las funciones que el caso necesita, aunque alguna se ejecute con un producto que el cliente ya tenga o que compre en otro momento.]]></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ción.]]></a:t>
            </a:r>
            <a:r>
              <a:rPr lang="en-US" strike="noStrike" sz="2100" spc="0" u="none" cap="none">
                <a:solidFill>
                  <a:srgbClr val="1B2438">
                    <a:alpha val="100000"/>
                  </a:srgbClr>
                </a:solidFill>
                <a:latin typeface="Calibri"/>
              </a:rPr>
              <a:t><![CDATA[ Limpieza, retirada de lo que no se sostiene, reparación de faltas y perfilado. Sin esta fase, las siguientes no rind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l diagnóstico al sistema comple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mprimación.]]></a:t>
            </a:r>
            <a:r>
              <a:rPr lang="en-US" strike="noStrike" sz="2100" spc="0" u="none" cap="none">
                <a:solidFill>
                  <a:srgbClr val="1B2438">
                    <a:alpha val="100000"/>
                  </a:srgbClr>
                </a:solidFill>
                <a:latin typeface="Calibri"/>
              </a:rPr>
              <a:t><![CDATA[ Regula la absorción, mejora la adherencia o protege el soporte según el caso. No es un trámite: su función cambia con el soporte.]]></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pas intermedias.]]></a:t>
            </a:r>
            <a:r>
              <a:rPr lang="en-US" strike="noStrike" sz="2100" spc="0" u="none" cap="none">
                <a:solidFill>
                  <a:srgbClr val="1B2438">
                    <a:alpha val="100000"/>
                  </a:srgbClr>
                </a:solidFill>
                <a:latin typeface="Calibri"/>
              </a:rPr>
              <a:t><![CDATA[ Solo si el sistema lo requiere: regularización, aislamiento, refuerzo o cambio de tono.]]></a:t>
            </a:r>
          </a:p>
        </p:txBody>
      </p:sp>
      <p:sp>
        <p:nvSpPr>
          <p:cNvPr id="9" name=""/>
          <p:cNvSpPr txBox="1"/>
          <p:nvPr/>
        </p:nvSpPr>
        <p:spPr>
          <a:xfrm>
            <a:off x="514350" y="3019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do.]]></a:t>
            </a:r>
            <a:r>
              <a:rPr lang="en-US" strike="noStrike" sz="2100" spc="0" u="none" cap="none">
                <a:solidFill>
                  <a:srgbClr val="1B2438">
                    <a:alpha val="100000"/>
                  </a:srgbClr>
                </a:solidFill>
                <a:latin typeface="Calibri"/>
              </a:rPr>
              <a:t><![CDATA[ Proporciona la resistencia y el aspecto. Se elige por exposición, uso y color, no solo por pre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l diagnóstico al sistema comple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diciones de aplicación.]]></a:t>
            </a:r>
            <a:r>
              <a:rPr lang="en-US" strike="noStrike" sz="2100" spc="0" u="none" cap="none">
                <a:solidFill>
                  <a:srgbClr val="1B2438">
                    <a:alpha val="100000"/>
                  </a:srgbClr>
                </a:solidFill>
                <a:latin typeface="Calibri"/>
              </a:rPr>
              <a:t><![CDATA[ Temperatura, humedad del soporte y del aire, ventilación, tiempos entre capas y protección frente a la lluvia.]]></a:t>
            </a:r>
          </a:p>
        </p:txBody>
      </p:sp>
      <p:sp>
        <p:nvSpPr>
          <p:cNvPr id="8" name=""/>
          <p:cNvSpPr txBox="1"/>
          <p:nvPr/>
        </p:nvSpPr>
        <p:spPr>
          <a:xfrm>
            <a:off x="514350" y="22860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tenimiento.]]></a:t>
            </a:r>
            <a:r>
              <a:rPr lang="en-US" strike="noStrike" sz="2100" spc="0" u="none" cap="none">
                <a:solidFill>
                  <a:srgbClr val="1B2438">
                    <a:alpha val="100000"/>
                  </a:srgbClr>
                </a:solidFill>
                <a:latin typeface="Calibri"/>
              </a:rPr>
              <a:t><![CDATA[ Limpieza y revisión periódica. Un sistema exterior no es «para siempre»; envejece y se mantie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Del diagnóstico al sistema completo]]></a:t>
            </a:r>
          </a:p>
        </p:txBody>
      </p:sp>
      <p:pic>
        <p:nvPicPr>
          <p:cNvPr id="3" name="" descr="Matriz de las partes de un sistema completo con la decisión que corresponde a cada una y de qué depende.">
            <a:hlinkClick r:id="rId3" tooltip="Matriz de las partes de un sistema completo con la decisión que corresponde a cada una y de qué depende."/>
          </p:cNvPr>
          <p:cNvPicPr>
            <a:picLocks noChangeAspect="1"/>
          </p:cNvPicPr>
          <p:nvPr>
            <p:ph type="pic" idx="1"/>
          </p:nvPr>
        </p:nvPicPr>
        <p:blipFill>
          <a:blip r:embed="rId2"/>
          <a:stretch>
            <a:fillRect/>
          </a:stretch>
        </p:blipFill>
        <p:spPr>
          <a:xfrm>
            <a:off x="2676525" y="1257300"/>
            <a:ext cx="37814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sistema se elige por funciones, no por una lista de productos. Cada capa tiene una raz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ocumentar-el-diagnostico-y-proponer-el-sistema"/>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Del diagnóstico al sistema comple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l sistema con la función que cumpl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par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mprim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pa intermed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aba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diciones de aplicación]]></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antenimie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ular la absorción o mejorar la adherenci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ularizar, reforzar o cambiar el tono si el caso lo pide]]></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ortar resistencia y aspecto según exposición y us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r temperatura, humedad, ventilación y tiempo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servar el sistema con limpieza y revisión]]></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impiar, reparar y retirar lo que no se sostie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diciones, supuestos y verific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recomendación descansa en supuestos. Si no se escriben, el cliente cree que la garantía cubre cualquier escenario. Los supuestos típicos son: que el soporte está seco, que la capa previa se mantiene, que no hay humedad activa, que se respetan las condiciones de aplicación y que el uso previsto no cambi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be decir qué pasa si un supuesto falla. Por ejemplo: «si al retirar la pintura suelta aparece humedad activa, se detiene la aplicación y se revisa el diagnóstico». Esa frase evita ejecutar un sistema sobre una base que ya no cumple las condici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diciones, supuestos y verific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ificación también se planifica. No basta con «quedará bien»: hay que acordar cuándo se revisa, qué se mira (adherencia, uniformidad, color, ausencia de ampollas) y quién valida. La comparación de color se hace en condiciones de luz acordadas, porque el color cambia con la fuente de luz y con el entorno. Sin un criterio común, la discrepancia es inevit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Condiciones, supuestos y verificación]]></a:t>
            </a:r>
          </a:p>
        </p:txBody>
      </p:sp>
      <p:pic>
        <p:nvPicPr>
          <p:cNvPr id="3" name="" descr="Comparación entre una recomendación con condiciones y verificación y una promesa cerrada sin supuestos escritos.">
            <a:hlinkClick r:id="rId3" tooltip="Comparación entre una recomendación con condiciones y verificación y una promesa cerrada sin supuestos escritos."/>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ecomendación condicionada no es más débil: es la única que se puede cumplir y revis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documentar-el-diagnostico-y-proponer-el-sistema"/>
              </a:rPr>
              <a:t><![CDATA[Ver imagen original en el O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diciones, supuestos y verificación · Cómo verificar una recomendación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a con el cliente la fecha y la persona que revisará.]]></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diciones, supuestos y verificación · Cómo verificar una recomendación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la adherencia en una zona representativa, no solo el aspec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diciones, supuestos y verificación · Cómo verificar una recomendación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uniformidad, espesor aparente y ausencia de ampollas o desconch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diciones, supuestos y verificación · Cómo verificar una recomendación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el color en la luz acordada y con la referencia document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diciones, supuestos y verificación · Cómo verificar una recomendación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el resultado, las diferencias y las acciones; firma el cier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Condiciones, supuestos y verific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acepta el presupuesto, ya no hace falta dejar por escrito las condiciones ni la verificación de la recomend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ómo hablar con el cli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e escribe para que la entienda alguien que no estaba en la visita. Eso obliga a usar un lenguaje que separe tres cosas:]]></a:t>
            </a:r>
          </a:p>
        </p:txBody>
      </p:sp>
      <p:sp>
        <p:nvSpPr>
          <p:cNvPr id="8" name=""/>
          <p:cNvSpPr txBox="1"/>
          <p:nvPr/>
        </p:nvSpPr>
        <p:spPr>
          <a:xfrm>
            <a:off x="514350" y="1952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comprobado.]]></a:t>
            </a:r>
            <a:r>
              <a:rPr lang="en-US" strike="noStrike" sz="2100" spc="0" u="none" cap="none">
                <a:solidFill>
                  <a:srgbClr val="1B2438">
                    <a:alpha val="100000"/>
                  </a:srgbClr>
                </a:solidFill>
                <a:latin typeface="Calibri"/>
              </a:rPr>
              <a:t><![CDATA[ «La cinta arrancó pintura en la zona de prueba». «La mancha está a 30 cm del suelo». Hechos con fecha y lugar.]]></a:t>
            </a:r>
          </a:p>
        </p:txBody>
      </p:sp>
      <p:sp>
        <p:nvSpPr>
          <p:cNvPr id="9" name=""/>
          <p:cNvSpPr txBox="1"/>
          <p:nvPr/>
        </p:nvSpPr>
        <p:spPr>
          <a:xfrm>
            <a:off x="514350" y="2686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no se ha podido comprobar.]]></a:t>
            </a:r>
            <a:r>
              <a:rPr lang="en-US" strike="noStrike" sz="2100" spc="0" u="none" cap="none">
                <a:solidFill>
                  <a:srgbClr val="1B2438">
                    <a:alpha val="100000"/>
                  </a:srgbClr>
                </a:solidFill>
                <a:latin typeface="Calibri"/>
              </a:rPr>
              <a:t><![CDATA[ «No se ha podido confirmar el origen de la humedad». «No se ha accedido a la cubierta». Decirlo no resta autoridad: la da.]]></a:t>
            </a:r>
          </a:p>
        </p:txBody>
      </p:sp>
      <p:sp>
        <p:nvSpPr>
          <p:cNvPr id="10" name=""/>
          <p:cNvSpPr txBox="1"/>
          <p:nvPr/>
        </p:nvSpPr>
        <p:spPr>
          <a:xfrm>
            <a:off x="514350" y="3752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se recomienda.]]></a:t>
            </a:r>
            <a:r>
              <a:rPr lang="en-US" strike="noStrike" sz="2100" spc="0" u="none" cap="none">
                <a:solidFill>
                  <a:srgbClr val="1B2438">
                    <a:alpha val="100000"/>
                  </a:srgbClr>
                </a:solidFill>
                <a:latin typeface="Calibri"/>
              </a:rPr>
              <a:t><![CDATA[ «Propongo este sistema con esta preparación y estas condiciones». Con alternativas si exist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Cómo hablar con el cli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evitar dos extremos: culpar al aplicador anterior sin evidencia y prometer un resultado absoluto. Si se observa una causa probable, se describe el hecho y se formula la hipótesis; no se convierte en sentencia. El cliente necesita entender qué se va a hacer y qué depende de él, no un veredic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Cómo hablar con el clien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a ficha o de una conversación con el cliente.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nterior pintor lo hizo mal; por eso se cae la pintura.»]]></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e comprobado que la cinta arranca pintura en la zona de prueba; no he podido confirmar el origen de la humedad.»]]></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este producto no volverá a salir nunca.»]]></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iendo este sistema siempre que el soporte esté seco y la capa previa se mantenga; si no, hay que revisar el diagnóstic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ongo en la ficha que la pared está bien, aunque no he podido verla se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al cerrar un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que más caro salen no son de producto, sino de documentación:]]></a:t>
            </a:r>
          </a:p>
        </p:txBody>
      </p:sp>
      <p:sp>
        <p:nvSpPr>
          <p:cNvPr id="8" name=""/>
          <p:cNvSpPr txBox="1"/>
          <p:nvPr/>
        </p:nvSpPr>
        <p:spPr>
          <a:xfrm>
            <a:off x="514350" y="1952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mendar un producto suelto]]></a:t>
            </a:r>
            <a:r>
              <a:rPr lang="en-US" strike="noStrike" sz="2100" spc="0" u="none" cap="none">
                <a:solidFill>
                  <a:srgbClr val="1B2438">
                    <a:alpha val="100000"/>
                  </a:srgbClr>
                </a:solidFill>
                <a:latin typeface="Calibri"/>
              </a:rPr>
              <a:t><![CDATA[ sin preparación, imprimación ni condiciones.]]></a:t>
            </a:r>
          </a:p>
        </p:txBody>
      </p:sp>
      <p:sp>
        <p:nvSpPr>
          <p:cNvPr id="10" name=""/>
          <p:cNvSpPr txBox="1"/>
          <p:nvPr/>
        </p:nvSpPr>
        <p:spPr>
          <a:xfrm>
            <a:off x="514350" y="2657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657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medir ni fotografiar]]></a:t>
            </a:r>
            <a:r>
              <a:rPr lang="en-US" strike="noStrike" sz="2100" spc="0" u="none" cap="none">
                <a:solidFill>
                  <a:srgbClr val="1B2438">
                    <a:alpha val="100000"/>
                  </a:srgbClr>
                </a:solidFill>
                <a:latin typeface="Calibri"/>
              </a:rPr>
              <a:t><![CDATA[ con escala, de modo que no se puede comparar la evolución.]]></a:t>
            </a:r>
          </a:p>
        </p:txBody>
      </p:sp>
      <p:sp>
        <p:nvSpPr>
          <p:cNvPr id="12" name=""/>
          <p:cNvSpPr txBox="1"/>
          <p:nvPr/>
        </p:nvSpPr>
        <p:spPr>
          <a:xfrm>
            <a:off x="514350" y="3362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362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fechar]]></a:t>
            </a:r>
            <a:r>
              <a:rPr lang="en-US" strike="noStrike" sz="2100" spc="0" u="none" cap="none">
                <a:solidFill>
                  <a:srgbClr val="1B2438">
                    <a:alpha val="100000"/>
                  </a:srgbClr>
                </a:solidFill>
                <a:latin typeface="Calibri"/>
              </a:rPr>
              <a:t><![CDATA[ las observaciones y las pruebas.]]></a:t>
            </a:r>
          </a:p>
        </p:txBody>
      </p:sp>
      <p:sp>
        <p:nvSpPr>
          <p:cNvPr id="14" name=""/>
          <p:cNvSpPr txBox="1"/>
          <p:nvPr/>
        </p:nvSpPr>
        <p:spPr>
          <a:xfrm>
            <a:off x="514350" y="3743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5" name=""/>
          <p:cNvSpPr txBox="1"/>
          <p:nvPr/>
        </p:nvSpPr>
        <p:spPr>
          <a:xfrm>
            <a:off x="762000" y="3743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identificar la referencia]]></a:t>
            </a:r>
            <a:r>
              <a:rPr lang="en-US" strike="noStrike" sz="2100" spc="0" u="none" cap="none">
                <a:solidFill>
                  <a:srgbClr val="1B2438">
                    <a:alpha val="100000"/>
                  </a:srgbClr>
                </a:solidFill>
                <a:latin typeface="Calibri"/>
              </a:rPr>
              <a:t><![CDATA[ del producto o la función que cum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rrores frecuentes al cerrar un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escribir los supuestos]]></a:t>
            </a:r>
            <a:r>
              <a:rPr lang="en-US" strike="noStrike" sz="2100" spc="0" u="none" cap="none">
                <a:solidFill>
                  <a:srgbClr val="1B2438">
                    <a:alpha val="100000"/>
                  </a:srgbClr>
                </a:solidFill>
                <a:latin typeface="Calibri"/>
              </a:rPr>
              <a:t><![CDATA[ y las condiciones de aplicación.]]></a:t>
            </a:r>
          </a:p>
        </p:txBody>
      </p:sp>
      <p:sp>
        <p:nvSpPr>
          <p:cNvPr id="9" name=""/>
          <p:cNvSpPr txBox="1"/>
          <p:nvPr/>
        </p:nvSpPr>
        <p:spPr>
          <a:xfrm>
            <a:off x="514350" y="1600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00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fijar la verificación]]></a:t>
            </a:r>
            <a:r>
              <a:rPr lang="en-US" strike="noStrike" sz="2100" spc="0" u="none" cap="none">
                <a:solidFill>
                  <a:srgbClr val="1B2438">
                    <a:alpha val="100000"/>
                  </a:srgbClr>
                </a:solidFill>
                <a:latin typeface="Calibri"/>
              </a:rPr>
              <a:t><![CDATA[ ni el criterio de aceptación.]]></a:t>
            </a:r>
          </a:p>
        </p:txBody>
      </p:sp>
      <p:sp>
        <p:nvSpPr>
          <p:cNvPr id="11" name=""/>
          <p:cNvSpPr txBox="1"/>
          <p:nvPr/>
        </p:nvSpPr>
        <p:spPr>
          <a:xfrm>
            <a:off x="514350" y="1971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971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ezclar hechos con hipótesis]]></a:t>
            </a:r>
            <a:r>
              <a:rPr lang="en-US" strike="noStrike" sz="2100" spc="0" u="none" cap="none">
                <a:solidFill>
                  <a:srgbClr val="1B2438">
                    <a:alpha val="100000"/>
                  </a:srgbClr>
                </a:solidFill>
                <a:latin typeface="Calibri"/>
              </a:rPr>
              <a:t><![CDATA[ en el mismo párrafo, sin distinguir qué está comprobado.]]></a:t>
            </a:r>
          </a:p>
        </p:txBody>
      </p:sp>
      <p:sp>
        <p:nvSpPr>
          <p:cNvPr id="13" name=""/>
          <p:cNvSpPr txBox="1"/>
          <p:nvPr/>
        </p:nvSpPr>
        <p:spPr>
          <a:xfrm>
            <a:off x="514350" y="26765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con estos huecos no es una ficha: es una nota. Y una nota no sirve para explicar una decisión ni para aprender de un ca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rrores frecuentes al cerrar una fich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representa en una fich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 comproba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ipótesis]]></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omend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mancha está a 30 cm del suelo y reaparece tras la lluvi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bablemente el agua entra por la junta de la vent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la junta, impermeabilizar y después aplicar el sistema de acabad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inta arrancó pintura en la zona de prueba.]]></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uede haber una capa de esmalte incompatible bajo la pintura actual.]]></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Hacer una probeta antes de extender el sistema en toda la fachada.]]></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la ficha y dejar el siguiente p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 la ficha debe responder a tres preguntas: ]]></a:t>
            </a:r>
            <a:r>
              <a:rPr lang="en-US" b="1" strike="noStrike" sz="2100" spc="0" u="none" cap="none">
                <a:solidFill>
                  <a:srgbClr val="1B2438">
                    <a:alpha val="100000"/>
                  </a:srgbClr>
                </a:solidFill>
                <a:latin typeface="Calibri"/>
              </a:rPr>
              <a:t><![CDATA[qué queda pendien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 hace qué]]></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uándo se revisa]]></a:t>
            </a:r>
            <a:r>
              <a:rPr lang="en-US" strike="noStrike" sz="2100" spc="0" u="none" cap="none">
                <a:solidFill>
                  <a:srgbClr val="1B2438">
                    <a:alpha val="100000"/>
                  </a:srgbClr>
                </a:solidFill>
                <a:latin typeface="Calibri"/>
              </a:rPr>
              <a:t><![CDATA[. Si no hay respuesta, la ficha queda abierta y el caso se pierde.]]></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guiente paso puede ser ejecutar el sistema, pedir una prueba adicional, consultar a un especialista o esperar a que se corrija una filtración. En todos los casos se escribe con fecha y responsable. El cliente debe salir sabiendo qué se ha decidido, qué depende de él y cuándo tendrá la siguiente respues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errar la ficha y dejar el siguiente p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icha bien cerrada no garantiza que el resultado sea perfecto. Garantiza que la decisión fue trazable, que las condiciones estaban claras y que, si algo falla, se puede investigar sin empezar de cero. Eso es lo que convierte una visita en trabajo profesion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la ficha y dejar el siguiente paso · Cerrar la ficha en quince minut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e cada hecho tenga fecha, lugar y evidenc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la ficha y dejar el siguiente paso · Cerrar la ficha en quince minut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 las hipótesis y marca su nivel de confianza y lo que fal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la ficha y dejar el siguiente paso · Cerrar la ficha en quince minut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el sistema cubre preparación, imprimación, acabado y condicion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la ficha y dejar el siguiente paso · Cerrar la ficha en quince minut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os supuestos y qué se hará si fall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 Cerrar la ficha y dejar el siguiente paso · Cerrar la ficha en quince minut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la verificación y el siguiente paso con responsable y fech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errar la ficha y dejar el siguiente pas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se cierra con hechos ___, hipótesis con su nivel de ___ y una recomendación con sus ___. Si una condición no se cumple, se ___ el diagnóstic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y pro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ficha para una visita de asesoramiento. Se adapta al formato interno cuando exista. No se rellenan los campos con suposiciones: si un dato no se ha comprobado, se indica «no comprobado» y se explica qué fal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y pro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Los criterios de aceptación y garantía son campos a confirmar con direc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28860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en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red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ubicación, fecha,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cal en calle…, visita del 24-10-2026,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id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intar la fachada porque se desprende la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e, dónde y con qué me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rendimiento en franja de 0,5 m junto al zóca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s, resultado y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ta: arranca pintura; humedad: no me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000250"/>
                <a:gridCol w="28860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en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red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probable, evidencia y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ble humedad ascendente; falta confirmar ori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imprimación, acabado 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lo suelto, imprimar y aplicar acabado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debe cumplirse y qué hacer si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aparece humedad activa, detener y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00250"/>
                <a:gridCol w="2886075"/>
                <a:gridCol w="3228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Bloqu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en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de red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cómo y quién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 a los 30 días: adherencia y asp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responsable y siguient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presupuesto; responsable comercial; 48 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diagnóstico y pro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se lee de arriba abajo sin saltarse los límites. Si una fila no se puede completar, se deja como pendiente y se dice al client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bloque de la ficha y pregu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serv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ve y dó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robó y con qué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l es la causa prob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recomienda y con qué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y cómo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queda pendiente y quién lo h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bloque de la ficha y pregun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documentar-el-diagnostico-y-proponer-el-sistem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no se deben mezclar en una fic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s comprobados, hipótesis y recomend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cluye un sistema comple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ción, imprimación, capas intermedias si hacen falta, acabado, condiciones y mantenimien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n los supuest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recomendación solo es válida si se cumplen; si fallan, hay que revisar el diagnóstic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ara el colo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condiciones de luz acordadas y con una referencia documentada, no con impresiones de pasill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nvierte una visita en trabajo profesion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decisión trazable: qué se comprobó, qué se supone, qué se recomienda y cuándo se revi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errar un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abes cerrar un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ocumentar hechos, hipótesis y límites, proponer un sistema completo y fijar una verificación.]]></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y 3. Los errores más frecuentes son recomendar un producto suelto y olvidar las condiciones y la verific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iagnóstico se convierte en trabajo profesional cuando se puede leer, revisar y continuar. La ficha separa hechos, hipótesis y recomendación; el sistema cubre todas las funciones; las condiciones dicen cuándo la recomendación es válida; y la verificación dice cuándo y cómo se comprueb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no se promete el resultado, se documenta el proceso]]></a:t>
            </a:r>
            <a:r>
              <a:rPr lang="en-US" strike="noStrike" sz="2100" spc="0" u="none" cap="none">
                <a:solidFill>
                  <a:srgbClr val="1B2438">
                    <a:alpha val="100000"/>
                  </a:srgbClr>
                </a:solidFill>
                <a:latin typeface="Calibri"/>
              </a:rPr>
              <a:t><![CDATA[. Si falta un dato que cambia la decisión, se deja pendiente y se explica. Una ficha honesta con límites vale más que una promesa perfecta sin evidenc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SO 3668:2017, comparación visual del color de películas de pintura: https://www.iso.org/standard/64819.html (consulta 2026-10-24).]]></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2005, clasificación de recubrimientos para albañilería exterior y hormigón: https://www.une.org/encuentra-tu-norma/busca-tu-norma/norma?c=N0033309 (consulta 2026-10-2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documentar-el-diagnostico-y-proponer-el-sistema"/>
              </a:rPr>
              <a:t><![CDATA[Documentar el diagnóstico y proponer el siste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TE, Documento Básico HS 1 «Protección frente a la humedad»: https://www.codigotecnico.org/pdf/Documentos/HS/DccHS.pdf (consulta 2026-10-24).]]></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l fabricante: fuente operativa para producto, dilución, rendimiento, tiempos y condicione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formato de ficha, los criterios de aceptación y la garantía son procedimientos internos pendientes de confirm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2026-10-31T05:01:24Z</dcterms:created>
  <dcterms:modified xsi:type="dcterms:W3CDTF">2026-10-31T05:01:24Z</dcterms:modified>
  <dc:title>Documentar el diagnóstico y proponer el sistema</dc:title>
  <dc:description>Presentación editable del OA «Documentar el diagnóstico y proponer el sistema». Enlace: https://pinturasespecializadas.lumbre.lat/object/documentar-el-diagnostico-y-proponer-el-sistema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