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stribuir funciones y cubrir ausencias»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stribuir funciones y cubrir ausencias»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stribuir funciones y cubrir ausencias»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stribuir funciones y cubrir ausencia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Repartir no es colocar nombres en una list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Repartir no es colocar nombres en una list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criteri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a de tres criterios de asignación —competencia, carga y criticidad— con la pregunta que responde cada uno y el error qu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tres criterios se miran a la vez. Repartir solo por disponibilidad es la forma más rápida de dejar una tarea crítica sin quien la h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abe igualar un color a muestra con el tintómetro sin ayuda. →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ne tres pedidos abiertos y dos horas de turno. →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pedido profesional comprometido para hoy sigue sin preparar. → Crit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unca ha cerrado la caja y hoy le tocaría el cierre. →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cumula la recepción, la reposición y dos presupuestos. →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tintómetro está parado y hay un cliente esperando color. → Crit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riterios del apartado 1 y su pregunta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matriz de competencias por tare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matriz de competencias por tare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competenc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tareas de tienda de pinturas con columnas de solo, con apoyo, en formación y evidencia; los nombres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odelo de matriz por tarea. Los nombres y estados son ficticios: la matriz real se completa con evidencia observada, no con la memoria del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r color con tintómetro → Igualar tres muestras sin corrección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epción de mercancía → Albarán contrastado y diferencia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supuesto a profesional → Margen y plazo comprobados antes de env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rre de caja → Arqueo cuadrado y diferencias justif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osición por PBA → Hueco repuesto sin duplica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lación entre estado de la matriz y evidencia observad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ubrir las horas de mayor demand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ranjas-demand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a de cuatro franjas de la jornada con la demanda dominante, la tarea crítica y la competencia que no puede fa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ranja se define por la demanda, no por la costumbre. La columna decisiva es la última: qué competencia no puede faltar en ese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over a esa persona al color y asignar la reposición a quien pueda terminarla con el criterio ya fij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etencia escasa es la que no puede esperar: solo una persona puede igualar la muestra. La reposición no desaparece: se reasigna con un criterio y un responsable. Atender sin competencia o hacer esperar al profesional traslada el coste al cliente y no resuelve la f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competencia escasa y tarea crítica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usencias: cubrir el hueco y sostener la continuidad»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usencias: cubrir el hueco y sostener la continuidad»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usencia de Eloísa a las 7: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onfirmar y ac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oísa llama: hoy no puede venir. Se anota la hora de aviso y la duración previsible que ella comunica. No se especula sobre la causa ni se promete al equipo una vuelta que no está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usencia de Eloísa a las 7: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Inventariar l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do de doce botes para las 9:00, muestra de color para mediodía, dos presupuestos, recepción a media mañana y reposición de una estantería. Se separa lo comprometido de lo que solo estaba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usencia de Eloísa a las 7: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roteger lo cr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a, que domina color, asume la muestra y el pedido profesional. Toni adelanta la recepción porque conoce el albarán. El encargado cubre mostrador de 8:00 a 10:00. Cada tarea crítica queda con u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usencia de Eloísa a las 7: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Mover lo no crítico con dueñ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posición pasa a la tarde. Los dos presupuestos se contestan hoy con un plazo al cliente, sin prometer entrega. Mover no es abandonar: la tarea conserva responsable y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usencia de Eloísa a las 7: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Avisar a quien lo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profesional se le confirma la hora de recogida; al proveedor, la descarga; al equipo, qué cambia en el turno. El cliente no necesita saber quién falta, solo qué se mantiene y qué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usencia de Eloísa a las 7: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Revis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media mañana se comprueba qué se cumplió y qué se retrasó. Se anota el reparto en cinco líneas: quién falta, hasta cuándo, qué queda descubierto, quién lo asume y qué se avi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firmar la ausencia y su duración previsible → Listar los compromisos que quedan abiertos → Proteger las tareas críticas con un responsable concreto → Avisar a clientes, proveedores y compañeros afectados → Registrar el reparto y lo que se avi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onfirma el hecho y su alcance; después se sabe qué queda abierto; luego se protege lo crítico, se avisa y se registra. Avisar antes de decidir el reparto produce mensajes que hay que corregir; registrar al final sin haber avisado deja al cliente enterado por casu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gestión de ausencias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trabajado: del hueco a un reparto con número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brir 32 horas con 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Calcula la presenci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personas por ocho horas son 32 horas de turno. La ausencia retira ocho: quedan 24 horas de presencia real. No se cuenta la hora de comer como disponible si no l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brir 32 horas con 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Suma solo lo cr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do profesional, 6 horas; color y ajuste, 5; recepción, 4; mostrador en la franja fuerte, 4. Total: 6 + 5 + 4 + 4 = 19 horas. La reposición y los presupuestos no entran porque pueden mov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brir 32 horas con 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Calcula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4 menos 19 deja 5 horas para imprevistos, pausas y limpieza. Con cinco horas de margen, el turno es exigente pero sostenible. Si el margen fuera negativo, el reparto no estaría terminado: faltaría decidir qué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brir 32 horas con 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Decide con el margen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parece una tarea extra de tres horas, el margen baja a dos. Se decide qué se pospone y se avisa. La decisión se registra con el dato: no es «no llegamos», es «con 24 horas y 22 comprometidas, la reposición pasa 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 h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2 − 8 = 24 horas disponibles. 24 − 19 = 5 horas de margen. El cálculo se hace sobre tareas críticas, no sobre el total de tareas previstas, para no ocultar la carga real d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 presencia y margen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vitar que todas las decisiones dependan del encargado» (2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vitar que todas las decisiones dependan del encargado»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dependencia-decis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tienda que consulta todas las decisiones al encargado y una tienda con criterios escritos y suplente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 el tamaño del equipo: es si las decisiones ordinarias tienen dueño antes de que el encargado se vaya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uplente del turno sabe qué pedidos tienen prioridad y hasta dónde pue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y 3 convierten al encargado en requisito de tareas previsibles: una bloquea una competencia ya demostrada y la otra retiene una información que el equipo puede dar. Las frases 2, 4 y 5 describen un reparto con suplencia, criterio y registro, que es lo contrario de la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mecanismos de reparto de decisiones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que cuestan un turno»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que cuestan un turno» (3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sencia de queja no prueba que el reparto fuera sostenible: puede que el coste lo haya absorbido alguien sin decirlo. El registro sirve para mañana: qué tarea quedó descubierta, quién la asumió y qué competencia conviene reforzar. Sin registro, la próxima ausencia se gestiona des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rrores del apartado 7 y parte de la ausencia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revisión semanal del reparto»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area · riesgo · críticas ·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triz se ordena por tarea porque la competencia es específica; el nombre único es un riesgo de continuidad; lo primero que se protege es lo crítico; y una reasignación sin responsable ni plazo es solo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triz del apartado 2, ausencia del apartado 4 y revisión del apartado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stribuir-funciones-y-cubrir-aus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matriz de competencias por tare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oncepto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riterios se miran al asignar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etencia, carga y criticidad. La disponibilidad sola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estados tiene la matriz de compe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lo, con apoyo, en formación y no habilitado, cada uno con s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otege primero en una aus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tareas críticas del día, con un responsable concreto y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de una aus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falta, hasta cuándo, qué queda descubierto, quién lo asume y qué se avi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vita que todo dependa del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iterios escritos, suplente nombrado y registro de decisiones ordin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 una tarea con un solo nombre en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iesgo de cobertura: si esa persona falta, la tarea no tiene re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parto, demanda y aus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stribuir-funciones-y-cubrir-ausencia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parto, demanda y ausencias»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29" r:id="rId1"/>
    <p:sldLayoutId id="2482439130" r:id="rId2"/>
    <p:sldLayoutId id="2482439131" r:id="rId3"/>
    <p:sldLayoutId id="24824391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134615af18fbe2bf280078d319e9478db02a5aa8f8eb26d1.jpg"/>
  <Relationship Id="rId3" Type="http://schemas.openxmlformats.org/officeDocument/2006/relationships/hyperlink" Target="https://pinturasespecializadas.lumbre.lat/object/distribuir-funciones-y-cubrir-aus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criterios2.jpg"/>
  <Relationship Id="rId3" Type="http://schemas.openxmlformats.org/officeDocument/2006/relationships/hyperlink" Target="https://pinturasespecializadas.lumbre.lat/object/distribuir-funciones-y-cubrir-ausencias" TargetMode="External"/>
  <Relationship Id="rId4" Type="http://schemas.openxmlformats.org/officeDocument/2006/relationships/hyperlink" Target="https://pinturasespecializadas.lumbre.lat/object/distribuir-funciones-y-cubrir-ausencia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competencias3.jpg"/>
  <Relationship Id="rId3" Type="http://schemas.openxmlformats.org/officeDocument/2006/relationships/hyperlink" Target="https://pinturasespecializadas.lumbre.lat/object/distribuir-funciones-y-cubrir-ausencias" TargetMode="External"/>
  <Relationship Id="rId4" Type="http://schemas.openxmlformats.org/officeDocument/2006/relationships/hyperlink" Target="https://pinturasespecializadas.lumbre.lat/object/distribuir-funciones-y-cubrir-ausencias"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ranjas-demanda4.jpg"/>
  <Relationship Id="rId3" Type="http://schemas.openxmlformats.org/officeDocument/2006/relationships/hyperlink" Target="https://pinturasespecializadas.lumbre.lat/object/distribuir-funciones-y-cubrir-ausencias" TargetMode="External"/>
  <Relationship Id="rId4" Type="http://schemas.openxmlformats.org/officeDocument/2006/relationships/hyperlink" Target="https://pinturasespecializadas.lumbre.lat/object/distribuir-funciones-y-cubrir-ausencia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dependencia-decisiones5.jpg"/>
  <Relationship Id="rId3" Type="http://schemas.openxmlformats.org/officeDocument/2006/relationships/hyperlink" Target="https://pinturasespecializadas.lumbre.lat/object/distribuir-funciones-y-cubrir-ausencias" TargetMode="External"/>
  <Relationship Id="rId4" Type="http://schemas.openxmlformats.org/officeDocument/2006/relationships/hyperlink" Target="https://pinturasespecializadas.lumbre.lat/object/distribuir-funciones-y-cubrir-ausencias"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hyperlink" Target="https://pinturasespecializadas.lumbre.lat/object/distribuir-funciones-y-cubrir-ausencias"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stribuir-funciones-y-cubrir-ausencias" TargetMode="External"/>
  <Relationship Id="rId3"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ribu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n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br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s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istribuir-funciones-y-cubrir-ausenci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r tareas por competencia, carga y criticidad; identificar las franjas de mayor demanda y quién debe cubrirlas; resolver una ausencia de última hora con un reparto explícito; y distribuir las decisiones ordinarias para que la tienda no dependa de una sola perso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organización del equipo en una tienda de pinturas: matriz de competencias por tarea, cobertura de las horas de mayor demanda, sustituciones y continuidad. Incluye un caso de ausencia imprevista resuelto con nombres, horas y tareas, y una matriz lista para copia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cargado de tienda · reparto de tareas · ausencias · matriz de competencias · continuidad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tribuir funciones y cubrir ausenci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7:35 de un martes en la Tienda Polígono. La tienda abre antes para el profesional y ya hay dos furgonetas esperando: un pintor quiere recoger un pedido de doce botes de plástico blanco y otro pide que le ajusten un color a una muestra. En el almacén hay una recepción prevista para media mañana y el mostrador empieza a llenarse de particula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tribuir funciones y cubrir ausenci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7:40 suena el teléfono: Eloísa, del turno de mañana, no puede venir. No es una baja larga, pero hoy no está. Quedan tres personas y el encargado. La pregunta no es quién trabaja más, sino qué tareas críticas quedan cubiertas, con qué persona, hasta cuándo y qué se le dice al cliente que esperaba a Eloí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tribuir funciones y cubrir ausenci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signar tareas por competencia, carga y criticidad; identificar las franjas de mayor demanda y quién debe cubrirlas; resolver una ausencia de última hora con un reparto explícito; y distribuir las decisiones ordinarias para que la tienda no dependa de una sola persona.]]></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tribuir funciones y cubrir ausenci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tribuir funciones y cubrir ausenci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horario real de cada tienda y el número de personas disponibles en cada franja. Qué tareas puede asumir una persona en formación sin supervisión directa y quién valida esa habilitación. El procedimiento interno para comunicar una ausencia y para pedir apoyo a otra tienda. La política de descansos, cambios de turno y ampliación de jornada que condiciona cualquier reasign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partir no es colocar nombres en una li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ir tareas no es colocar nombres al lado de una lista. Una asignación se sostiene sobre tres criterios que deben mirarse juntos: ]]></a:t>
            </a:r>
            <a:r>
              <a:rPr lang="en-US" b="1"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la persona sabe hacer esa tarea con el criterio de la casa), ]]></a:t>
            </a:r>
            <a:r>
              <a:rPr lang="en-US" b="1"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cuántas tareas abiertas tiene y cuánto tiempo real le queda en el turno) y ]]></a:t>
            </a:r>
            <a:r>
              <a:rPr lang="en-US" b="1" strike="noStrike" sz="2100" spc="0" u="none" cap="none">
                <a:solidFill>
                  <a:srgbClr val="1B2438">
                    <a:alpha val="100000"/>
                  </a:srgbClr>
                </a:solidFill>
                <a:latin typeface="Calibri"/>
              </a:rPr>
              <a:t><![CDATA[criticidad]]></a:t>
            </a:r>
            <a:r>
              <a:rPr lang="en-US" strike="noStrike" sz="2100" spc="0" u="none" cap="none">
                <a:solidFill>
                  <a:srgbClr val="1B2438">
                    <a:alpha val="100000"/>
                  </a:srgbClr>
                </a:solidFill>
                <a:latin typeface="Calibri"/>
              </a:rPr>
              <a:t><![CDATA[ (qué ocurre si esa tarea no se hace h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partir no es colocar nombres en una li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repartir por disponibilidad: «Toni está libre, que prepare el color». Si Toni no ha trabajado nunca la tintometría, no está libre: está disponible para otra cosa. El segundo error es repartir por costumbre: la misma persona hace siempre el mostrador porque «se le da bien», y nadie más aprende. El tercero es ignorar la criticidad: se adelanta la reposición de una estantería mientras un pedido profesional comprometido para hoy sigue sin prepar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partir no es colocar nombres en una li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parto defendible se explica en una frase: «Marta prepara el color porque hoy es la única que puede igualar la muestra; Toni adelanta la recepción porque conoce el albarán; yo cubro el mostrador hasta media mañana porque es la franja de más gente». Si no puedes explicar por qué cada persona hace lo que hace, no tienes un reparto: tienes un reparto de emergen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partir no es colocar nombres en una lista]]></a:t>
            </a:r>
          </a:p>
        </p:txBody>
      </p:sp>
      <p:pic>
        <p:nvPicPr>
          <p:cNvPr id="3" name="" descr="Tabla de tres criterios de asignación —competencia, carga y criticidad— con la pregunta que responde cada uno y el error que evita.">
            <a:hlinkClick r:id="rId3" tooltip="Tabla de tres criterios de asignación —competencia, carga y criticidad— con la pregunta que responde cada uno y el error que evi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tres criterios se miran a la vez. Repartir solo por disponibilidad es la forma más rápida de dejar una tarea crítica sin quien la hag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stribuir-funciones-y-cubrir-ausencia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partir no es colocar nombres en una l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7]]></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ar libre no es estar capacita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sponibilidad es una condición del turno; la competencia es una condición de la tarea. Confundirlas produce dos daños: la tarea sale mal y la persona queda expuesta a un fallo que no le correspondía. Si nadie competente está libre, la decisión no es «que lo intente»: es reordenar, apoyar o pospo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Repartir no es colocar nombres en una lis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el criterio de asignación que ilum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ete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rg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itic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be igualar un color a muestra con el tintómetro sin ayu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ne tres pedidos abiertos y dos horas de turn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pedido profesional comprometido para hoy sigue sin prepar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unca ha cerrado la caja y hoy le tocaría el cierr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umula la recepción, la reposición y dos presupuest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tintómetro está parado y hay un cliente esperando colo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atriz de competencias por tare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competencias por tarea sustituye la pregunta «¿quién es bueno?» por «¿quién ha demostrado que sabe hacer esta tarea concreta?». Se organiza por tareas, no por personas, y cada fila tiene un estado y una evid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atriz de competencias por tare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ados útiles son cuatro: ]]></a:t>
            </a:r>
            <a:r>
              <a:rPr lang="en-US" b="1"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la hace sin apoyo y responde de las excepciones ordinarias), ]]></a:t>
            </a:r>
            <a:r>
              <a:rPr lang="en-US" b="1" strike="noStrike" sz="2100" spc="0" u="none" cap="none">
                <a:solidFill>
                  <a:srgbClr val="1B2438">
                    <a:alpha val="100000"/>
                  </a:srgbClr>
                </a:solidFill>
                <a:latin typeface="Calibri"/>
              </a:rPr>
              <a:t><![CDATA[con apoyo]]></a:t>
            </a:r>
            <a:r>
              <a:rPr lang="en-US" strike="noStrike" sz="2100" spc="0" u="none" cap="none">
                <a:solidFill>
                  <a:srgbClr val="1B2438">
                    <a:alpha val="100000"/>
                  </a:srgbClr>
                </a:solidFill>
                <a:latin typeface="Calibri"/>
              </a:rPr>
              <a:t><![CDATA[ (la hace si hay alguien a quien consultar), ]]></a:t>
            </a:r>
            <a:r>
              <a:rPr lang="en-US" b="1" strike="noStrike" sz="2100" spc="0" u="none" cap="none">
                <a:solidFill>
                  <a:srgbClr val="1B2438">
                    <a:alpha val="100000"/>
                  </a:srgbClr>
                </a:solidFill>
                <a:latin typeface="Calibri"/>
              </a:rPr>
              <a:t><![CDATA[en formación]]></a:t>
            </a:r>
            <a:r>
              <a:rPr lang="en-US" strike="noStrike" sz="2100" spc="0" u="none" cap="none">
                <a:solidFill>
                  <a:srgbClr val="1B2438">
                    <a:alpha val="100000"/>
                  </a:srgbClr>
                </a:solidFill>
                <a:latin typeface="Calibri"/>
              </a:rPr>
              <a:t><![CDATA[ (la practica bajo supervisión) y ]]></a:t>
            </a:r>
            <a:r>
              <a:rPr lang="en-US" b="1" strike="noStrike" sz="2100" spc="0" u="none" cap="none">
                <a:solidFill>
                  <a:srgbClr val="1B2438">
                    <a:alpha val="100000"/>
                  </a:srgbClr>
                </a:solidFill>
                <a:latin typeface="Calibri"/>
              </a:rPr>
              <a:t><![CDATA[no habilitado]]></a:t>
            </a:r>
            <a:r>
              <a:rPr lang="en-US" strike="noStrike" sz="2100" spc="0" u="none" cap="none">
                <a:solidFill>
                  <a:srgbClr val="1B2438">
                    <a:alpha val="100000"/>
                  </a:srgbClr>
                </a:solidFill>
                <a:latin typeface="Calibri"/>
              </a:rPr>
              <a:t><![CDATA[ (no la asume). La evidencia es lo que permite pasar de un estado a otro: una ejecución observada, un registro sin incidencias, una comprobación del resultado. Sin evidencia, el cambio de estado es una impre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atriz de competencias por tare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no es un ranking ni un expediente. Es un mapa de cobertura: dice qué tareas tienen recambio y cuáles dependen de una sola persona. En una tienda pequeña, la columna que más importa no es la de los expertos: es la de las tareas con un único nombre habilit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atriz de competencias por tarea]]></a:t>
            </a:r>
          </a:p>
        </p:txBody>
      </p:sp>
      <p:pic>
        <p:nvPicPr>
          <p:cNvPr id="3" name="" descr="Matriz de cuatro tareas de tienda de pinturas con columnas de solo, con apoyo, en formación y evidencia; los nombres son ficticios.">
            <a:hlinkClick r:id="rId3" tooltip="Matriz de cuatro tareas de tienda de pinturas con columnas de solo, con apoyo, en formación y evidencia; los nombres son ficticios."/>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odelo de matriz por tarea. Los nombres y estados son ficticios: la matriz real se completa con evidencia observada, no con la memoria del encarg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stribuir-funciones-y-cubrir-ausencias"/>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atriz de competencias por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atriz se actualiza con observación, no con calendari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ersona con diez años de tienda puede no estar habilitada para una tarea nueva; una persona con tres meses puede estarlo si hay evidencia. El tiempo explica la exposición, no la competencia. La pregunta correcta es qué ha demostrado y en qué condici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matriz de competencias por tare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area con la evidencia que permitiría pasar a «so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r color con tintómet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epción de mercanc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upuesto a profesio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erre de caj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osición por PB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barán contrastado y diferencia registr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gen y plazo comprobados antes de enviarl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rqueo cuadrado y diferencias justificad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ueco repuesto sin duplicar el pedi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gualar tres muestras sin corrección posteri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ubrir las horas de mayor dema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oras de mayor demanda no se adivinan por la hora del reloj: se identifican por lo que ocurre. En una tienda de pintura suelen coincidir tres presiones: el profesional que recoge un pedido preparado antes de ir a obra, el particular que necesita color y asesoramiento, y la recepción de mercancía que no puede quedarse en la puer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ubrir las horas de mayor dema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se decide con dos preguntas: ]]></a:t>
            </a:r>
            <a:r>
              <a:rPr lang="en-US" b="1" strike="noStrike" sz="2100" spc="0" u="none" cap="none">
                <a:solidFill>
                  <a:srgbClr val="1B2438">
                    <a:alpha val="100000"/>
                  </a:srgbClr>
                </a:solidFill>
                <a:latin typeface="Calibri"/>
              </a:rPr>
              <a:t><![CDATA[qué tarea no puede faltar en esa franj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ién es la persona con la competencia más escasa]]></a:t>
            </a:r>
            <a:r>
              <a:rPr lang="en-US" strike="noStrike" sz="2100" spc="0" u="none" cap="none">
                <a:solidFill>
                  <a:srgbClr val="1B2438">
                    <a:alpha val="100000"/>
                  </a:srgbClr>
                </a:solidFill>
                <a:latin typeface="Calibri"/>
              </a:rPr>
              <a:t><![CDATA[. Si el encargado pone en el mostrador a la única persona que sabe ajustar color, ha cubierto lo urgente y ha descubierto lo crítico. Si deja la recepción para «cuando haya un hueco», el hueco no lleg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abla de franjas no necesita relojes exactos: necesita nombrar la demanda, la tarea crítica y el suplente. Y revisarse cuando cambia el surtido, la campaña o el horario confirmado de la tien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ubrir las horas de mayor demanda]]></a:t>
            </a:r>
          </a:p>
        </p:txBody>
      </p:sp>
      <p:pic>
        <p:nvPicPr>
          <p:cNvPr id="3" name="" descr="Tabla de cuatro franjas de la jornada con la demanda dominante, la tarea crítica y la competencia que no puede faltar.">
            <a:hlinkClick r:id="rId3" tooltip="Tabla de cuatro franjas de la jornada con la demanda dominante, la tarea crítica y la competencia que no puede faltar."/>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ranja se define por la demanda, no por la costumbre. La columna decisiva es la última: qué competencia no puede faltar en ese mo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stribuir-funciones-y-cubrir-ausencia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ubrir las horas de mayor dema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nja no se cubre con buena voluntad]]></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única persona que sabe ajustar color está en caja porque «hoy toca», la tienda tiene un problema de reparto, no de actitud. Mover a alguien de tarea exige comprobar quién queda en la tarea que deja, no solo quién llega a la nuev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ubrir las horas de mayor demand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las 9:10. Hay un profesional esperando un pedido preparado y un particular con una muestra de color. La única persona que sabe igualar la muestra está reponiendo una estantería. ¿Qué haces primer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minar la reposición: está a medias y dejarla es desorden.]]></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ver a esa persona al color y asignar la reposición a quien pueda terminarla con el criterio ya fijado.]]></a:t>
            </a:r>
          </a:p>
        </p:txBody>
      </p:sp>
      <p:sp>
        <p:nvSpPr>
          <p:cNvPr id="11" name=""/>
          <p:cNvSpPr txBox="1"/>
          <p:nvPr/>
        </p:nvSpPr>
        <p:spPr>
          <a:xfrm>
            <a:off x="666750" y="40481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ender yo el color aunque nunca haya usado el tintómet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l profesional que vuelva por la tarde para no romper el or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usencias: cubrir el hueco y sostener la continu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usencia de última hora se gestiona en dos tiempos. El primero es ]]></a:t>
            </a:r>
            <a:r>
              <a:rPr lang="en-US" b="1" strike="noStrike" sz="2100" spc="0" u="none" cap="none">
                <a:solidFill>
                  <a:srgbClr val="1B2438">
                    <a:alpha val="100000"/>
                  </a:srgbClr>
                </a:solidFill>
                <a:latin typeface="Calibri"/>
              </a:rPr>
              <a:t><![CDATA[cubrir el hueco de hoy]]></a:t>
            </a:r>
            <a:r>
              <a:rPr lang="en-US" strike="noStrike" sz="2100" spc="0" u="none" cap="none">
                <a:solidFill>
                  <a:srgbClr val="1B2438">
                    <a:alpha val="100000"/>
                  </a:srgbClr>
                </a:solidFill>
                <a:latin typeface="Calibri"/>
              </a:rPr>
              <a:t><![CDATA[: qué tareas críticas tienen que ocurrir sí o sí y quién las asume. El segundo es ]]></a:t>
            </a:r>
            <a:r>
              <a:rPr lang="en-US" b="1" strike="noStrike" sz="2100" spc="0" u="none" cap="none">
                <a:solidFill>
                  <a:srgbClr val="1B2438">
                    <a:alpha val="100000"/>
                  </a:srgbClr>
                </a:solidFill>
                <a:latin typeface="Calibri"/>
              </a:rPr>
              <a:t><![CDATA[sostener la continuidad]]></a:t>
            </a:r>
            <a:r>
              <a:rPr lang="en-US" strike="noStrike" sz="2100" spc="0" u="none" cap="none">
                <a:solidFill>
                  <a:srgbClr val="1B2438">
                    <a:alpha val="100000"/>
                  </a:srgbClr>
                </a:solidFill>
                <a:latin typeface="Calibri"/>
              </a:rPr>
              <a:t><![CDATA[: qué se mueve, qué se avisa y qué se registra para que mañana no se reconstruya de memo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usencias: cubrir el hueco y sostener la continu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rimero se confirma la ausencia y su duración previsible por el canal que la empresa tenga establecido. Después se lista lo que la persona ausente tenía abierto, no lo que «solía hacer». Luego se protegen las tareas críticas con nombre y plazo. Se avisa a quien queda afectado: compañeros, clientes con pedido y proveedor en puerta. Y se registra el reparto del día, porque una reasignación sin registro es una reasignación que mañana nadie recuerda.]]></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ir no es repartir todo entre los que quedan. Es decidir qué no se hace hoy, decirlo y dejar consta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usencias: cubrir el hueco y sostener la continu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rte de la ausenci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gistro mínimo cabe en cinco líneas: quién falta, hasta cuándo, qué tareas quedan descubiertas, quién las asume y qué se avisó a clientes o proveedores. Si mañana falta otra persona, ese parte es el punto de partida, no una reconstruc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usencias: cubrir el hueco y sostener la continuidad · Caso ficticio: la ausencia de Eloísa a las 7:40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nfirmar y aco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oísa llama: hoy no puede venir. Se anota la hora de aviso y la duración previsible que ella comunica. No se especula sobre la causa ni se promete al equipo una vuelta que no está confirm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usencias: cubrir el hueco y sostener la continuidad · Caso ficticio: la ausencia de Eloísa a las 7:40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Inventariar lo abier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de doce botes para las 9:00, muestra de color para mediodía, dos presupuestos, recepción a media mañana y reposición de una estantería. Se separa lo comprometido de lo que solo estaba previs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usencias: cubrir el hueco y sostener la continuidad · Caso ficticio: la ausencia de Eloísa a las 7:40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oteger lo críti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a, que domina color, asume la muestra y el pedido profesional. Toni adelanta la recepción porque conoce el albarán. El encargado cubre mostrador de 8:00 a 10:00. Cada tarea crítica queda con un nomb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usencias: cubrir el hueco y sostener la continuidad · Caso ficticio: la ausencia de Eloísa a las 7:40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over lo no crítico con dueño y plaz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posición pasa a la tarde. Los dos presupuestos se contestan hoy con un plazo al cliente, sin prometer entrega. Mover no es abandonar: la tarea conserva responsable y momen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usencias: cubrir el hueco y sostener la continuidad · Caso ficticio: la ausencia de Eloísa a las 7:40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visar a quien lo no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profesional se le confirma la hora de recogida; al proveedor, la descarga; al equipo, qué cambia en el turno. El cliente no necesita saber quién falta, solo qué se mantiene y qué se ajus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usencias: cubrir el hueco y sostener la continuidad · Caso ficticio: la ausencia de Eloísa a las 7:40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visar y registr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edia mañana se comprueba qué se cumplió y qué se retrasó. Se anota el reparto en cinco líneas: quién falta, hasta cuándo, qué queda descubierto, quién lo asume y qué se avis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Ausencias: cubrir el hueco y sostener la continuida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gestión de una ausencia de última hor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la ausencia y su duración previsi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el reparto y lo que se avisó]]></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star los compromisos que quedan abiert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ar a clientes, proveedores y compañeros afectados]]></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teger las tareas críticas con un responsable concre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trabajado: del hueco a un reparto con núme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parto de ausencia se puede comprobar con números sencillos. Supuesto didáctico: un turno de cuatro personas y ocho horas son 32 horas de presencia. Si falta una persona, quedan 24. Si las tareas críticas del día suman 19 horas, quedan 5 para imprevistos, pausas y limpieza. Si las tareas críticas sumaran 26, el turno no se cubre con buena voluntad: hay que mover trabajo, pedir apoyo a otra tienda si la empresa lo contempla o renegociar un plazo. Ese cálculo no decide por ti, pero te obliga a mirar la carga antes de decir «ya veremos cómo lo hacem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trabajado: del hueco a un reparto con núme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oras son una unidad grosera: dos personas no valen lo mismo en todas las tareas. Por eso el cálculo se hace ]]></a:t>
            </a:r>
            <a:r>
              <a:rPr lang="en-US" b="1" strike="noStrike" sz="2100" spc="0" u="none" cap="none">
                <a:solidFill>
                  <a:srgbClr val="1B2438">
                    <a:alpha val="100000"/>
                  </a:srgbClr>
                </a:solidFill>
                <a:latin typeface="Calibri"/>
              </a:rPr>
              <a:t><![CDATA[por tarea crítica]]></a:t>
            </a:r>
            <a:r>
              <a:rPr lang="en-US" strike="noStrike" sz="2100" spc="0" u="none" cap="none">
                <a:solidFill>
                  <a:srgbClr val="1B2438">
                    <a:alpha val="100000"/>
                  </a:srgbClr>
                </a:solidFill>
                <a:latin typeface="Calibri"/>
              </a:rPr>
              <a:t><![CDATA[, no por persona. Y se acompaña de una decisión: qué se pospone, con qué aviso y quién lo autoriza si afecta a un compromiso con cli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trabajado: del hueco a un reparto con números · Ejemplo resuelto (datos ficticios): cubrir 32 horas con 24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alcula la presencia disponibl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ersonas por ocho horas son 32 horas de turno. La ausencia retira ocho: quedan 24 horas de presencia real. No se cuenta la hora de comer como disponible si no lo está.]]></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trabajado: del hueco a un reparto con números · Ejemplo resuelto (datos ficticios): cubrir 32 horas con 24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uma solo lo crític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profesional, 6 horas; color y ajuste, 5; recepción, 4; mostrador en la franja fuerte, 4. Total: 6 + 5 + 4 + 4 = 19 horas. La reposición y los presupuestos no entran porque pueden mover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trabajado: del hueco a un reparto con números · Ejemplo resuelto (datos ficticios): cubrir 32 horas con 24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lcula el marg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4 menos 19 deja 5 horas para imprevistos, pausas y limpieza. Con cinco horas de margen, el turno es exigente pero sostenible. Si el margen fuera negativo, el reparto no estaría terminado: faltaría decidir qué se mue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trabajado: del hueco a un reparto con números · Ejemplo resuelto (datos ficticios): cubrir 32 horas con 24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cide con el margen dela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tarea extra de tres horas, el margen baja a dos. Se decide qué se pospone y se avisa. La decisión se registra con el dato: no es «no llegamos», es «con 24 horas y 22 comprometidas, la reposición pasa a mañ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aso trabajado: del hueco a un reparto con númer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turno de 4 personas × 8 horas = 32 horas. Falta una persona (8 horas). Las tareas críticas del día suman 19 horas. ¿Cuántas horas quedan para imprevistos y pausa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 _____________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vitar que todas las decisiones dependan del encarg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ienda no funciona sin encargado si las decisiones ordinarias tienen dueño. «Ordinarias» significa repetidas y de bajo riesgo: qué pedido se prepara primero, si un color necesita repetirse, cuándo se avisa a un cliente de un retraso, quién autoriza una reposición de urgencia dentro de lo previsto. Si cada una de esas decisiones espera al encargado, la tienda no tiene un equipo: tiene una co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vitar que todas las decisiones dependan del encarg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mecanismos que reparten decisiones sin perder control. ]]></a:t>
            </a:r>
            <a:r>
              <a:rPr lang="en-US" b="1" strike="noStrike" sz="2100" spc="0" u="none" cap="none">
                <a:solidFill>
                  <a:srgbClr val="1B2438">
                    <a:alpha val="100000"/>
                  </a:srgbClr>
                </a:solidFill>
                <a:latin typeface="Calibri"/>
              </a:rPr>
              <a:t><![CDATA[Criterios escritos]]></a:t>
            </a:r>
            <a:r>
              <a:rPr lang="en-US" strike="noStrike" sz="2100" spc="0" u="none" cap="none">
                <a:solidFill>
                  <a:srgbClr val="1B2438">
                    <a:alpha val="100000"/>
                  </a:srgbClr>
                </a:solidFill>
                <a:latin typeface="Calibri"/>
              </a:rPr>
              <a:t><![CDATA[: una frase por situación, con el dato que la sostiene. ]]></a:t>
            </a:r>
            <a:r>
              <a:rPr lang="en-US" b="1" strike="noStrike" sz="2100" spc="0" u="none" cap="none">
                <a:solidFill>
                  <a:srgbClr val="1B2438">
                    <a:alpha val="100000"/>
                  </a:srgbClr>
                </a:solidFill>
                <a:latin typeface="Calibri"/>
              </a:rPr>
              <a:t><![CDATA[Suplente nombrado]]></a:t>
            </a:r>
            <a:r>
              <a:rPr lang="en-US" strike="noStrike" sz="2100" spc="0" u="none" cap="none">
                <a:solidFill>
                  <a:srgbClr val="1B2438">
                    <a:alpha val="100000"/>
                  </a:srgbClr>
                </a:solidFill>
                <a:latin typeface="Calibri"/>
              </a:rPr>
              <a:t><![CDATA[: para cada turno, quién decide si el encargado no está y hasta dónde. ]]></a:t>
            </a:r>
            <a:r>
              <a:rPr lang="en-US" b="1" strike="noStrike" sz="2100" spc="0" u="none" cap="none">
                <a:solidFill>
                  <a:srgbClr val="1B2438">
                    <a:alpha val="100000"/>
                  </a:srgbClr>
                </a:solidFill>
                <a:latin typeface="Calibri"/>
              </a:rPr>
              <a:t><![CDATA[Registro de decisiones]]></a:t>
            </a:r>
            <a:r>
              <a:rPr lang="en-US" strike="noStrike" sz="2100" spc="0" u="none" cap="none">
                <a:solidFill>
                  <a:srgbClr val="1B2438">
                    <a:alpha val="100000"/>
                  </a:srgbClr>
                </a:solidFill>
                <a:latin typeface="Calibri"/>
              </a:rPr>
              <a:t><![CDATA[: qué se decidió, con qué criterio y qué resultado tuvo, para corregir el criterio y no solo la decis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vitar que todas las decisiones dependan del encarg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st es concreto: imagina que mañana no vienes. ¿Quién prepara el pedido del profesional, quién ajusta el color y quién avisa al cliente del retraso? Si alguna respuesta es «nadie» o «me llaman», tienes una dependencia que se puede corregir esta sem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vitar que todas las decisiones dependan del encargado]]></a:t>
            </a:r>
          </a:p>
        </p:txBody>
      </p:sp>
      <p:pic>
        <p:nvPicPr>
          <p:cNvPr id="3" name="" descr="Comparación entre una tienda que consulta todas las decisiones al encargado y una tienda con criterios escritos y suplente nombrado.">
            <a:hlinkClick r:id="rId3" tooltip="Comparación entre una tienda que consulta todas las decisiones al encargado y una tienda con criterios escritos y suplente nombrado."/>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 el tamaño del equipo: es si las decisiones ordinarias tienen dueño antes de que el encargado se vaya de tur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stribuir-funciones-y-cubrir-ausencias"/>
              </a:rPr>
              <a:t><![CDATA[Ver imagen original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vitar que todas las decisiones dependan del encarg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7]]></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rtir decisiones no es repartir responsabilidad]]></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ncargado sigue respondiendo de la tienda. Lo que cambia es cuántas decisiones necesita tomar personalmente para que la tienda funcione. Un suplente no es alguien que manda más: es alguien que evita que un turno se pare por una consulta previsib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vitar que todas las decisiones dependan del encarg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de un encargado sobre el reparto de decisiones. Marca las que crean dependencia innecesari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ie toca el tintómetro si no estoy yo, aunque haya hecho el curso y tenga evidenci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uplente del turno sabe qué pedidos tienen prioridad y hasta dónde puede decidi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 cliente llama por un retraso, que me espere a mí aunque sea una información que ya está en el pedi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decisión ordinaria tiene un criterio escrito y un registro breve de lo que se decidió.»]]></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irme, dejo dicho quién cubre el color y quién avisa a los clientes afectad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un tur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tir por disponibilidad.]]></a:t>
            </a:r>
            <a:r>
              <a:rPr lang="en-US" strike="noStrike" sz="2100" spc="0" u="none" cap="none">
                <a:solidFill>
                  <a:srgbClr val="1B2438">
                    <a:alpha val="100000"/>
                  </a:srgbClr>
                </a:solidFill>
                <a:latin typeface="Calibri"/>
              </a:rPr>
              <a:t><![CDATA[ La persona libre recibe la tarea que no domina. Consecuencia: el trabajo vuelve a mitad de turno y el cliente espera dos vece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urgencia con importancia.]]></a:t>
            </a:r>
            <a:r>
              <a:rPr lang="en-US" strike="noStrike" sz="2100" spc="0" u="none" cap="none">
                <a:solidFill>
                  <a:srgbClr val="1B2438">
                    <a:alpha val="100000"/>
                  </a:srgbClr>
                </a:solidFill>
                <a:latin typeface="Calibri"/>
              </a:rPr>
              <a:t><![CDATA[ Lo que suena más fuerte ocupa a la persona crítica. Consecuencia: se atiende lo ruidoso y se pierde el compromiso silencio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un tur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ver a la persona clave a una tarea secundaria.]]></a:t>
            </a:r>
            <a:r>
              <a:rPr lang="en-US" strike="noStrike" sz="2100" spc="0" u="none" cap="none">
                <a:solidFill>
                  <a:srgbClr val="1B2438">
                    <a:alpha val="100000"/>
                  </a:srgbClr>
                </a:solidFill>
                <a:latin typeface="Calibri"/>
              </a:rPr>
              <a:t><![CDATA[ El color, el cierre de caja o el albarán quedan sin quien los haga bien. Consecuencia: el error aparece al final, cuando ya no hay margen para corregirlo.]]></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avisar al cliente afectado.]]></a:t>
            </a:r>
            <a:r>
              <a:rPr lang="en-US" strike="noStrike" sz="2100" spc="0" u="none" cap="none">
                <a:solidFill>
                  <a:srgbClr val="1B2438">
                    <a:alpha val="100000"/>
                  </a:srgbClr>
                </a:solidFill>
                <a:latin typeface="Calibri"/>
              </a:rPr>
              <a:t><![CDATA[ El reparto se resuelve dentro y el cliente descubre el cambio al llegar. Consecuencia: una reclamación que se podía haber evitado con una llama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cuestan un tur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brir sin registrar.]]></a:t>
            </a:r>
            <a:r>
              <a:rPr lang="en-US" strike="noStrike" sz="2100" spc="0" u="none" cap="none">
                <a:solidFill>
                  <a:srgbClr val="1B2438">
                    <a:alpha val="100000"/>
                  </a:srgbClr>
                </a:solidFill>
                <a:latin typeface="Calibri"/>
              </a:rPr>
              <a:t><![CDATA[ El turno sale adelante y mañana nadie sabe qué se movió. Consecuencia: se repite la discusión y no se aprende qué competencia falta en la tien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que cuestan un tur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ausencia se cubre y ningún cliente se queja, no hace falta registrar el reparto del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revisión semanal del repar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arto se degrada en silencio: una persona acumula las tareas que nadie le discute, otra deja de recibir las que podría aprender y una tercera se convierte en el único nombre de una tarea crítica. Una revisión breve, con cinco preguntas, detecta la deriva antes de que sea una ausencia mal cubier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un informe: hace falta mirar la matriz y el registro de la semana. La revisión termina con una decisión concreta: qué tarea cambia de estado, quién recibe práctica y qué tarea necesita un segundo nombre habilit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revisión semanal del repar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area quedó sin dueño esta semana, aunque fuera un rato?]]></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se consultó más de dos veces por la misma decisión ordinari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area tiene un solo nombre en la columna «Solo»?]]></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usencia se cubrió y qué competencia quedó descubierta?]]></a:t>
            </a:r>
          </a:p>
        </p:txBody>
      </p:sp>
      <p:sp>
        <p:nvSpPr>
          <p:cNvPr id="15" name=""/>
          <p:cNvSpPr txBox="1"/>
          <p:nvPr/>
        </p:nvSpPr>
        <p:spPr>
          <a:xfrm>
            <a:off x="514350" y="3133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ersona está lista para pasar de «con apoyo» a «solo» con evid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a revisión semanal del repar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revisión del reparto. La matriz de competencias se organiza por ___ y no por personas. Una tarea con un solo nombre habilitado es un ___ de cobertura. Ante una ausencia, primero se protegen las tareas ___. Y cada reasignación necesita un ___ y un plaz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competencias por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tabla en una hoja de cálculo o en el cuaderno de la tienda. Las filas son tareas reales del mostrador, el color y el almacén; las columnas, el estado de cada persona y la evidencia que lo sostiene. Los nombres y estados de la tabla son un ejemplo ficti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competencias por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ficticio de matriz cumplimentada. No es un registro oficial ni una evaluación de person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09700"/>
                <a:gridCol w="857250"/>
                <a:gridCol w="1190625"/>
                <a:gridCol w="1524000"/>
                <a:gridCol w="1409700"/>
                <a:gridCol w="1724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apoy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fo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Última 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color en tintó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muestras igualadas sin recla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409700"/>
                <a:gridCol w="857250"/>
                <a:gridCol w="1190625"/>
                <a:gridCol w="1524000"/>
                <a:gridCol w="1409700"/>
                <a:gridCol w="1724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apoy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fo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Última 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color 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probada por el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de mercan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contrastado y diferencia ano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09700"/>
                <a:gridCol w="857250"/>
                <a:gridCol w="1190625"/>
                <a:gridCol w="1524000"/>
                <a:gridCol w="1409700"/>
                <a:gridCol w="1724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apoy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fo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Última 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oí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y plazo revisados antes de env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409700"/>
                <a:gridCol w="857250"/>
                <a:gridCol w="1190625"/>
                <a:gridCol w="1524000"/>
                <a:gridCol w="1409700"/>
                <a:gridCol w="1724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apoy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fo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Última 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oí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eo cuadrado y diferencia just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sición por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 repuesto sin duplica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competencias por tare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a fila por tarea, no una fila por person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un estado solo cuando exista una evidencia observada y anótala en la fil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n rojo mental las tareas con un único nombre en «Solo»: son tu riesgo de cobertur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matriz cuando cambie el surtido, el horario o una persona del equip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competencias por tare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atriz no sustituye la política de la empresa: sirve para decidir hoy quién hace qué y para preparar el recambio. Si una tarea no tiene evidencia definida, todavía no se puede habilitar a nadie en el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7]]></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r la tarea a quien ha demostrado hac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cuántas tareas abiertas y cuánto tiempo qued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lo que no puede esperar 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r quién decide si el encargado n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que permite cambiar el estado en la matr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u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y registrar para que el siguiente turno no reconstru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deci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istribuir-funciones-y-cubrir-ausencias"/>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riterios se miran al asignar una tare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etencia, carga y criticidad. La disponibilidad sola no bas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estados tiene la matriz de competenci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lo, con apoyo, en formación y no habilitado, cada uno con su evidenci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otege primero en una ausenci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areas críticas del día, con un responsable concreto y un plaz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de una ausenci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falta, hasta cuándo, qué queda descubierto, quién lo asume y qué se avisó.]]></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vita que todo dependa del encargad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iterios escritos, suplente nombrado y registro de decisiones ordinaria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 una tarea con un solo nombre en «Sol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rto y ausencia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iesgo de cobertura: si esa persona falta, la tarea no tiene recambi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parto, demanda y aus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parto, demanda y aus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asignar por competencia y carga, proteger la franja crítica y cubrir una ausencia con un reparto explícito. Siguiente paso: delegar con un resultado y un seguimiento claro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 la matriz del apartado 2. La mayoría de los errores vienen de repartir por disponibilidad o de no registrar quién asumió qué.]]></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ir una tienda no es trabajar más horas: es saber qué tarea no puede faltar, quién ha demostrado que puede hacerla y qué se decide cuando no está la persona habitual. El reparto se sostiene en tres preguntas: qué es crítico hoy, quién tiene la competencia y qué queda descubierto si esa persona falt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competencia no hay asignación, sin registro no hay continuidad y sin suplencia no hay descanso]]></a:t>
            </a:r>
            <a:r>
              <a:rPr lang="en-US" strike="noStrike" sz="2100" spc="0" u="none" cap="none">
                <a:solidFill>
                  <a:srgbClr val="1B2438">
                    <a:alpha val="100000"/>
                  </a:srgbClr>
                </a:solidFill>
                <a:latin typeface="Calibri"/>
              </a:rPr>
              <a:t><![CDATA[. Si mañana falta alguien, no improvises un reparto en el pasillo: abre la matriz, protege lo crítico, avisa y deja el parte escri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Trabajo en equipo y coordinación entre turnos» (28529), para el traspaso y la coordinación entre tien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Repartir tareas: mostrador, teléfono y taller» (28470), para los frentes y el relev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El papel del encargado y sus límites de autoridad» (M1·O1), para separar supervisar de ejecut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tiendas y canales de contacto de la cas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stribuir-funciones-y-cubrir-ausencias"/>
              </a:rPr>
              <a:t><![CDATA[Distribuir funciones y cubrir aus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horas, estado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2026-10-31T05:00:56Z</dcterms:created>
  <dcterms:modified xsi:type="dcterms:W3CDTF">2026-10-31T05:00:56Z</dcterms:modified>
  <dc:title>Distribuir funciones y cubrir ausencias</dc:title>
  <dc:description>Presentación editable del OA «Distribuir funciones y cubrir ausencias». Enlace: https://pinturasespecializadas.lumbre.lat/object/distribuir-funciones-y-cubrir-ausencias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