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agnosticar-la-humedad-antes-de-impermeabiliz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gnosticar la humedad antes de impermeabilizar»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gnosticar la humedad antes de impermeabilizar»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gnosticar la humedad antes de impermeabilizar»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agnosticar la humedad antes de impermeabilizar»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humedad no es una: es un origen»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humedad no es una: es un origen»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origen probable de la humedad y si sigue a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y las manos son decisiones de acabado. Sin saber si el agua sube del terreno, entra por un punto o se condensa dentro, cualquier producto puede fallar o agravar el problema. Primero el origen y si está activo; después, l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cuatro orígenes y consecuencia de confundi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agnosticar-la-humedad-antes-de-impermeabiliza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uatro huellas que se confunden»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uatro huellas que se confunden»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tro-humedad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tipos de humedad con su localización habitual, cómo evoluciona y qué señal la de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mancha puede tener cuatro orígenes: se separan por localización, evolución y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pilaridad → Mancha que sube desde el zócalo con s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tración → Mancha localizada que empeora tras llo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ensación → Moho en esquinas frías con el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medad de obra → Material nuevo que aún está sec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ocalización, evolución y señal de cad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agnosticar-la-humedad-antes-de-impermeabiliza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momento y el clima cuenta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mancha sube desde el zócalo y tiene sales blancas en el borde. →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techo del pasillo gotea dos días después de una lluvia fuerte. → Fil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parece moho en la esquina del dormitorio en invierno, con la ventana cerrada. → 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ared del sótano está húmeda de forma constante y el terreno está más alto al otro lado. →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mancha rodea una bajante y se activa siempre con lluvia. → Fil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moho se concentra detrás del armario de una habitación exterior poco ventilada. → 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preguntas de momento, uso y cl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agnosticar-la-humedad-antes-de-impermeabiliz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sal y el moho son señales, no causas»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sal y el moho son señales, no causas»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del-sintoma-a-la-caus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pasar de la mancha visible al origen probable de l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imero se delimita y se pregunta; la medición acompaña, no sustituye, la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de diagnóstic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ucha y anota el cuándo antes de mirar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de diagnóstic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buja la mancha y su altura; fotografía con referencia d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de diagnóstic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los elementos que pueden llevar agua hasta es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de diagnóstic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de y compara zonas húmedas con zonas sanas del mismo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de diagnóstic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causa probable y lo que queda por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florescencia es una señal de que el agua sigue transportando sales. Rascar y pintar encima no corta el aporte; además, una película poco permeable puede encerrar la humedad y provocar desprendimientos. Primero se corrige el origen y se deja secar 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señal frente a causa y orden d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agnosticar-la-humedad-antes-de-impermeabiliz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o que la pintura no puede hacer» (2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o que la pintura no puede hacer» (3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tapar-frente-a-cort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tapar una mancha con producto y corregir la causa que produce l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apar cambia el aspecto; corregir la causa cambi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mancha crece solo cuando llueve, conviene revisar de dónde entra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xiste un producto universal contra cualquier humedad; el antimoho no corrige la falta de ventilación ni la causa; y una grieta que se mueve indica un problema que no se resuelve con masilla. Las otras dos frases buscan el origen o comprueban si el agua sigue ent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ímites del recubrimiento y situaciones que se deriv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agnosticar-la-humedad-antes-de-impermeabiliz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cidir con lo que se sabe»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cidir con lo que se sabe»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antes-de-propon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salidas del diagnóstico: corregir la causa y pintar, proponer un sistema específico o derivar a un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oda visita termina en una de tres decisiones, y la decisión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ribir la decisión en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ha observado: zona, momento y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ribir la decisión en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va a hacer: corregir, aplicar un sistema o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ribir la decisión en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queda fuera: la causa no corregida y su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ribir la decisión en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debe confirmarlo y con qué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rigen · filtración · condensación ·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igen ordena la solución; la lluvia apunta a una entrada de agua y el moho en zonas frías y poco ventiladas apunta a condensación. Una garantía de resultado exige que la causa esté corregida y el soporte e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decisión escrita y límites de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agnosticar-la-humedad-antes-de-impermeabiliz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ándo la humedad se deriv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sótano con agua que empuja desde el terreno y juntas que gote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a presión desde el terreno y las juntas activas exigen una solución de impermeabilización y drenaje decidida con un técnico. Los otros casos son mantenimiento o acabado sobre soportes sin humedad a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señales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iagnosticar-la-humedad-antes-de-impermeabiliz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humedad y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humedad y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 ante un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ándo aparece y si sigue activa; después se busca 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a filtración de una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iltración está localizada y se activa con la lluvia; la capilaridad sube desde abajo y deja s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antimoho corrige la 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impia el síntoma; hay que ventilar, reducir el vapor o mejorar el ais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a humedad está a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agua sigue llegando; pintar encima no corrige el origen y puede agrava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riva un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estructura, agua a presión, materiales con riesgo o un alcance que supera el asesoramiento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de dónde viene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iagnosticar-la-humedad-antes-de-impermeabiliza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de dónde viene el agu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312" r:id="rId1"/>
    <p:sldLayoutId id="2482439313" r:id="rId2"/>
    <p:sldLayoutId id="2482439314" r:id="rId3"/>
    <p:sldLayoutId id="24824393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c9378b5a27b4b78d0ea54334f6a98840eefe8230c6819d61.jpg"/>
  <Relationship Id="rId3" Type="http://schemas.openxmlformats.org/officeDocument/2006/relationships/hyperlink" Target="https://pinturasespecializadas.lumbre.lat/object/diagnosticar-la-humedad-antes-de-impermeabiliz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tro-humedades2.jpg"/>
  <Relationship Id="rId3" Type="http://schemas.openxmlformats.org/officeDocument/2006/relationships/hyperlink" Target="https://pinturasespecializadas.lumbre.lat/object/diagnosticar-la-humedad-antes-de-impermeabilizar" TargetMode="External"/>
  <Relationship Id="rId4" Type="http://schemas.openxmlformats.org/officeDocument/2006/relationships/hyperlink" Target="https://pinturasespecializadas.lumbre.lat/object/diagnosticar-la-humedad-antes-de-impermeabilizar"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del-sintoma-a-la-causa3.jpg"/>
  <Relationship Id="rId3" Type="http://schemas.openxmlformats.org/officeDocument/2006/relationships/hyperlink" Target="https://pinturasespecializadas.lumbre.lat/object/diagnosticar-la-humedad-antes-de-impermeabilizar" TargetMode="External"/>
  <Relationship Id="rId4" Type="http://schemas.openxmlformats.org/officeDocument/2006/relationships/hyperlink" Target="https://pinturasespecializadas.lumbre.lat/object/diagnosticar-la-humedad-antes-de-impermeabilizar"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tapar-frente-a-cortar4.jpg"/>
  <Relationship Id="rId3" Type="http://schemas.openxmlformats.org/officeDocument/2006/relationships/hyperlink" Target="https://pinturasespecializadas.lumbre.lat/object/diagnosticar-la-humedad-antes-de-impermeabilizar" TargetMode="External"/>
  <Relationship Id="rId4" Type="http://schemas.openxmlformats.org/officeDocument/2006/relationships/hyperlink" Target="https://pinturasespecializadas.lumbre.lat/object/diagnosticar-la-humedad-antes-de-impermeabilizar"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antes-de-proponer5.jpg"/>
  <Relationship Id="rId3" Type="http://schemas.openxmlformats.org/officeDocument/2006/relationships/hyperlink" Target="https://pinturasespecializadas.lumbre.lat/object/diagnosticar-la-humedad-antes-de-impermeabilizar" TargetMode="External"/>
  <Relationship Id="rId4" Type="http://schemas.openxmlformats.org/officeDocument/2006/relationships/hyperlink" Target="https://pinturasespecializadas.lumbre.lat/object/diagnosticar-la-humedad-antes-de-impermeabilizar"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hyperlink" Target="https://pinturasespecializadas.lumbre.lat/object/diagnosticar-la-humedad-antes-de-impermeabilizar"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iagnosticar-la-humedad-antes-de-impermeabilizar"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gnost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ume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permeabiliz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iagnosticar-la-humedad-antes-de-impermeabiliza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origen de una humedad —capilaridad, filtración, condensación o humedad de obra— a partir de cuándo aparece, dónde se localiza y qué señales deja, y decidir si se corrige la causa, se propone un sistema o se deriv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itinerario de humedades. Separa las cuatro humedades que se confunden, ordena el diagnóstico con hechos y fija el límite de lo que un recubrimiento puede resol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umedades · capilaridad · filtraciones · condensación · diagnóstico · impermeabilizac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gnosticar la humedad antes de impermeabiliz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idente de una comunidad enseña tres fotos: una mancha oscura que sube desde el zócalo del garaje, una eflorescencia blanca en la pared de la escalera y moho en la esquina de un dormitorio. Pide «pintura antihumedad para las tres, que salga bara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gnosticar la humedad antes de impermeabiliz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manchas no tienen el mismo origen. Una puede venir del terreno, otra de una entrada de agua por la cubierta o la fachada y la tercera del vapor que se condensa en una esquina fría. Aplicar el mismo producto en las tres es la forma más rápida de volver al edificio en unos meses. Esta lección enseña a separarlas antes de presupues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gnosticar la humedad antes de impermeabiliz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el origen de una humedad —capilaridad, filtración, condensación o humedad de obra— a partir de cuándo aparece, dónde se localiza y qué señales deja, y decidir si se corrige la causa, se propone un sistema o se deriva.]]></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gnosticar la humedad antes de impermeabiliz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agnosticar la humedad antes de impermeabiliz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instrumentos de medición de humedad admitidos por la empresa y su calibración. El criterio interno para decidir cuándo una humedad se deriva a un técnico o a un proyecto de reparación. El formato de parte de visita y quién puede firmarlo como diagnóstico de la empresa. La política de garantía aplicable cuando la causa de la humedad no se ha corregido antes de pin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humedad no es una: es un orig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visita se habla de «la humedad» como si fuera una sola cosa. En realidad conviven cuatro orígenes que producen manchas parecidas y exigen respuestas distintas:]]></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pilaridad.]]></a:t>
            </a:r>
            <a:r>
              <a:rPr lang="en-US" strike="noStrike" sz="2100" spc="0" u="none" cap="none">
                <a:solidFill>
                  <a:srgbClr val="1B2438">
                    <a:alpha val="100000"/>
                  </a:srgbClr>
                </a:solidFill>
                <a:latin typeface="Calibri"/>
              </a:rPr>
              <a:t><![CDATA[ El agua del terreno sube por los poros del muro y se seca en la superficie. La mancha suele crecer desde abajo, con un borde más húmedo, y deja sales.]]></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ltración.]]></a:t>
            </a:r>
            <a:r>
              <a:rPr lang="en-US" strike="noStrike" sz="2100" spc="0" u="none" cap="none">
                <a:solidFill>
                  <a:srgbClr val="1B2438">
                    <a:alpha val="100000"/>
                  </a:srgbClr>
                </a:solidFill>
                <a:latin typeface="Calibri"/>
              </a:rPr>
              <a:t><![CDATA[ El agua entra por un punto concreto: una junta, un encuentro, una grieta, un pasamuros o una cubierta mal resuelta. La mancha está localizada y suele empeorar después de llo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humedad no es una: es un orig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ensación.]]></a:t>
            </a:r>
            <a:r>
              <a:rPr lang="en-US" strike="noStrike" sz="2100" spc="0" u="none" cap="none">
                <a:solidFill>
                  <a:srgbClr val="1B2438">
                    <a:alpha val="100000"/>
                  </a:srgbClr>
                </a:solidFill>
                <a:latin typeface="Calibri"/>
              </a:rPr>
              <a:t><![CDATA[ El vapor de agua que se genera dentro del edificio se condensa en una superficie fría. Aparece moho en esquinas, puentes térmicos y zonas poco ventiladas, sobre todo con el uso y el frío.]]></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medad de obra.]]></a:t>
            </a:r>
            <a:r>
              <a:rPr lang="en-US" strike="noStrike" sz="2100" spc="0" u="none" cap="none">
                <a:solidFill>
                  <a:srgbClr val="1B2438">
                    <a:alpha val="100000"/>
                  </a:srgbClr>
                </a:solidFill>
                <a:latin typeface="Calibri"/>
              </a:rPr>
              <a:t><![CDATA[ El material todavía contiene agua de amasado o de ejecución y necesita secar. Las eflorescencias y el color apagado son frecuentes en obra nueva o en reparaciones reci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humedad no es una: es un orig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las tiene consecuencias caras: un producto impermeabilizante aplicado sobre capilaridad encierra el agua; una pintura antimoho sobre una filtración vuelve a mancharse; y un mortero nuevo pintado demasiado pronto atrapa la humedad de ob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humedad no es una: es un orig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proponer un producto para una humedad, ¿qué hay que establecer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más adecuado para disimular la manch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rigen probable de la humedad y si sigue activ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del producto más vendido de la estanterí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úmero de manos que admite la pa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atro huellas que se confun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origen deja una huella distinta si se mira con orden. No basta con el aspecto: hay que cruzar ]]></a:t>
            </a:r>
            <a:r>
              <a:rPr lang="en-US" b="1" strike="noStrike" sz="2100" spc="0" u="none" cap="none">
                <a:solidFill>
                  <a:srgbClr val="1B2438">
                    <a:alpha val="100000"/>
                  </a:srgbClr>
                </a:solidFill>
                <a:latin typeface="Calibri"/>
              </a:rPr>
              <a:t><![CDATA[dónde aparec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 evolucion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la delata]]></a:t>
            </a:r>
            <a:r>
              <a:rPr lang="en-US" strike="noStrike" sz="2100" spc="0" u="none" cap="none">
                <a:solidFill>
                  <a:srgbClr val="1B2438">
                    <a:alpha val="100000"/>
                  </a:srgbClr>
                </a:solidFill>
                <a:latin typeface="Calibri"/>
              </a:rPr>
              <a:t><![CDAT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ilaridad tiende a ocupar la parte baja del muro y avanza hacia arriba con un frente más húmedo; las sales blanquecinas son habituales porque el agua disuelve sales del terreno y las deposita al evaporarse.]]></a:t>
            </a:r>
          </a:p>
        </p:txBody>
      </p:sp>
      <p:sp>
        <p:nvSpPr>
          <p:cNvPr id="9"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ltración dibuja una mancha con bordes más definidos y suele repetir el mapa de un elemento constructivo: una junta, un canalón, una vent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atro huellas que se confun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ensación no respeta la geometría del agua que entra: aparece en esquinas, detrás de muebles, en puentes térmicos y en baños o cocinas, y se relaciona con el uso y la ventilación. La humedad de obra se reconoce por el contexto: material reciente, mortero o revoco nuevo, y un secado que avanza con el tiemp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atro huellas que se confun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se completa con el ]]></a:t>
            </a:r>
            <a:r>
              <a:rPr lang="en-US" b="1"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Si la mancha crece tras una lluvia con viento, la filtración gana enteros. Si está estable todo el año y la pared es un muro en contacto con el terreno, pesa la capilaridad. Si aparece en invierno, con la casa cerrada y la ropa tendida dentro, la condensación es la primera sospecha. Si la obra terminó hace pocas semanas, hay que dejar secar antes de decid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atro huellas que se confunden]]></a:t>
            </a:r>
          </a:p>
        </p:txBody>
      </p:sp>
      <p:pic>
        <p:nvPicPr>
          <p:cNvPr id="3" name="" descr="Matriz de cuatro tipos de humedad con su localización habitual, cómo evoluciona y qué señal la delata.">
            <a:hlinkClick r:id="rId3" tooltip="Matriz de cuatro tipos de humedad con su localización habitual, cómo evoluciona y qué señal la dela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mancha puede tener cuatro orígenes: se separan por localización, evolución y señ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iagnosticar-la-humedad-antes-de-impermeabilizar"/>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uatro huellas que se confun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origen con la señal que mejor lo caracteriz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pilar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ltr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dens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medad de obr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ncha localizada que empeora tras llove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ho en esquinas frías con el u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terial nuevo que aún está secan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cha que sube desde el zócalo con s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omento y el clima cuent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parece la humedad vale tanto como mirar la pared. Hay preguntas que cambian el diagnóstico en una conversación de mostrador:]]></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cha crece después de llover o con viento de una orientación concreta?]]></a:t>
            </a:r>
          </a:p>
        </p:txBody>
      </p:sp>
      <p:sp>
        <p:nvSpPr>
          <p:cNvPr id="10" name=""/>
          <p:cNvSpPr txBox="1"/>
          <p:nvPr/>
        </p:nvSpPr>
        <p:spPr>
          <a:xfrm>
            <a:off x="514350" y="29908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igual en verano que en invierno?]]></a:t>
            </a:r>
          </a:p>
        </p:txBody>
      </p:sp>
      <p:sp>
        <p:nvSpPr>
          <p:cNvPr id="12" name=""/>
          <p:cNvSpPr txBox="1"/>
          <p:nvPr/>
        </p:nvSpPr>
        <p:spPr>
          <a:xfrm>
            <a:off x="514350" y="3362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 en una zona con baño, cocina, lavadero o ropa tendida?]]></a:t>
            </a:r>
          </a:p>
        </p:txBody>
      </p:sp>
      <p:sp>
        <p:nvSpPr>
          <p:cNvPr id="14" name=""/>
          <p:cNvSpPr txBox="1"/>
          <p:nvPr/>
        </p:nvSpPr>
        <p:spPr>
          <a:xfrm>
            <a:off x="514350" y="3743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3743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dificio es nuevo o se ha reparado hace poco?]]></a:t>
            </a:r>
          </a:p>
        </p:txBody>
      </p:sp>
      <p:sp>
        <p:nvSpPr>
          <p:cNvPr id="16"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7"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zona exterior justo encima o al otro lado del mu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omento y el clima cuent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spuestas se anotan tal como las dice el cliente, sin convertirlas en certezas. «Cuando llueve con viento de poniente, la mancha del salón crece» es un dato útil; «es una filtración» es una conclusión que todavía no está demostrad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ma del litoral mediterráneo añade dos matices. La humedad ambiental alta y los inviernos suaves no secan igual que un clima seco, y las fachadas costeras reciben aerosol salino que retiene humedad y favorece el biofilm. Ninguno de esos matices sustituye la comprobación del origen: solo ayuda a explicar por qué una pared tarda más en secarse o por qué vuelve el mo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momento y el clima cuenta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observación por el origen que sugie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ilaridad]]></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ltr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ens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mancha sube desde el zócalo y tiene sales blancas en el bord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techo del pasillo gotea dos días después de una lluvia fuer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arece moho en la esquina del dormitorio en invierno, con la ventana cerrad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ared del sótano está húmeda de forma constante y el terreno está más alto al otro lado.]]></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mancha rodea una bajante y se activa siempre con lluvia.]]></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moho se concentra detrás del armario de una habitación exterior poco ventilada.]]></a:t>
            </a:r>
          </a:p>
        </p:txBody>
      </p:sp>
      <p:sp>
        <p:nvSpPr>
          <p:cNvPr id="11" name=""/>
          <p:cNvSpPr txBox="1"/>
          <p:nvPr/>
        </p:nvSpPr>
        <p:spPr>
          <a:xfrm>
            <a:off x="514350" y="3609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sal y el moho son señales, no caus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florescencias —esas costras blancas— son sales que el agua ha disuelto y ha depositado al evaporarse. El moho es un organismo que crece donde hay humedad y materia orgánica. En los dos casos, el aspecto visible es una consecuencia; si se elimina sin cortar el agua, vuel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sal y el moho son señales, no caus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orden es siempre el mismo: ]]></a:t>
            </a:r>
            <a:r>
              <a:rPr lang="en-US" b="1" strike="noStrike" sz="2100" spc="0" u="none" cap="none">
                <a:solidFill>
                  <a:srgbClr val="1B2438">
                    <a:alpha val="100000"/>
                  </a:srgbClr>
                </a:solidFill>
                <a:latin typeface="Calibri"/>
              </a:rPr>
              <a:t><![CDATA[delimitar la zo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r cuándo aparec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obar los elementos que pueden llevar agua]]></a:t>
            </a:r>
            <a:r>
              <a:rPr lang="en-US" strike="noStrike" sz="2100" spc="0" u="none" cap="none">
                <a:solidFill>
                  <a:srgbClr val="1B2438">
                    <a:alpha val="100000"/>
                  </a:srgbClr>
                </a:solidFill>
                <a:latin typeface="Calibri"/>
              </a:rPr>
              <a:t><![CDATA[ (cubierta, juntas, remates, bajantes, pasamuros, pendientes) y ]]></a:t>
            </a:r>
            <a:r>
              <a:rPr lang="en-US" b="1" strike="noStrike" sz="2100" spc="0" u="none" cap="none">
                <a:solidFill>
                  <a:srgbClr val="1B2438">
                    <a:alpha val="100000"/>
                  </a:srgbClr>
                </a:solidFill>
                <a:latin typeface="Calibri"/>
              </a:rPr>
              <a:t><![CDATA[medir la humedad]]></a:t>
            </a:r>
            <a:r>
              <a:rPr lang="en-US" strike="noStrike" sz="2100" spc="0" u="none" cap="none">
                <a:solidFill>
                  <a:srgbClr val="1B2438">
                    <a:alpha val="100000"/>
                  </a:srgbClr>
                </a:solidFill>
                <a:latin typeface="Calibri"/>
              </a:rPr>
              <a:t><![CDATA[ con el instrumento y el procedimiento que la empresa tenga establecidos. Solo después se dec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sal y el moho son señales, no caus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ción no sustituye la observación. Un valor alto en una pared recién pintada o en un día de lluvia no explica por sí solo el origen; sirve para comparar zonas y para comprobar si el secado avanza. Los umbrales concretos, el instrumento y su calibración son un procedimiento interno que debe estar escrito: un número sin método no es un diagnóst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sal y el moho son señales, no causas]]></a:t>
            </a:r>
          </a:p>
        </p:txBody>
      </p:sp>
      <p:pic>
        <p:nvPicPr>
          <p:cNvPr id="3" name="" descr="Secuencia de cinco pasos para pasar de la mancha visible al origen probable de la humedad.">
            <a:hlinkClick r:id="rId3" tooltip="Secuencia de cinco pasos para pasar de la mancha visible al origen probable de la humedad."/>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imero se delimita y se pregunta; la medición acompaña, no sustituye, la observ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iagnosticar-la-humedad-antes-de-impermeabilizar"/>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sal y el moho son señales, no causas · La visita de diagnóstico, en orden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 y anota el cuándo antes de mirar el catálo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sal y el moho son señales, no causas · La visita de diagnóstico, en orden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 la mancha y su altura; fotografía con referencia de esc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sal y el moho son señales, no causas · La visita de diagnóstico, en orden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los elementos que pueden llevar agua hasta esa zo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sal y el moho son señales, no causas · La visita de diagnóstico, en orden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 y compara zonas húmedas con zonas sanas del mismo parame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sal y el moho son señales, no causas · La visita de diagnóstico, en orden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causa probable y lo que queda por confirm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sal y el moho son señales, no caus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se rasca la eflorescencia y se pinta encima con un producto impermeabilizante, la humedad queda resuel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que la pintura no puede hac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cubrimiento puede proteger, decorar y reducir la absorción de agua de lluvia. No puede ]]></a:t>
            </a:r>
            <a:r>
              <a:rPr lang="en-US" b="1" strike="noStrike" sz="2100" spc="0" u="none" cap="none">
                <a:solidFill>
                  <a:srgbClr val="1B2438">
                    <a:alpha val="100000"/>
                  </a:srgbClr>
                </a:solidFill>
                <a:latin typeface="Calibri"/>
              </a:rPr>
              <a:t><![CDATA[cortar una filtración activ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ir el nivel freático]]></a:t>
            </a:r>
            <a:r>
              <a:rPr lang="en-US" strike="noStrike" sz="2100" spc="0" u="none" cap="none">
                <a:solidFill>
                  <a:srgbClr val="1B2438">
                    <a:alpha val="100000"/>
                  </a:srgbClr>
                </a:solidFill>
                <a:latin typeface="Calibri"/>
              </a:rPr>
              <a:t><![CDATA[ ni ]]></a:t>
            </a:r>
            <a:r>
              <a:rPr lang="en-US" b="1" strike="noStrike" sz="2100" spc="0" u="none" cap="none">
                <a:solidFill>
                  <a:srgbClr val="1B2438">
                    <a:alpha val="100000"/>
                  </a:srgbClr>
                </a:solidFill>
                <a:latin typeface="Calibri"/>
              </a:rPr>
              <a:t><![CDATA[sustituir la ventilación]]></a:t>
            </a:r>
            <a:r>
              <a:rPr lang="en-US" strike="noStrike" sz="2100" spc="0" u="none" cap="none">
                <a:solidFill>
                  <a:srgbClr val="1B2438">
                    <a:alpha val="100000"/>
                  </a:srgbClr>
                </a:solidFill>
                <a:latin typeface="Calibri"/>
              </a:rPr>
              <a:t><![CDATA[ de una vivienda. Tampoco convierte un muro con capilaridad en un muro seco: como mucho, frena la salida del agua y, si el sistema no deja transpirar, la acumula.]]></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situaciones en las que conviene parar y deriv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que la pintura no puede hac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rietas o deformaciones que sugieren un problema estructural.]]></a:t>
            </a:r>
            <a:r>
              <a:rPr lang="en-US" strike="noStrike" sz="2100" spc="0" u="none" cap="none">
                <a:solidFill>
                  <a:srgbClr val="1B2438">
                    <a:alpha val="100000"/>
                  </a:srgbClr>
                </a:solidFill>
                <a:latin typeface="Calibri"/>
              </a:rPr>
              <a:t><![CDATA[ Una grieta que se mueve, una flecha o un desprendimiento no se tapan con masilla y pintur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gua que empuja desde el terreno.]]></a:t>
            </a:r>
            <a:r>
              <a:rPr lang="en-US" strike="noStrike" sz="2100" spc="0" u="none" cap="none">
                <a:solidFill>
                  <a:srgbClr val="1B2438">
                    <a:alpha val="100000"/>
                  </a:srgbClr>
                </a:solidFill>
                <a:latin typeface="Calibri"/>
              </a:rPr>
              <a:t><![CDATA[ Sótanos, muros de contención y depósitos requieren una solución de impermeabilización y drenaje que se decide con un técnico.]]></a:t>
            </a:r>
          </a:p>
        </p:txBody>
      </p:sp>
      <p:sp>
        <p:nvSpPr>
          <p:cNvPr id="11" name=""/>
          <p:cNvSpPr txBox="1"/>
          <p:nvPr/>
        </p:nvSpPr>
        <p:spPr>
          <a:xfrm>
            <a:off x="514350" y="32861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teriales o instalaciones con riesgo.]]></a:t>
            </a:r>
            <a:r>
              <a:rPr lang="en-US" strike="noStrike" sz="2100" spc="0" u="none" cap="none">
                <a:solidFill>
                  <a:srgbClr val="1B2438">
                    <a:alpha val="100000"/>
                  </a:srgbClr>
                </a:solidFill>
                <a:latin typeface="Calibri"/>
              </a:rPr>
              <a:t><![CDATA[ Pinturas antiguas que pueden contener plomo, fibrocemento, instalaciones en mal estado o trabajos en altura sin medios adecuados exigen una evaluación prev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que la pintura no puede hac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ivar no es perder la venta: es evitar una garantía imposible. La tienda puede seguir suministrando el sistema cuando el técnico lo haya definido, y puede explicar al cliente qué se está corrigiendo y qué queda pend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que la pintura no puede hacer]]></a:t>
            </a:r>
          </a:p>
        </p:txBody>
      </p:sp>
      <p:pic>
        <p:nvPicPr>
          <p:cNvPr id="3" name="" descr="Comparación entre tapar una mancha con producto y corregir la causa que produce la humedad.">
            <a:hlinkClick r:id="rId3" tooltip="Comparación entre tapar una mancha con producto y corregir la causa que produce la humedad."/>
          </p:cNvPr>
          <p:cNvPicPr>
            <a:picLocks noChangeAspect="1"/>
          </p:cNvPicPr>
          <p:nvPr>
            <p:ph type="pic" idx="1"/>
          </p:nvPr>
        </p:nvPicPr>
        <p:blipFill>
          <a:blip r:embed="rId2"/>
          <a:stretch>
            <a:fillRect/>
          </a:stretch>
        </p:blipFill>
        <p:spPr>
          <a:xfrm>
            <a:off x="523875" y="1257300"/>
            <a:ext cx="8096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apar cambia el aspecto; corregir la causa cambia el result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iagnosticar-la-humedad-antes-de-impermeabilizar"/>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o que la pintura no puede hac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de mostrado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una pintura antihumedad se resuelve cualquier mancha, venga de donde veng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mancha crece solo cuando llueve, conviene revisar de dónde entra el agu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ho de la esquina se quita con un producto antimoho y no hace falta ventil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tes de pintar, hay que saber si la humedad sigue activa.»]]></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grieta que se abre y se cierra se tapa con masilla elástica y queda resue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cidir con lo que se sab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agnóstico no termina con una etiqueta: termina con una decisión escrita. Hay tres salidas posibles y conviene elegir una antes de hablar de precio:]]></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rregir la causa y después pintar.]]></a:t>
            </a:r>
            <a:r>
              <a:rPr lang="en-US" strike="noStrike" sz="2100" spc="0" u="none" cap="none">
                <a:solidFill>
                  <a:srgbClr val="1B2438">
                    <a:alpha val="100000"/>
                  </a:srgbClr>
                </a:solidFill>
                <a:latin typeface="Calibri"/>
              </a:rPr>
              <a:t><![CDATA[ Es el caso de una filtración localizada, una junta abierta o una humedad de obra que solo necesita tiempo. Se documenta la reparación y se fija el momento de aplicar el sistem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cidir con lo que se sab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poner un sistema específico.]]></a:t>
            </a:r>
            <a:r>
              <a:rPr lang="en-US" strike="noStrike" sz="2100" spc="0" u="none" cap="none">
                <a:solidFill>
                  <a:srgbClr val="1B2438">
                    <a:alpha val="100000"/>
                  </a:srgbClr>
                </a:solidFill>
                <a:latin typeface="Calibri"/>
              </a:rPr>
              <a:t><![CDATA[ Cuando la causa está controlada y lo que se necesita es proteger, impermeabilizar o dejar transpirar, se elige el sistema por función y exposición, como en el itinerario de fachadas.]]></a:t>
            </a:r>
          </a:p>
        </p:txBody>
      </p:sp>
      <p:sp>
        <p:nvSpPr>
          <p:cNvPr id="9" name=""/>
          <p:cNvSpPr txBox="1"/>
          <p:nvPr/>
        </p:nvSpPr>
        <p:spPr>
          <a:xfrm>
            <a:off x="514350" y="2581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581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rivar.]]></a:t>
            </a:r>
            <a:r>
              <a:rPr lang="en-US" strike="noStrike" sz="2100" spc="0" u="none" cap="none">
                <a:solidFill>
                  <a:srgbClr val="1B2438">
                    <a:alpha val="100000"/>
                  </a:srgbClr>
                </a:solidFill>
                <a:latin typeface="Calibri"/>
              </a:rPr>
              <a:t><![CDATA[ Cuando hay estructura, agua a presión, materiales con riesgo o un alcance que supera el asesoramiento de produ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cidir con lo que se sab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escribe con tres frases: ]]></a:t>
            </a:r>
            <a:r>
              <a:rPr lang="en-US" b="1" strike="noStrike" sz="2100" spc="0" u="none" cap="none">
                <a:solidFill>
                  <a:srgbClr val="1B2438">
                    <a:alpha val="100000"/>
                  </a:srgbClr>
                </a:solidFill>
                <a:latin typeface="Calibri"/>
              </a:rPr>
              <a:t><![CDATA[qué se ha observ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se va a hace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queda fuera]]></a:t>
            </a:r>
            <a:r>
              <a:rPr lang="en-US" strike="noStrike" sz="2100" spc="0" u="none" cap="none">
                <a:solidFill>
                  <a:srgbClr val="1B2438">
                    <a:alpha val="100000"/>
                  </a:srgbClr>
                </a:solidFill>
                <a:latin typeface="Calibri"/>
              </a:rPr>
              <a:t><![CDATA[. Si el cliente no acepta corregir la causa, la propuesta puede limitarse al acabado, pero el límite debe constar por escrito: no se garantiza el resultado de una humedad que sigue activ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cidir con lo que se sabe]]></a:t>
            </a:r>
          </a:p>
        </p:txBody>
      </p:sp>
      <p:pic>
        <p:nvPicPr>
          <p:cNvPr id="3" name="" descr="Tres salidas del diagnóstico: corregir la causa y pintar, proponer un sistema específico o derivar a un técnico.">
            <a:hlinkClick r:id="rId3" tooltip="Tres salidas del diagnóstico: corregir la causa y pintar, proponer un sistema específico o derivar a un técnico."/>
          </p:cNvPr>
          <p:cNvPicPr>
            <a:picLocks noChangeAspect="1"/>
          </p:cNvPicPr>
          <p:nvPr>
            <p:ph type="pic" idx="1"/>
          </p:nvPr>
        </p:nvPicPr>
        <p:blipFill>
          <a:blip r:embed="rId2"/>
          <a:stretch>
            <a:fillRect/>
          </a:stretch>
        </p:blipFill>
        <p:spPr>
          <a:xfrm>
            <a:off x="571500" y="1257300"/>
            <a:ext cx="80010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oda visita termina en una de tres decisiones, y la decisión se escrib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iagnosticar-la-humedad-antes-de-impermeabilizar"/>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cidir con lo que se sabe · Escribir la decisión en tres frases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ha observado: zona, momento y seña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cidir con lo que se sabe · Escribir la decisión en tres frases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va a hacer: corregir, aplicar un sistema o deriv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cidir con lo que se sabe · Escribir la decisión en tres frases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queda fuera: la causa no corregida y su consecu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cidir con lo que se sabe · Escribir la decisión en tres frases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debe confirmarlo y con qué docum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Decidir con lo que se sab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iagnóstico busca el ___ de la humedad, no solo su aspecto. Si la mancha empeora después de llover, la sospecha principal es una ___. Si aparece moho en una esquina fría con la casa cerrada, pesa la ___. Y si la humedad sigue activa, ningún acabado puede ofrecer una ___ de result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la humedad se der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admiten un presupuesto de mostrador. Si el agua atraviesa un muro de contención, si el nivel del terreno está por encima del sótano, si una grieta cambia de anchura o si el edificio tiene materiales que pueden liberar fibras o plomo, el caso necesita una evaluación técnica antes de elegir produc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la humedad se der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deriva cuando el cliente pide una garantía que depende de una causa que no se va a corregir. En ese caso, la conversación honesta es: «Podemos mejorar el aspecto y proteger la superficie, pero mientras entre agua no podemos garantizar que no vuelva». Esa frase, escrita en la oferta, vale más que cualquier promes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rivación se documenta: qué se ha visto, qué se ha recomendado, a quién se deriva y qué queda pendiente. Así la tienda conserva su papel de asesor y el cliente sabe a quién pregun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uándo la humedad se der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cuál de estos casos NO debería cerrarse la venta con un producto de acabado sin má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ared de yeso pintada hace años, sin manchas ni humedad.]]></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sótano con agua que empuja desde el terreno y juntas que gotea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fachada sana que solo necesita renovar el colo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techo de local seco con una mancha antigua ya repar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de hume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la visita, antes de proponer nada. Cada fila separa lo observado de lo supuesto y deja escrito qué falta por confirm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de hume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El instrumento, los umbrales y la firma del parte deben confirmarse con dirección técn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2400300"/>
                <a:gridCol w="2343150"/>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sca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y m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oquis y foto con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dispersas sin 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constante o intermi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to, no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ón con llu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y ob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ción por fachada o cu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caliza el p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y venti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por baño, cocina y ro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ensación por vapor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firma aus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2400300"/>
                <a:gridCol w="2343150"/>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sca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gü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obra o 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de obra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mentos próxi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 juntas y rema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as de agua conoc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de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mento y método de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entre 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bración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aplicar o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sin causa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rma es in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de hume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queda vacía, no se rellena con una suposición: se escribe «pendiente» y se explica al cliente qué falta por comprob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humedad y señ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desde el zócalo con s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localizada tras la llu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ho en esquinas fr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nuevo que aún s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loresc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 depositada al evapor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uctura o agua a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humedad y señal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iagnosticar-la-humedad-antes-de-impermeabilizar"/>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 ante una humeda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ándo aparece y si sigue activa; después se busca el orig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a filtración de una capilarid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ltración está localizada y se activa con la lluvia; la capilaridad sube desde abajo y deja sal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antimoho corrige la condens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impia el síntoma; hay que ventilar, reducir el vapor o mejorar el aislamien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a humedad está activ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agua sigue llegando; pintar encima no corrige el origen y puede agravar el problem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riva una humeda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estructura, agua a presión, materiales con riesgo o un alcance que supera el asesoramiento de produc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de dónde viene el agu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de dónde viene el agu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capilaridad, filtración, condensación y humedad de obra antes de proponer un producto.]]></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a 4. El error más frecuente es tratar todas las manchas como si fueran la misma humeda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impermeabilizar hay que saber qué agua es y si sigue entrando. La capilaridad sube desde el terreno y deja sales; la filtración entra por un punto y se activa con la lluvia; la condensación nace del vapor interior y aparece en superficies frías; la humedad de obra solo necesita secar. La señal visible —mancha, sal o moho— no es la caus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ninguna solución sin origen, y ningún origen sin comprobación]]></a:t>
            </a:r>
            <a:r>
              <a:rPr lang="en-US" strike="noStrike" sz="2100" spc="0" u="none" cap="none">
                <a:solidFill>
                  <a:srgbClr val="1B2438">
                    <a:alpha val="100000"/>
                  </a:srgbClr>
                </a:solidFill>
                <a:latin typeface="Calibri"/>
              </a:rPr>
              <a:t><![CDATA[. El diagnóstico se escribe con lo observado, lo que falta por confirmar y la decisión tomada: corregir y esperar, aplicar un sistema específico o derivar. Cuando la causa no se corrige, el límite debe constar en la propuesta. Prometer una garantía sobre una humedad activa es trasladar al cliente un problema que volverá.]]></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iagnosticar-la-humedad-antes-de-impermeabilizar"/>
              </a:rPr>
              <a:t><![CDATA[Diagnosticar la humedad antes de impermeabi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3788, comportamiento higrotérmico de componentes y elementos de edificación: temperatura superficial interior para evitar humedad superficial crítica y condensación intersticial (consulta 2026-10-24).]]></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504-2, productos y sistemas para la protección y reparación de estructuras de hormigón: sistemas de protección superficial (consulta 2026-10-24).]]></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fuente operativa para uso, soportes, consumo y condiciones de aplic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2026-10-31T05:03:59Z</dcterms:created>
  <dcterms:modified xsi:type="dcterms:W3CDTF">2026-10-31T05:03:59Z</dcterms:modified>
  <dc:title>Diagnosticar la humedad antes de impermeabilizar</dc:title>
  <dc:description>Presentación editable del OA «Diagnosticar la humedad antes de impermeabilizar». Enlace: https://pinturasespecializadas.lumbre.lat/object/diagnosticar-la-humedad-antes-de-impermeabilizar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