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ctar pérdidas, daños y productos sin rotación»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ctar pérdidas, daños y productos sin rotación»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ctar pérdidas, daños y productos sin rotación»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Merma conocida y diferencia desconocid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erma-difer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merma conocida, con causa y documento, y diferencia desconocida, sin movimiento que la expl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erma se declara; la diferencia se investiga. Confundirlas lleva a tapar una rotura o a acusar por un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onteos selectivos: qué contar y por qué» (2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onteos selectivos: qué contar y por qué» (3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onteos selectivos: qué contar y por qué»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hacer un conteo selectivo que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egir la referencia y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cuenta «el almacén»: se cuenta una referencia y un formato para responder si cuadra. La pregunta puede ser por una diferencia repetida, por una entrada reciente o por un producto 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hacer un conteo selectivo que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ntar sin mirar el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el físico primero y anótalo. Si miras el sistema antes, el conteo deja de ser una comprobación y se convierte en una confirmación de lo que ya cre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hacer un conteo selectivo que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Revisar el estado de las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o vendible de lo dañado, caducado o abierto. Un bote con fuga no es una unidad disponible aunque esté en el e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hacer un conteo selectivo que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mparar y clas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asta el físico con el registrado y clasifica: coincide, merma conocida o diferencia desconocida. No mezcles las tres en una sol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hacer un conteo selectivo que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Revisar lo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ncluir, mira ventas, transferencias, recepciones, devoluciones y mermas del periodo. Una diferencia puede ser un movimiento que no se registró, no una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hacer un conteo selectivo que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gistrar y pro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resultado, la evidencia y la acción propuesta. Si la diferencia es desconocida y se repite, se escala; si es merma, se declara por el cauce que corresp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 referencia y la pregunta que se quiere responder → Contar el físico sin mirar la cifra del sistema → Comparar el físico con el registrado y clasificar → Separar lo vendible de lo dañado o caducado → Revisar los movimientos del periodo → Registrar el resultado y proponer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pregunta, después el conteo ciego. Se separa lo vendible antes de comparar, porque un bote dañado no es una unidad disponible. Solo después se revisan los movimientos y se registra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l conteo selectivo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iferencias repetidas: el patrón antes que la person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atron-cau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patrones de diferencia con la causa probable y lo que hay que comprobar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atrón orienta la investigación. No demuestra una causa, pero dice dónde mirar y qué documento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visar los documentos de salida y recepción de esas transferencias y comprobar formato, cantidad y unidad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apunta al movimiento de transferencia, no a una persona. Primero se revisan los documentos y la coincidencia de referencia, formato y cantidad; después se decide si es un error de registro, una merma o una diferencia que se escala. Ajustar sin causa (0) tapa el problema; interrogar a una persona (1) sustituye la investigación por una sospecha; dejar de vender (3) castiga la venta sin haber comprobad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álisis de patrones del apartado 3 y regla de no acusar sin evidencia del apartad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nvases dañados y material no vendible»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nvases dañados y material no vendible»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ado del envase es parte de la condición de venta. Si no se ha decidido que es vendible, no vuelve al stock: se aísla y se registra. Esconderlo detrás no lo convierte en vendible y traslada el problema al siguiente cliente o al siguiente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aislar, identificar y registrar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roductos sin rotación: decidir, no acumul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uatro-rot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tipos de rotación y la actuación general que corresponde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o producto parado se trata igual: la estacionalidad, la técnico y el producto sin salida piden decis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lanco mate de 15 L con rotación alta y pedidos profesionales cada semana. → Reponer y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malte de exterior con ventas solo en primavera y verano. → Dejar de repone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lor especial pedido por encargo que lleva ocho meses en el almacén. → Proponer salida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arniz náutico técnico con una venta al trimestre y dos formatos abiertos. → Dejar de repone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lé de un tono discontinuado que ocupa sitio y no ha tenido salidas. → Proponer salida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Imprimación universal con salidas semanales y stock por debajo de la cobertura. → Reponer y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rotación del apartado 5 y de la lección operativa 285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gistro y plan de a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10–11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ocida · desconocida ·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ocida, desconocida y ajusta resumen la lección: la primera se declara, la segunda se investiga y el registro no se toca sin causa, evidencia y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merma y descuadre del apartado 1 y regla de registro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aso trabajado: tres hallazgos en una mañan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separar los tres hallaz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ntar y separar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uentan 15 unidades: 12 en condiciones de venta y 3 dañadas. El sistema registra 18, así que faltan 3 unidades. Además, 3 de las contadas no son vendibles y se declaran como merma conocida. Son dos problemas distintos: una diferencia de 3 y una merma de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separar los tres hallaz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Valorar la merma 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3 botes dañados se valoran a coste: 3 × 9,20 € = 27,60 €. Se anota la causa, la fecha y el destino previsto. La merma no se resta del registro sin el parte y la autorización que correspon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separar los tres hallaz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Documentar la diferenci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3 unidades que faltan para el registrado no tienen documento. Se revisan ventas, transferencias, recepciones y devoluciones del periodo. Si no aparece el movimiento, se escala con el conteo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separar los tres hallaz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Analizar el palé sin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ueba el histórico de ventas de seis meses, la temporada y el espacio que ocupa. El dato sostiene una propuesta, no una decisión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separar los tres hallaz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roponer la ac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el palé se proponen dos opciones con consecuencia: transferencia a otra tienda o salida comercial autorizada. Para la diferencia, corregir el registro si aparece el movimiento o escalar si n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separar los tres hallaz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gistra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ínea queda con evidencia, acción, responsable y fecha de revisión. Al mes se comprueba si la diferencia se repite y si la actuación del palé se ha ejecu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7.6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 × 9,20 = 27,60 €. La merma se valora a coste y se documenta; no se confunde con las seis unidades que faltan sin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loración de la merma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No acusar sin evidencia; rutina y escalamiento»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No acusar sin evidencia; rutina y escalamiento»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concluir, reviso los movimientos y comparo la misma referencia en varios cont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atribuye una pérdida a una persona sin evidencia y convierte la investigación en una acusación. La tercera reincorpora al stock un envase dañado y traslada el problema al cliente. Las otras tres describen el método correcto: patrón y movimientos, merma declarada y actuación de rotación propuest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no acusar sin evidencia del apartado 8 y tratamiento de envases dañados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tectar-perdidas-danos-y-productos-sin-rot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10–11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hallazgo y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hallazgo y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a merma conocida de un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erma conocida tiene causa, fecha y documento; la desconocida no tiene movimiento que la expl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diferenci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cumentarla, revisar los movimientos, investigar el patrón y escalar. No se ajust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cuenta sin mirar antes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e el conteo sea una comprobación y no una confirmación de la cifra que ya se con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 envase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islarlo, identificarlo, registrar su estado y decidir su destino por el cauce correspo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tecta un producto sin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historial de ventas de varios meses y la temporada, no con la impresión de la últi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patrón apunta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bar el proceso y los documentos; no acusar sin evidencia. La conducta irregular se escala por el cauce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erma, daños y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tectar-perdidas-danos-y-productos-sin-rotaci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merma, daños y rotación»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70" r:id="rId1"/>
    <p:sldLayoutId id="2482435571" r:id="rId2"/>
    <p:sldLayoutId id="2482435572" r:id="rId3"/>
    <p:sldLayoutId id="248243557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664607dec584be59dc3dda6f761a6b276839feee245f5571.jpg"/>
  <Relationship Id="rId3" Type="http://schemas.openxmlformats.org/officeDocument/2006/relationships/hyperlink" Target="https://pinturasespecializadas.lumbre.lat/object/detectar-perdidas-danos-y-productos-sin-rot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erma-diferencia2.jpg"/>
  <Relationship Id="rId3" Type="http://schemas.openxmlformats.org/officeDocument/2006/relationships/hyperlink" Target="https://pinturasespecializadas.lumbre.lat/object/detectar-perdidas-danos-y-productos-sin-rotacion" TargetMode="External"/>
  <Relationship Id="rId4" Type="http://schemas.openxmlformats.org/officeDocument/2006/relationships/hyperlink" Target="https://pinturasespecializadas.lumbre.lat/object/detectar-perdidas-danos-y-productos-sin-rotacion"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atron-causa3.jpg"/>
  <Relationship Id="rId3" Type="http://schemas.openxmlformats.org/officeDocument/2006/relationships/hyperlink" Target="https://pinturasespecializadas.lumbre.lat/object/detectar-perdidas-danos-y-productos-sin-rotacion" TargetMode="External"/>
  <Relationship Id="rId4" Type="http://schemas.openxmlformats.org/officeDocument/2006/relationships/hyperlink" Target="https://pinturasespecializadas.lumbre.lat/object/detectar-perdidas-danos-y-productos-sin-rotacion"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uatro-rotaciones6.jpg"/>
  <Relationship Id="rId3" Type="http://schemas.openxmlformats.org/officeDocument/2006/relationships/hyperlink" Target="https://pinturasespecializadas.lumbre.lat/object/detectar-perdidas-danos-y-productos-sin-rotacion" TargetMode="External"/>
  <Relationship Id="rId4" Type="http://schemas.openxmlformats.org/officeDocument/2006/relationships/hyperlink" Target="https://pinturasespecializadas.lumbre.lat/object/detectar-perdidas-danos-y-productos-sin-rotacion"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hyperlink" Target="https://pinturasespecializadas.lumbre.lat/object/detectar-perdidas-danos-y-productos-sin-rotacion"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tectar-perdidas-danos-y-productos-sin-rotacion" TargetMode="External"/>
  <Relationship Id="rId3"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tec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érdid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ñ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ot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tectar-perdidas-danos-y-productos-sin-rotacio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merma conocida de una diferencia desconocida; planificar conteos selectivos; analizar diferencias repetidas y productos sin rotación; registrar hallazgos con evidencia y proponer actuaciones autorizadas, sin acusar al personal sin prueb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de inventario en una tienda de pinturas. Enseña a separar la merma documentada de la diferencia inexplicada, a hacer conteos selectivos, a leer patrones, a tratar envases dañados y producto sin rotación, y a registrar un plan de acción que no confunda investigar con acus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entario · merma · rotación · conteo selectivo · daños · pérdida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ctar pérdidas, daños y productos sin rot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por la mañana, al reponer la balda de esmaltes, aparecen tres botes de 4 L con la tapa abollada y una fuga seca. El sistema registra 18 unidades de esa referencia y el conteo da 15. En el almacén, un palé de un color especial lleva meses ocupando sitio, y en los dos últimos conteos la misma referencia ha fall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se tensa cuando alguien dice «aquí hay algo raro». Este OA trata de lo contrario: de separar lo que tiene documento de lo que no, de investigar el patrón antes de mirar a las personas y de convertir el hallazgo en un registro y un plan de acción autoriz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ctar pérdidas, daños y productos sin rot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a merma conocida de una diferencia desconocida; planificar conteos selectivos; analizar diferencias repetidas y productos sin rotación; registrar hallazgos con evidencia y proponer actuaciones autorizadas, sin acusar al personal sin pruebas.]]></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ctar pérdidas, daños y productos sin rot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ctar pérdidas, daños y productos sin rot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margen de tolerancia de las diferencias de inventario y quién autoriza un ajuste. El procedimiento interno para declarar una merma y para retirar producto no vendible. La frecuencia oficial de los conteos selectivos y del inventario completo. El cauce para proponer una transferencia, una devolución o una salida autorizada de producto sin rot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erma conocida y diferencia desconoc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no todas las faltas son iguales. Una ]]></a:t>
            </a:r>
            <a:r>
              <a:rPr lang="en-US" b="1" strike="noStrike" sz="2100" spc="0" u="none" cap="none">
                <a:solidFill>
                  <a:srgbClr val="1B2438">
                    <a:alpha val="100000"/>
                  </a:srgbClr>
                </a:solidFill>
                <a:latin typeface="Calibri"/>
              </a:rPr>
              <a:t><![CDATA[merma conocida]]></a:t>
            </a:r>
            <a:r>
              <a:rPr lang="en-US" strike="noStrike" sz="2100" spc="0" u="none" cap="none">
                <a:solidFill>
                  <a:srgbClr val="1B2438">
                    <a:alpha val="100000"/>
                  </a:srgbClr>
                </a:solidFill>
                <a:latin typeface="Calibri"/>
              </a:rPr>
              <a:t><![CDATA[ es la que tiene causa, fecha y documento: un bote que se cayó al descargar, un envase que llegó abollado, un producto caducado, una muestra que se abrió para enseñar un color o un material que ya no se puede vender. La merma se declara y se registra; no se esconde ni se compensa con otra referenc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erma conocida y diferencia desconoc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diferencia desconocida]]></a:t>
            </a:r>
            <a:r>
              <a:rPr lang="en-US" strike="noStrike" sz="2100" spc="0" u="none" cap="none">
                <a:solidFill>
                  <a:srgbClr val="1B2438">
                    <a:alpha val="100000"/>
                  </a:srgbClr>
                </a:solidFill>
                <a:latin typeface="Calibri"/>
              </a:rPr>
              <a:t><![CDATA[ es la que aparece al contar y no tiene movimiento que la explique: el sistema dice 18, el estante tiene 15 y nadie sabe dónde están los tres. Puede ser una salida sin registrar, una transferencia mal cerrada, un error de formato o una pérdida real. La respuesta correcta no es ajustar el 18 al 15 ni acusar a nadie: es documentar el hallazgo, revisar los movimientos y escalar si el patrón se repite. La diferencia entre merma y pérdida no es el importe: es la existencia de una explicación verific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erma conocida y diferencia desconocida]]></a:t>
            </a:r>
          </a:p>
        </p:txBody>
      </p:sp>
      <p:pic>
        <p:nvPicPr>
          <p:cNvPr id="3" name="" descr="Comparación entre merma conocida, con causa y documento, y diferencia desconocida, sin movimiento que la explique.">
            <a:hlinkClick r:id="rId3" tooltip="Comparación entre merma conocida, con causa y documento, y diferencia desconocida, sin movimiento que la explique."/>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erma se declara; la diferencia se investiga. Confundirlas lleva a tapar una rotura o a acusar por un error de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tectar-perdidas-danos-y-productos-sin-rotacion"/>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erma conocida y diferencia desconoc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9]]></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rma no se tapa con un ajus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larar una merma no es castigar a nadie: es hacer que el inventario refleje lo que pasó. Un ajuste sin causa convierte una rotura documentable en una diferencia inexplicada y borra la posibilidad de corregir el procedimiento que la produ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nteos selectivos: qué contar y por qué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contar toda la tienda para saber dónde se pierde. El ]]></a:t>
            </a:r>
            <a:r>
              <a:rPr lang="en-US" b="1" strike="noStrike" sz="2100" spc="0" u="none" cap="none">
                <a:solidFill>
                  <a:srgbClr val="1B2438">
                    <a:alpha val="100000"/>
                  </a:srgbClr>
                </a:solidFill>
                <a:latin typeface="Calibri"/>
              </a:rPr>
              <a:t><![CDATA[conteo selectivo]]></a:t>
            </a:r>
            <a:r>
              <a:rPr lang="en-US" strike="noStrike" sz="2100" spc="0" u="none" cap="none">
                <a:solidFill>
                  <a:srgbClr val="1B2438">
                    <a:alpha val="100000"/>
                  </a:srgbClr>
                </a:solidFill>
                <a:latin typeface="Calibri"/>
              </a:rPr>
              <a:t><![CDATA[ elige pocas referencias y las cuenta bien: las de mayor valor o rotación, las que han fallado antes, las que acaban de recibir una transferencia, las que tienen caducidad o las que ocupan una zona cerrada. El objetivo no es producir un número grande, sino responder a una pregunta concreta: «¿esta referencia cuad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nteos selectivos: qué contar y por qué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decide qué se cuenta, quién cuenta y qué se hace con el resultado. Cuando sea posible, el conteo se hace sin mirar primero la cifra del sistema: si el operario ve el 18 antes de contar, tiende a encontrar 18. Se cuenta por referencia y formato, unidad a unidad, y se registra el físico antes de comparar. La diferencia se anota, no se corrige en el momento. La frecuencia es una rutina propuesta; la oficial la fija la casa.]]></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s de mayor rotación o valor: donde una diferencia se acumula más rápi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nteos selectivos: qué contar y por qué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s que ya han fallado en un conteo anterior: el patrón man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recién recibido o transferido: la entrada es el momento de mayor riesg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s con caducidad o con envase frágil: merma conocida que debe estar declara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s cerradas o de acceso limitado: se cuentan con más motivo, no con men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nteos selectivos: qué contar y por qué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sin rotación: se cuenta para decidir, no solo para registr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nteos selectivos: qué contar y por qué · Cómo hacer un conteo selectivo que sirv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egir la referencia y l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uenta «el almacén»: se cuenta una referencia y un formato para responder si cuadra. La pregunta puede ser por una diferencia repetida, por una entrada reciente o por un producto par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nteos selectivos: qué contar y por qué · Cómo hacer un conteo selectivo que sirv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ntar sin mirar el registr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el físico primero y anótalo. Si miras el sistema antes, el conteo deja de ser una comprobación y se convierte en una confirmación de lo que ya cre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nteos selectivos: qué contar y por qué · Cómo hacer un conteo selectivo que sirv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visar el estado de las unidad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 vendible de lo dañado, caducado o abierto. Un bote con fuga no es una unidad disponible aunque esté en el esta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nteos selectivos: qué contar y por qué · Cómo hacer un conteo selectivo que sirv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arar y clasif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sta el físico con el registrado y clasifica: coincide, merma conocida o diferencia desconocida. No mezcles las tres en una sola cif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nteos selectivos: qué contar y por qué · Cómo hacer un conteo selectivo que sirv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visar los movimien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cluir, mira ventas, transferencias, recepciones, devoluciones y mermas del periodo. Una diferencia puede ser un movimiento que no se registró, no una pérdi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nteos selectivos: qué contar y por qué · Cómo hacer un conteo selectivo que sirv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gistrar y propon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resultado, la evidencia y la acción propuesta. Si la diferencia es desconocida y se repite, se escala; si es merma, se declara por el cauce que correspon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onteos selectivos: qué contar y por qué]]></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 conteo selectiv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referencia y la pregunta que se quiere responde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los movimientos del perio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el físico sin mirar la cifra del sistem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lo vendible de lo dañado o caduc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ar el resultado y proponer la acción]]></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mparar el físico con el registrado y clasific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ferencias repetidas: el patrón antes que l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ferencia aislada es un incidente; la misma diferencia repetida es una señal del procedimiento. El encargado busca el patrón en cinco dimensiones: ]]></a:t>
            </a:r>
            <a:r>
              <a:rPr lang="en-US" b="1" strike="noStrike" sz="2100" spc="0" u="none" cap="none">
                <a:solidFill>
                  <a:srgbClr val="1B2438">
                    <a:alpha val="100000"/>
                  </a:srgbClr>
                </a:solidFill>
                <a:latin typeface="Calibri"/>
              </a:rPr>
              <a:t><![CDATA[referencia y forma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bic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po de movimient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proveedor o tienda de origen]]></a:t>
            </a:r>
            <a:r>
              <a:rPr lang="en-US" strike="noStrike" sz="2100" spc="0" u="none" cap="none">
                <a:solidFill>
                  <a:srgbClr val="1B2438">
                    <a:alpha val="100000"/>
                  </a:srgbClr>
                </a:solidFill>
                <a:latin typeface="Calibri"/>
              </a:rPr>
              <a:t><![CDATA[. Si la misma referencia falla siempre después de una transferencia, el problema puede estar en la salida o en la recepción. Si falla siempre en el mismo turno, puede ser un registro que se hace tarde. Si falla en todas las referencias de un formato, puede ser una confusión de unidad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ferencias repetidas: el patrón antes que l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álisis de causas no empieza por «quién lo hizo», sino por «qué movimiento falta». Se revisan los documentos del periodo, se compara la unidad de medida y se comprueba si la referencia se parece a otra. Solo cuando el patrón está claro se decide la acción: corregir el registro, ajustar el procedimiento, declarar la merma o escalar. Acusar antes de tener el patrón es una forma de cerrar la investigación sin haberla hech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ferencias repetidas: el patrón antes que la persona]]></a:t>
            </a:r>
          </a:p>
        </p:txBody>
      </p:sp>
      <p:pic>
        <p:nvPicPr>
          <p:cNvPr id="3" name="" descr="Matriz de patrones de diferencia con la causa probable y lo que hay que comprobar en cada caso.">
            <a:hlinkClick r:id="rId3" tooltip="Matriz de patrones de diferencia con la causa probable y lo que hay que comprobar en cada cas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atrón orienta la investigación. No demuestra una causa, pero dice dónde mirar y qué documento pe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tectar-perdidas-danos-y-productos-sin-rotacion"/>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ferencias repetidas: el patrón antes que la pers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r ante una diferencia repetida, según lo que se haya comprob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200275"/>
                <a:gridCol w="3238500"/>
                <a:gridCol w="2676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allaz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vimiento existe pero no se regist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registro con su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fecha, 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rma tiene causa 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r la merma por el cauce correspo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cantidad, evidencia y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ferencia no se explica y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 con el patrón y los documentos revi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s, movimientos, hipótesis y acción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9]]></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200275"/>
                <a:gridCol w="3238500"/>
                <a:gridCol w="2676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allaz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trón apunta a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cusar: comprobar el proceso y el registro antes de concl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verificables, sin adjetivos ni atrib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iferencias repetidas: el patrón antes que la perso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isma referencia de esmalte de 4 L ha fallado en tres conteos seguidos. Siempre después de una transferencia desde otra tienda. ¿Cuál es la primera acción del encarg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justar el inventario a la cifra contada y cerrar el cas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blar con la persona que prepara las transferencias para que explique qué pas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9]]></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los documentos de salida y recepción de esas transferencias y comprobar formato, cantidad y unidad antes de concluir.]]></a:t>
            </a:r>
          </a:p>
        </p:txBody>
      </p:sp>
      <p:sp>
        <p:nvSpPr>
          <p:cNvPr id="8" name=""/>
          <p:cNvSpPr txBox="1"/>
          <p:nvPr/>
        </p:nvSpPr>
        <p:spPr>
          <a:xfrm>
            <a:off x="666750" y="22288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de vender la referencia hasta que aparezca el produ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nvases dañados y material no vendi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ote abollado, una tapa forzada, un envase con fuga seca o un producto caducado no son «casi vendibles»: son material que necesita una decisión. El encargado comprueba el estado, separa la unidad del stock vendible, la identifica con su referencia y su incidencia, y decide si se declara merma, se devuelve por el cauce que corresponda o se destina a la gestión de residuos del centro. Lo que no se hace es volver a colocarla en la estantería «porque aún pe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nvases dañados y material no vendi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obre un envase dañado tiene tres partes: ]]></a:t>
            </a:r>
            <a:r>
              <a:rPr lang="en-US" b="1" strike="noStrike" sz="2100" spc="0" u="none" cap="none">
                <a:solidFill>
                  <a:srgbClr val="1B2438">
                    <a:alpha val="100000"/>
                  </a:srgbClr>
                </a:solidFill>
                <a:latin typeface="Calibri"/>
              </a:rPr>
              <a:t><![CDATA[qué es]]></a:t>
            </a:r>
            <a:r>
              <a:rPr lang="en-US" strike="noStrike" sz="2100" spc="0" u="none" cap="none">
                <a:solidFill>
                  <a:srgbClr val="1B2438">
                    <a:alpha val="100000"/>
                  </a:srgbClr>
                </a:solidFill>
                <a:latin typeface="Calibri"/>
              </a:rPr>
              <a:t><![CDATA[ (rotura, caducidad, manipulación), ]]></a:t>
            </a:r>
            <a:r>
              <a:rPr lang="en-US" b="1" strike="noStrike" sz="2100" spc="0" u="none" cap="none">
                <a:solidFill>
                  <a:srgbClr val="1B2438">
                    <a:alpha val="100000"/>
                  </a:srgbClr>
                </a:solidFill>
                <a:latin typeface="Calibri"/>
              </a:rPr>
              <a:t><![CDATA[qué se puede hacer con él]]></a:t>
            </a:r>
            <a:r>
              <a:rPr lang="en-US" strike="noStrike" sz="2100" spc="0" u="none" cap="none">
                <a:solidFill>
                  <a:srgbClr val="1B2438">
                    <a:alpha val="100000"/>
                  </a:srgbClr>
                </a:solidFill>
                <a:latin typeface="Calibri"/>
              </a:rPr>
              <a:t><![CDATA[ (merma, devolución, residuo) y ]]></a:t>
            </a:r>
            <a:r>
              <a:rPr lang="en-US" b="1" strike="noStrike" sz="2100" spc="0" u="none" cap="none">
                <a:solidFill>
                  <a:srgbClr val="1B2438">
                    <a:alpha val="100000"/>
                  </a:srgbClr>
                </a:solidFill>
                <a:latin typeface="Calibri"/>
              </a:rPr>
              <a:t><![CDATA[quién lo autoriza]]></a:t>
            </a:r>
            <a:r>
              <a:rPr lang="en-US" strike="noStrike" sz="2100" spc="0" u="none" cap="none">
                <a:solidFill>
                  <a:srgbClr val="1B2438">
                    <a:alpha val="100000"/>
                  </a:srgbClr>
                </a:solidFill>
                <a:latin typeface="Calibri"/>
              </a:rPr>
              <a:t><![CDATA[. La gestión concreta de restos de pintura, disolventes y envases contaminados sigue el plan y la clasificación de cada centro; este OA no improvisa instrucciones de manipulación. Lo que sí se exige es aislar, identificar y registrar antes de que el envase desaparezca del contro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nvases dañados y material no vendi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dañado no vuelve al stock por parecer llen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bote con fuga puede contaminar otros envases y acabar vendiéndose por error. Se aísla, se identifica y se registra. La duda sobre si aún sirve no se resuelve en la estantería: se resuelve con la persona que tenga la facultad de decidir su destin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nvases dañados y material no vendi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ote de 4 L con la tapa abollada pero sin fuga puede volver a la estantería si se coloca detrás de los demás para que el cliente no lo vea prim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oductos sin rotación: decidir, no acumu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sin rotación no es un producto malo: es un producto que no se mueve al ritmo de la tienda. Puede ser un color especial que solo se pide por encargo, un producto de exterior con demanda de temporada, un material técnico de náutica o un formato grande que ocupa sitio. El encargado lo detecta con el historial de ventas de varios meses, no con la impresión de la última semana, y lo contrasta con la temporada y con los pedidos profesiona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oductos sin rotación: decidir, no acumu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es «aguantar hasta que se venda». Es elegir una actuación autorizada: dejar de reponer, reubicar para liberar espacio, proponer una transferencia a otra de las cuatro tiendas, devolver por el cauce que corresponda o proponer una salida comercial autorizada. Ninguna de esas actuaciones se decide en solitario si supera la facultad del encargado. Lo que sí puede hacer es poner el dato sobre la mesa: cuánto hay, desde cuándo, cuánto ocupa y qué coste tiene mantenerlo par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oductos sin rotación: decidir, no acumular]]></a:t>
            </a:r>
          </a:p>
        </p:txBody>
      </p:sp>
      <p:pic>
        <p:nvPicPr>
          <p:cNvPr id="3" name="" descr="Cuatro tarjetas con tipos de rotación y la actuación general que corresponde a cada una.">
            <a:hlinkClick r:id="rId3" tooltip="Cuatro tarjetas con tipos de rotación y la actuación general que corresponde a cada un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o producto parado se trata igual: la estacionalidad, la técnico y el producto sin salida piden decisiones disti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tectar-perdidas-danos-y-productos-sin-rotacion"/>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Productos sin rotación: decidir, no acumu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actuación general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oner y sosten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jar de reponer y revis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poner salida autorizad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lanco mate de 15 L con rotación alta y pedidos profesionales cada sem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malte de exterior con ventas solo en primavera y veran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lor especial pedido por encargo que lleva ocho meses en el almacén.]]></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arniz náutico técnico con una venta al trimestre y dos formatos abiertos.]]></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lé de un tono discontinuado que ocupa sitio y no ha tenido salidas.]]></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Imprimación universal con salidas semanales y stock por debajo de la cobertura.]]></a:t>
            </a:r>
          </a:p>
        </p:txBody>
      </p:sp>
      <p:sp>
        <p:nvSpPr>
          <p:cNvPr id="12" name=""/>
          <p:cNvSpPr txBox="1"/>
          <p:nvPr/>
        </p:nvSpPr>
        <p:spPr>
          <a:xfrm>
            <a:off x="514350" y="4276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gistro y plan de a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allazgo sin registro es una anécdota; un registro sin plan es un archivo. El encargado une las dos cosas en una tabla: qué se encontró, con qué evidencia, qué causa se sospecha, qué se propone, quién lo autoriza y en qué estado queda. La tabla no sustituye la investigación, pero permite que otra persona la continúe sin empezar de cer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gistro y plan de a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acción distingue tres decisiones: ]]></a:t>
            </a:r>
            <a:r>
              <a:rPr lang="en-US" b="1" strike="noStrike" sz="2100" spc="0" u="none" cap="none">
                <a:solidFill>
                  <a:srgbClr val="1B2438">
                    <a:alpha val="100000"/>
                  </a:srgbClr>
                </a:solidFill>
                <a:latin typeface="Calibri"/>
              </a:rPr>
              <a:t><![CDATA[corregir]]></a:t>
            </a:r>
            <a:r>
              <a:rPr lang="en-US" strike="noStrike" sz="2100" spc="0" u="none" cap="none">
                <a:solidFill>
                  <a:srgbClr val="1B2438">
                    <a:alpha val="100000"/>
                  </a:srgbClr>
                </a:solidFill>
                <a:latin typeface="Calibri"/>
              </a:rPr>
              <a:t><![CDATA[ lo que es un error de registro, ]]></a:t>
            </a:r>
            <a:r>
              <a:rPr lang="en-US" b="1"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lo que es merma conocida y ]]></a:t>
            </a:r>
            <a:r>
              <a:rPr lang="en-US" b="1" strike="noStrike" sz="2100" spc="0" u="none" cap="none">
                <a:solidFill>
                  <a:srgbClr val="1B2438">
                    <a:alpha val="100000"/>
                  </a:srgbClr>
                </a:solidFill>
                <a:latin typeface="Calibri"/>
              </a:rPr>
              <a:t><![CDATA[proponer]]></a:t>
            </a:r>
            <a:r>
              <a:rPr lang="en-US" strike="noStrike" sz="2100" spc="0" u="none" cap="none">
                <a:solidFill>
                  <a:srgbClr val="1B2438">
                    <a:alpha val="100000"/>
                  </a:srgbClr>
                </a:solidFill>
                <a:latin typeface="Calibri"/>
              </a:rPr>
              <a:t><![CDATA[ lo que necesita una decisión de dirección, como una transferencia o una salida comercial. Cada línea debe tener un responsable y una fecha de revisión. Si una línea no tiene evidencia, no se cierra: se deja abierta. Y si el patrón se repite, el plan incluye la causa del procedimiento, no solo la corrección del númer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gistro y plan de a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de diferencias de inventario y plan de acción. Ejemplo ficticio, no datos de la empre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9]]></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600200"/>
                <a:gridCol w="2276475"/>
                <a:gridCol w="1190625"/>
                <a:gridCol w="1524000"/>
                <a:gridCol w="1524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 (3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añ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náutico 1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00175"/>
                <a:gridCol w="1524000"/>
                <a:gridCol w="1524000"/>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y movimient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sin registrar en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tickets y transferencias; no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00175"/>
                <a:gridCol w="1524000"/>
                <a:gridCol w="1524000"/>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 rotura con de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 en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r y declarar; gestión de residuos de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00175"/>
                <a:gridCol w="1524000"/>
                <a:gridCol w="1524000"/>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 sei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 est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de reponer y proponer 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10–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9]]></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267075"/>
                <a:gridCol w="2419350"/>
                <a:gridCol w="2428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ri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Registro y plan de ac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regla del registro. La merma ___ tiene causa y documento; la diferencia ___ no lo tiene; en ninguno de los dos casos se ___ el registro sin autoriz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trabajado: tres hallazgos en una mañ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es ficticio. En una tienda de ejemplo, el conteo de un esmalte de 4 L da 15 unidades y el sistema registra 18. En la balda hay tres botes con la tapa abollada y una fuga seca; el coste unitario del supuesto es 9,20 €. En el almacén, un palé de un color especial lleva ocho meses sin salidas y ocupa el espacio de una referencia de ro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trabajado: tres hallazgos en una mañ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hallazgos no se tratan igual. Los tres botes dañados son ]]></a:t>
            </a:r>
            <a:r>
              <a:rPr lang="en-US" b="1" strike="noStrike" sz="2100" spc="0" u="none" cap="none">
                <a:solidFill>
                  <a:srgbClr val="1B2438">
                    <a:alpha val="100000"/>
                  </a:srgbClr>
                </a:solidFill>
                <a:latin typeface="Calibri"/>
              </a:rPr>
              <a:t><![CDATA[merma conocida]]></a:t>
            </a:r>
            <a:r>
              <a:rPr lang="en-US" strike="noStrike" sz="2100" spc="0" u="none" cap="none">
                <a:solidFill>
                  <a:srgbClr val="1B2438">
                    <a:alpha val="100000"/>
                  </a:srgbClr>
                </a:solidFill>
                <a:latin typeface="Calibri"/>
              </a:rPr>
              <a:t><![CDATA[: se aíslan, se documentan y se valoran en 3 × 9,20 = 27,60 €. Las tres unidades que faltan son una ]]></a:t>
            </a:r>
            <a:r>
              <a:rPr lang="en-US" b="1" strike="noStrike" sz="2100" spc="0" u="none" cap="none">
                <a:solidFill>
                  <a:srgbClr val="1B2438">
                    <a:alpha val="100000"/>
                  </a:srgbClr>
                </a:solidFill>
                <a:latin typeface="Calibri"/>
              </a:rPr>
              <a:t><![CDATA[diferencia desconocida]]></a:t>
            </a:r>
            <a:r>
              <a:rPr lang="en-US" strike="noStrike" sz="2100" spc="0" u="none" cap="none">
                <a:solidFill>
                  <a:srgbClr val="1B2438">
                    <a:alpha val="100000"/>
                  </a:srgbClr>
                </a:solidFill>
                <a:latin typeface="Calibri"/>
              </a:rPr>
              <a:t><![CDATA[ hasta que se revisen los movimientos; no se ajustan ni se atribuyen a nadie. El palé es un problema de ]]></a:t>
            </a:r>
            <a:r>
              <a:rPr lang="en-US" b="1" strike="noStrike" sz="2100" spc="0" u="none" cap="none">
                <a:solidFill>
                  <a:srgbClr val="1B2438">
                    <a:alpha val="100000"/>
                  </a:srgbClr>
                </a:solidFill>
                <a:latin typeface="Calibri"/>
              </a:rPr>
              <a:t><![CDATA[rotación]]></a:t>
            </a:r>
            <a:r>
              <a:rPr lang="en-US" strike="noStrike" sz="2100" spc="0" u="none" cap="none">
                <a:solidFill>
                  <a:srgbClr val="1B2438">
                    <a:alpha val="100000"/>
                  </a:srgbClr>
                </a:solidFill>
                <a:latin typeface="Calibri"/>
              </a:rPr>
              <a:t><![CDATA[: se propone una actuación autorizada con el dato de ventas y el espacio que ocupa. La mañana termina con tres líneas de registro y ninguna acus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trabajado: tres hallazgos en una mañana · Ejemplo resuelto (datos ficticios): separar los tres hallazg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ntar y separar el est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entan 15 unidades: 12 en condiciones de venta y 3 dañadas. El sistema registra 18, así que faltan 3 unidades. Además, 3 de las contadas no son vendibles y se declaran como merma conocida. Son dos problemas distintos: una diferencia de 3 y una merma de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trabajado: tres hallazgos en una mañana · Ejemplo resuelto (datos ficticios): separar los tres hallazg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Valorar la merma conoci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3 botes dañados se valoran a coste: 3 × 9,20 € = 27,60 €. Se anota la causa, la fecha y el destino previsto. La merma no se resta del registro sin el parte y la autorización que correspond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trabajado: tres hallazgos en una mañana · Ejemplo resuelto (datos ficticios): separar los tres hallazg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ocumentar la diferencia desconoci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3 unidades que faltan para el registrado no tienen documento. Se revisan ventas, transferencias, recepciones y devoluciones del periodo. Si no aparece el movimiento, se escala con el conteo y la revis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trabajado: tres hallazgos en una mañana · Ejemplo resuelto (datos ficticios): separar los tres hallazg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nalizar el palé sin rot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 el histórico de ventas de seis meses, la temporada y el espacio que ocupa. El dato sostiene una propuesta, no una decisión por cuenta prop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trabajado: tres hallazgos en una mañana · Ejemplo resuelto (datos ficticios): separar los tres hallazg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oponer la actu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lé se proponen dos opciones con consecuencia: transferencia a otra tienda o salida comercial autorizada. Para la diferencia, corregir el registro si aparece el movimiento o escalar si no apare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trabajado: tres hallazgos en una mañana · Ejemplo resuelto (datos ficticios): separar los tres hallazg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gistrar y revis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queda con evidencia, acción, responsable y fecha de revisión. Al mes se comprueba si la diferencia se repite y si la actuación del palé se ha ejecut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trabajado: tres hallazgos en una maña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tres botes dañados de un esmalte con coste unitario de 9,20 €. ¿Cuál es el valor de la merma conocida en eur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No acusar sin evidencia; rutina y escala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más importante de esta lección no es aritmética: ]]></a:t>
            </a:r>
            <a:r>
              <a:rPr lang="en-US" b="1" strike="noStrike" sz="2100" spc="0" u="none" cap="none">
                <a:solidFill>
                  <a:srgbClr val="1B2438">
                    <a:alpha val="100000"/>
                  </a:srgbClr>
                </a:solidFill>
                <a:latin typeface="Calibri"/>
              </a:rPr>
              <a:t><![CDATA[una diferencia no es una prueba de conducta]]></a:t>
            </a:r>
            <a:r>
              <a:rPr lang="en-US" strike="noStrike" sz="2100" spc="0" u="none" cap="none">
                <a:solidFill>
                  <a:srgbClr val="1B2438">
                    <a:alpha val="100000"/>
                  </a:srgbClr>
                </a:solidFill>
                <a:latin typeface="Calibri"/>
              </a:rPr>
              <a:t><![CDATA[. Que una referencia falle en el turno de una persona no demuestra que esa persona se la haya llevado; que un compañero haya preparado la transferencia no demuestra que la cerrara mal. El encargado investiga movimientos, documentos y patrones. Si encuentra una conducta irregular, la escala por el cauce que corresponda con hechos verificables; no la convierte en una conversación de pasillo ni en una acusación sin prueb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No acusar sin evidencia; rutina y escala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es sencilla: conteos selectivos periódicos, revisión del patrón cada mes, registro de cada hallazgo y seguimiento de las actuaciones propuestas. Se delega el conteo y la comprobación; se reserva la decisión de declarar, corregir o escalar. Y se escala cuando la diferencia se repite, cuando afecta a una referencia relevante, cuando la merma supera el límite que fije dirección o cuando la actuación propuesta necesita una facultad que el encargado no tiene.]]></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el hallazgo con conteo, fecha, referencia y evidencia antes de hablar de caus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No acusar sin evidencia; rutina y escala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los movimientos y el patrón; no atribuir la diferencia a una person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la merma conocida y aislar el material no vendible.]]></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ner la actuación de rotación con datos de ventas, stock y espaci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la diferencia repetida o la actuación que supera la facultad propi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el plan al mes: qué se cerró, qué sigue abierto y qué se repi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No acusar sin evidencia; rutina y escala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ncargado ante una diferencia de inventar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falta producto en el turno de Marta, lo apunto como pérdida suya y que lo expliqu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concluir, reviso los movimientos y comparo la misma referencia en varios conte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tres botes dañados los devuelvo a la estantería detrás de los buenos; total, aún pes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merma conocida se declara con su parte y su evidencia; no se compensa con otra referenc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alé parado se propone para transferencia o salida autorizada, con el dato de ventas y espa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diferencias de inventario y plan de a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una línea por hallazgo y no mezcles merma conocida con diferencia desconocida. La tabla sirve para investigar y para proponer, no para ajustar. El ejemplo está cumplimentado con el caso ficticio del apartado 7. Los límites de autorización y el cauce oficial los fija la ca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diferencias de inventario y plan de a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y plan de acción. Ejemplo ficticio, no datos de la empr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9]]></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600200"/>
                <a:gridCol w="2276475"/>
                <a:gridCol w="1190625"/>
                <a:gridCol w="1524000"/>
                <a:gridCol w="1524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 (3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añ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náutico 1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00175"/>
                <a:gridCol w="1524000"/>
                <a:gridCol w="1524000"/>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y movimient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sin registrar en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tickets y transferencias; no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00175"/>
                <a:gridCol w="1524000"/>
                <a:gridCol w="1524000"/>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 rotura con de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 en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r y declarar; gestión de residuos de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00175"/>
                <a:gridCol w="1524000"/>
                <a:gridCol w="1524000"/>
                <a:gridCol w="1838325"/>
                <a:gridCol w="1828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prob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pro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 sei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 est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de reponer y proponer 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10–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9]]></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267075"/>
                <a:gridCol w="2419350"/>
                <a:gridCol w="2428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ri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3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diferencias de inventario y plan de a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línea sin evidencia no se cierra. Una línea con diferencia desconocida no se ajusta: se investiga y se escala. La tabla se revisa al mes para ver qué se repite y qué actuación sigue pendi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hallazgo y tra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9]]></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 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clara con causa y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investiga y se escala sin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dañ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ísla, se identifica y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sel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pocas referencias con una pregunt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sin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ner una actuación autorizada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rep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procedimiento antes que a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hallazgo y trata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tectar-perdidas-danos-y-productos-sin-rotacion"/>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merma y rota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a merma conocida de una desconoci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merma y rotación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rma conocida tiene causa, fecha y documento; la desconocida no tiene movimiento que la expliqu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merma y rota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diferencia desconoci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merma y rotación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cumentarla, revisar los movimientos, investigar el patrón y escalar. No se ajusta el regist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merma y rota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cuenta sin mirar antes el sistem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merma y rotación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el conteo sea una comprobación y no una confirmación de la cifra que ya se conoc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merma y rota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 envase dañad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merma y rotación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islarlo, identificarlo, registrar su estado y decidir su destino por el cauce correspondient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merma y rota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tecta un producto sin rot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merma y rotación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historial de ventas de varios meses y la temporada, no con la impresión de la última seman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merma y rota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patrón apunta a una person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merma y rotación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bar el proceso y los documentos; no acusar sin evidencia. La conducta irregular se escala por el cauce definid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erma, daños y rot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erma, daños y rot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8]]></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merma conocida y diferencia desconocida, planificar un conteo selectivo y proponer una actuación de rotación sin acusar ni ajustar. Siguiente paso: supervisar la recepción, la preparación y la entrega.]]></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l caso del apartado 7. Casi todos los errores vienen de mezclar merma con descuadre o de convertir una diferencia en una sospecha persona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pérdidas no es encontrar culpables: es encontrar movimientos que no cuadran y decisiones que faltan. El encargado que separa la merma documentada de la diferencia inexplicada puede declarar la primera, investigar la segunda y proponer una actuación para la tercera sin convertir la tienda en un tribuna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documento es merma o diferencia, pero nunca ajuste; sin patrón no hay causa; sin evidencia no hay acusación]]></a:t>
            </a:r>
            <a:r>
              <a:rPr lang="en-US" strike="noStrike" sz="2100" spc="0" u="none" cap="none">
                <a:solidFill>
                  <a:srgbClr val="1B2438">
                    <a:alpha val="100000"/>
                  </a:srgbClr>
                </a:solidFill>
                <a:latin typeface="Calibri"/>
              </a:rPr>
              <a:t><![CDATA[. Si mañana aparece un producto que lleva meses parado, no lo escondas: pon el dato sobre la mesa y propón una salida autoriza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Existencias físicas, registradas y disponibles» (OA 28461), para la regla de no ajustar registros sin causa, evidencia y autoriz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Control de existencias y rotación» (28511) y «Organización del almacén y control de existencias» (28517).]]></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eparar y registrar transferencias» (28462), para la salida autorizada de producto sin rotación.]]></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cantidades y situaciones marcados como ficticios son supuestos didácticos; no son datos de la empres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tectar-perdidas-danos-y-productos-sin-rotacion"/>
              </a:rPr>
              <a:t><![CDATA[Detectar pérdidas, daños y productos sin ro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89]]></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tiendas y canales de la c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2026-10-31T04:01:37Z</dcterms:created>
  <dcterms:modified xsi:type="dcterms:W3CDTF">2026-10-31T04:01:37Z</dcterms:modified>
  <dc:title>Detectar pérdidas, daños y productos sin rotación</dc:title>
  <dc:description>Presentación editable del OA «Detectar pérdidas, daños y productos sin rotación». Enlace: https://pinturasespecializadas.lumbre.lat/object/detectar-perdidas-danos-y-productos-sin-rotacion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