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scuentos-y-rentabilidad-lo-que-cuesta-bajar-el-preci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cuentos y rentabilidad: lo que cuesta bajar el precio»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cuentos y rentabilidad: lo que cuesta bajar el precio»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cuentos y rentabilidad: lo que cuesta bajar el precio»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cuentos y rentabilidad: lo que cuesta bajar el precio»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odo descuento se paga con margen»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odo descuento se paga con margen»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descuento-marge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la caída del precio y la caída del margen con un descuento del 10 por ciento sobre un producto de 60 euros con coste de 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descuento se calcula sobre el precio; la pérdida se mide sobre el margen. En el ejemplo, un 10 % de descuento destruye un 30 % d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margen baja de 20 € a 14 €, un 30 % menos; el descuento se calcula sobr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scuento son 6 € sobre 60 €. Esos 6 € salen íntegros del margen de 20 €, que queda en 14 €. La caída relativa es 6 / 20 = 30 %. Vender más unidades puede recuperar margen total, pero no cambia el margen unitario ni convierte la caída del 30 % en un 10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ferencia entre porcentaje sobre precio y porcentaje sobre margen del apartad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scuentos-y-rentabilidad-lo-que-cuesta-bajar-el-preci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Tres bases que no se mezclan: precio, coste y margen»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Tres bases que no se mezclan: precio, coste y margen»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tres-bas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tres columnas: precio, coste y margen, con su fórmula, el porcentaje que se calcula sobre cada uno y un ejemplo numér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orcentaje tiene su base. La matriz evita el error más caro del mostrador: aplicar un descuento sobre una base y medir la pérdida sobre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upuesto didáctico): seis botes con un 10 % de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Escribe las tres b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cio unitario 60 €, coste unitario 40 €, margen unitario 20 €. Seis botes: venta 360 €, coste 240 €, margen 120 €. Comprueba las multiplicaciones antes de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upuesto didáctico): seis botes con un 10 % de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Calcula el precio co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0 % de 60 € son 6 €. Precio con descuento: 54 €. La venta de seis botes baja de 360 € a 324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upuesto didáctico): seis botes con un 10 % de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Recalcula 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gen unitario: 54 - 40 = 14 €. Margen de la operación: 14 x 6 = 84 €. La operación sigue siendo rentable, pero deja 36 €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upuesto didáctico): seis botes con un 10 % de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Mide la caída en su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ída del margen: 120 - 84 = 36 €. Sobre el margen anterior: 36 / 120 = 30 %. Sobre la venta: 36 / 360 = 10 %. Las dos cifras son correctas y describen cosa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upuesto didáctico): seis botes con un 10 % de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Decide con la contra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compra más, vuelve, acepta una entrega o añade complementos? Si la contrapartida no cubre los 36 €, el descuento es una decisión comercial que debe autorizar quien tenga la facultad, no una respuesta automática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4 €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ecio con descuento: 60 x 0,90 = 54 €. Margen: 54 - 40 = 14 €. El margen cae de 20 € a 14 €, un 30 % menos, aunque el descuento sea del 10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álculo del margen después del descuento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scuentos-y-rentabilidad-lo-que-cuesta-bajar-el-preci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descuento escalonado no se suma»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descuento escalonado no se suma»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escalonad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precios: 60 euros, menos 10 por ciento, 54 euros, menos 5 por ciento, 51,30 euros, con el descuento efectivo del 14,5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segundo porcentaje se aplica sobre el precio ya rebajado. Por eso 10 % + 5 % no es 15 %, sino 14,5 % sobre el precio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1.3 €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60 x 0,90 = 54 €. Después, 54 x 0,95 = 51,30 €. El descuento efectivo es del 14,5 %, no del 15 %. El margen unitario queda en 11,30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álculo del descuento escalonado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scuentos-y-rentabilidad-lo-que-cuesta-bajar-el-preci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stes y condiciones que se comen el margen»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stes y condiciones que se comen el margen»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upuesto didáctico): descuento, transporte y com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Calcula la operación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is botes a 60 € con coste de 40 €: venta 360 €, coste 240 €, margen 120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upuesto didáctico): descuento, transporte y com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Aplica el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0 % sobre 60 €: precio 54 €. Venta 324 €, margen 84 €. El descuento ha costado 36 € de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upuesto didáctico): descuento, transporte y com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Añade el coste ex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nsporte a la obra: 12 € asumidos por la tienda. Margen: 84 - 12 = 72 €. La operación sigue siendo positiva, pero deja 48 € menos que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upuesto didáctico): descuento, transporte y com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Suma la venta comple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Kit ficticio de rodillos, cinta y plástico: precio 42 €, coste 21 €, margen 21 €. Nueva venta: 324 + 42 = 366 €. Nuevo coste: 240 + 12 + 21 = 273 €. Margen: 93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upuesto didáctico): descuento, transporte y com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Compara y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93 € frente a los 120 € de la operación sin descuento: todavía 27 € menos. El complemento recupera 21 de los 48 € perdidos. La decisión depende de si la relación con el cliente y la recurrencia valen esos 27 €, y de si la operación está dentro de la facultad del encar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2 €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scuento deja 84 € de margen. El transporte es un coste real de la operación y se resta: 84 - 12 = 72 €. Si el transporte se ignora, el margen calculado es 12 € mayor que el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corporación de costes extra al margen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scuentos-y-rentabilidad-lo-que-cuesta-bajar-el-preci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Venta complementaria: cuándo compensa y cuándo es un consuelo»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Venta complementaria: cuándo compensa y cuándo es un consuelo»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complemen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el margen de una operación solo con descuento y el margen con descuento más un kit de comple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omplemento recupera parte del margen, no todo. La comparación debe hacerse con el margen real de cada línea, no con la intuición de que «lo com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05 €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84 + 21 = 105 €. El complemento recupera 21 € de los 36 € que costó el descuento. No lo compensa por completo: quedan 15 € de diferencia frente a los 120 € de la operación si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álculo del margen con venta complementaria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scuentos-y-rentabilidad-lo-que-cuesta-bajar-el-preci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ondiciones, autorización y lo que no se inventa» (2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ondiciones, autorización y lo que no se inventa» (3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ondiciones, autorización y lo que no se inventa» (4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s de responder, calculo el margen que queda y el coste de transporte si lo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cede sin facultad ni límite escrito: la antigüedad del cliente no sustituye la autorización. La tercera suma porcentajes encadenados, que se multiplican. La cuarta da por hecho que el complemento compensa sin calcular su margen. Las otras tres describen el orden correcto: calcular antes de responder, escalar cuando se supera la facultad y registrar la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cálculo y autorización de los apartados 3, 5 y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scuentos-y-rentabilidad-lo-que-cuesta-bajar-el-preci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Usar la calculadora y dejar rastro» (2 de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Usar la calculadora y dejar rastro» (3 de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Usar la calculadora y dejar rastro» (4 de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Usar la calculadora y dejar rastro» (5 de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la operación sea rentable no significa que el encargado pueda autorizarla. La facultad es una condición distinta del resultado económico: un descuento puede dejar margen y superar igualmente el límite autorizado. Primero se comprueba la facultad y el límite escrito; después se calcula el margen para decidir si la operación conviene dentro de esa facu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ción entre cálculo económico y facultad de autorización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scuentos-y-rentabilidad-lo-que-cuesta-bajar-el-preci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oncepto y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concepto y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recio 60, coste 40, descuento 10 %.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14 €. El precio queda en 54 € y el margen cae de 20 € a 14 €, un 30 %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10 % más un 5 % es un 15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encadenan: 60 x 0,90 x 0,95 = 51,30 €. El descuento efectivo es del 14,5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stes hay que sumar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ansporte, preparación, embalaje, manipulación y cualquier coste que asuma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mpensa un com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su margen cubre al menos parte del descuento y el producto es útil para el trabajo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Basta con que quede margen para autor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También hay que estar dentro de la facultad y del límite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liente, operación, precio, coste, descuento, coste extra, margen antes y después, autorización y contra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cidir con la calculadora, no con la intu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scuentos-y-rentabilidad-lo-que-cuesta-bajar-el-precio]]></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cidir con la calculadora, no con la intuición» (2 de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290" r:id="rId1"/>
    <p:sldLayoutId id="2482433291" r:id="rId2"/>
    <p:sldLayoutId id="2482433292" r:id="rId3"/>
    <p:sldLayoutId id="248243329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4dce873759c11656ff02a17fa96aa1c087aec8348c97c631.jpg"/>
  <Relationship Id="rId3" Type="http://schemas.openxmlformats.org/officeDocument/2006/relationships/hyperlink" Target="https://pinturasespecializadas.lumbre.lat/object/descuentos-y-rentabilidad-lo-que-cuesta-bajar-el-preci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descuento-margen2.jpg"/>
  <Relationship Id="rId3" Type="http://schemas.openxmlformats.org/officeDocument/2006/relationships/hyperlink" Target="https://pinturasespecializadas.lumbre.lat/object/descuentos-y-rentabilidad-lo-que-cuesta-bajar-el-precio" TargetMode="External"/>
  <Relationship Id="rId4" Type="http://schemas.openxmlformats.org/officeDocument/2006/relationships/hyperlink" Target="https://pinturasespecializadas.lumbre.lat/object/descuentos-y-rentabilidad-lo-que-cuesta-bajar-el-precio"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tres-bases3.jpg"/>
  <Relationship Id="rId3" Type="http://schemas.openxmlformats.org/officeDocument/2006/relationships/hyperlink" Target="https://pinturasespecializadas.lumbre.lat/object/descuentos-y-rentabilidad-lo-que-cuesta-bajar-el-precio" TargetMode="External"/>
  <Relationship Id="rId4" Type="http://schemas.openxmlformats.org/officeDocument/2006/relationships/hyperlink" Target="https://pinturasespecializadas.lumbre.lat/object/descuentos-y-rentabilidad-lo-que-cuesta-bajar-el-precio"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escalonado4.jpg"/>
  <Relationship Id="rId3" Type="http://schemas.openxmlformats.org/officeDocument/2006/relationships/hyperlink" Target="https://pinturasespecializadas.lumbre.lat/object/descuentos-y-rentabilidad-lo-que-cuesta-bajar-el-precio" TargetMode="External"/>
  <Relationship Id="rId4" Type="http://schemas.openxmlformats.org/officeDocument/2006/relationships/hyperlink" Target="https://pinturasespecializadas.lumbre.lat/object/descuentos-y-rentabilidad-lo-que-cuesta-bajar-el-precio"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complemento7.jpg"/>
  <Relationship Id="rId3" Type="http://schemas.openxmlformats.org/officeDocument/2006/relationships/hyperlink" Target="https://pinturasespecializadas.lumbre.lat/object/descuentos-y-rentabilidad-lo-que-cuesta-bajar-el-precio" TargetMode="External"/>
  <Relationship Id="rId4" Type="http://schemas.openxmlformats.org/officeDocument/2006/relationships/hyperlink" Target="https://pinturasespecializadas.lumbre.lat/object/descuentos-y-rentabilidad-lo-que-cuesta-bajar-el-precio" TargetMode="External"/>
  <Relationship Id="rId5"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hyperlink" Target="https://pinturasespecializadas.lumbre.lat/object/descuentos-y-rentabilidad-lo-que-cuesta-bajar-el-precio" TargetMode="External"/>
  <Relationship Id="rId4"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scuentos-y-rentabilidad-lo-que-cuesta-bajar-el-precio" TargetMode="External"/>
  <Relationship Id="rId3" Type="http://schemas.openxmlformats.org/officeDocument/2006/relationships/notesSlide" Target="../notesSlides/notesSlide8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cuen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ntab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e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aj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descuentos-y-rentabilidad-lo-que-cuesta-bajar-el-precio"/>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el efecto de un descuento sobre el margen, comparar descuentos simples y escalonados, incorporar costes extra como transporte o preparación y decidir con una calculadora de margen y descuento si una operación conviene antes de autorizar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de rentabilidad para el encargado. Trabaja el efecto del descuento sobre el margen, la diferencia entre descuento sobre venta y margen, el descuento escalonado, los costes que acompañan a una operación y el papel de la venta complementaria. Todos los porcentajes son supuestos didácticos, no políticas de la empres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scuentos · margen · rentabilidad · venta cruzada · costes de operación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uentos y rentabilidad: lo que cuesta bajar el preci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intor habitual pide un 10 % sobre seis botes de 15 litros y, para compensar, ofrece llevarse dos rodillos, cinta y plástico. En la misma mañana, un comercial propone una promoción con un 10 % y, sobre el precio rebajado, otro 5 %. El transportista avisa de que llevar el pedido a la obra tiene un coste adicional que alguien tendrá que asum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uentos y rentabilidad: lo que cuesta bajar el preci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tiene tres conversaciones abiertas y ninguna respuesta clara. Decir que sí «para no perder al cliente» puede dejar la operación sin margen; decir que no por principio puede perder una relación de años. Lo que necesita no es una política inventada, sino una calculadora y el criterio para usarla: qué cuesta cada punto de descuento, qué añade el complemento y qué coste falta por con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uentos y rentabilidad: lo que cuesta bajar el preci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lcular el efecto de un descuento sobre el margen, comparar descuentos simples y escalonados, incorporar costes extra como transporte o preparación y decidir con una calculadora de margen y descuento si una operación conviene antes de autorizarla.]]></a:t>
            </a:r>
          </a:p>
        </p:txBody>
      </p:sp>
      <p:sp>
        <p:nvSpPr>
          <p:cNvPr id="11" name=""/>
          <p:cNvSpPr txBox="1"/>
          <p:nvPr/>
        </p:nvSpPr>
        <p:spPr>
          <a:xfrm>
            <a:off x="514350" y="2952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uentos y rentabilidad: lo que cuesta bajar el preci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uentos y rentabilidad: lo que cuesta bajar el preci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os porcentajes de descuento que puede autorizar el encargado y los que requieren dirección. Las condiciones de transporte, preparación y entrega que la empresa aplica y quién asume su coste. Las condiciones de pago y crédito a clientes profesionales, si la empresa las ofrece. El criterio para decidir cuándo una venta complementaria compensa un descuento y cómo se regist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odo descuento se paga con marg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cuento reduce el precio de venta, pero no reduce el coste del producto. Por eso el porcentaje del descuento no equivale al porcentaje de margen que se pierde: la caída se mide sobre el margen, que es una cantidad más pequeña que el precio. En el supuesto ficticio de un bote de 60 € con coste de 40 €, el margen es de 20 €. Un descuento del 10 % baja el precio a 54 € y el margen a 14 €. El margen ha caído un 30 %, aunque el descuento sea del 10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odo descuento se paga con marg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lación empeora cuanto más estrecho es el margen. Con el mismo producto, un descuento del 20 % deja el precio en 48 € y el margen en 8 €: una caída del 60 %. Un descuento del 33,3 % deja el margen en cero. Por eso dos operaciones con el mismo porcentaje de descuento pueden tener efectos muy distintos según el producto y el cos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odo descuento se paga con marg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no necesita rechazar todos los descuentos. Necesita ]]></a:t>
            </a:r>
            <a:r>
              <a:rPr lang="en-US" b="1" strike="noStrike" sz="2100" spc="0" u="none" cap="none">
                <a:solidFill>
                  <a:srgbClr val="1B2438">
                    <a:alpha val="100000"/>
                  </a:srgbClr>
                </a:solidFill>
                <a:latin typeface="Calibri"/>
              </a:rPr>
              <a:t><![CDATA[saber qué margen queda antes de concederlo]]></a:t>
            </a:r>
            <a:r>
              <a:rPr lang="en-US" strike="noStrike" sz="2100" spc="0" u="none" cap="none">
                <a:solidFill>
                  <a:srgbClr val="1B2438">
                    <a:alpha val="100000"/>
                  </a:srgbClr>
                </a:solidFill>
                <a:latin typeface="Calibri"/>
              </a:rPr>
              <a:t><![CDATA[ y qué contrapartida lo justifica: volumen, recurrencia, una venta complementaria, una entrega que el cliente valora o una condición de pago que reduce el riesgo. Sin esa contrapartida, el descuento es una pérdida de margen con fec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odo descuento se paga con margen]]></a:t>
            </a:r>
          </a:p>
        </p:txBody>
      </p:sp>
      <p:pic>
        <p:nvPicPr>
          <p:cNvPr id="3" name="" descr="Comparación entre la caída del precio y la caída del margen con un descuento del 10 por ciento sobre un producto de 60 euros con coste de 40.">
            <a:hlinkClick r:id="rId3" tooltip="Comparación entre la caída del precio y la caída del margen con un descuento del 10 por ciento sobre un producto de 60 euros con coste de 40."/>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descuento se calcula sobre el precio; la pérdida se mide sobre el margen. En el ejemplo, un 10 % de descuento destruye un 30 % del marge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scuentos-y-rentabilidad-lo-que-cuesta-bajar-el-precio"/>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Todo descuento se paga con marg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ficticio: precio 60 €, coste 40 €. Se concede un 10 % de descuento. ¿Cuál de estas afirmaciones es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argen baja un 10 %, porque el descuento es del 10 %.]]></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margen baja de 20 € a 14 €, un 30 % menos; el descuento se calcula sobre el preci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argen sube, porque un precio más bajo vende más unidade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argen no cambia si el cliente compra más de una unid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res bases que no se mezclan: precio, coste y marg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conversación de mostrador se mezclan tres bases con mucha facilidad. El ]]></a:t>
            </a:r>
            <a:r>
              <a:rPr lang="en-US" b="1"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es lo que paga el cliente. El ]]></a:t>
            </a:r>
            <a:r>
              <a:rPr lang="en-US" b="1" strike="noStrike" sz="2100" spc="0" u="none" cap="none">
                <a:solidFill>
                  <a:srgbClr val="1B2438">
                    <a:alpha val="100000"/>
                  </a:srgbClr>
                </a:solidFill>
                <a:latin typeface="Calibri"/>
              </a:rPr>
              <a:t><![CDATA[coste]]></a:t>
            </a:r>
            <a:r>
              <a:rPr lang="en-US" strike="noStrike" sz="2100" spc="0" u="none" cap="none">
                <a:solidFill>
                  <a:srgbClr val="1B2438">
                    <a:alpha val="100000"/>
                  </a:srgbClr>
                </a:solidFill>
                <a:latin typeface="Calibri"/>
              </a:rPr>
              <a:t><![CDATA[ es lo que cuesta el producto. El ]]></a:t>
            </a:r>
            <a:r>
              <a:rPr lang="en-US" b="1"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es la diferencia. A partir de ahí, cada porcentaje se calcula sobre una base distinta: el descuento se calcula sobre el precio; el margen sobre venta, sobre el precio; el recargo sobre coste, sobre el cos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res bases que no se mezclan: precio, coste y marg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stinción explica por qué dos personas pueden mirar la misma operación y decir cifras que parecen incompatibles. Un producto de 60 € con coste de 40 € tiene un margen de 20 €, un 33,3 % sobre venta y un 50 % sobre coste. Las tres cifras son correctas; describen cosas distintas. El error aparece cuando se suman, se restan o se usan como si fueran la mis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res bases que no se mezclan: precio, coste y marg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autorizar cualquier condición, el encargado escribe las tres bases en la calculadora: precio, coste y margen. Si falta el coste, no hay cálculo: hay una impresión. Y si el coste incluye transporte, preparación o merma, se incorpora antes de comparar, no después de haber dicho que sí.]]></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res bases que no se mezclan: precio, coste y margen]]></a:t>
            </a:r>
          </a:p>
        </p:txBody>
      </p:sp>
      <p:pic>
        <p:nvPicPr>
          <p:cNvPr id="3" name="" descr="Matriz de tres columnas: precio, coste y margen, con su fórmula, el porcentaje que se calcula sobre cada uno y un ejemplo numérico.">
            <a:hlinkClick r:id="rId3" tooltip="Matriz de tres columnas: precio, coste y margen, con su fórmula, el porcentaje que se calcula sobre cada uno y un ejemplo numéric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orcentaje tiene su base. La matriz evita el error más caro del mostrador: aplicar un descuento sobre una base y medir la pérdida sobre ot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scuentos-y-rentabilidad-lo-que-cuesta-bajar-el-precio"/>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Tres bases que no se mezclan: precio, coste y margen · Ejemplo resuelto (supuesto didáctico): seis botes con un 10 % de descuento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scribe las tres bas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unitario 60 €, coste unitario 40 €, margen unitario 20 €. Seis botes: venta 360 €, coste 240 €, margen 120 €. Comprueba las multiplicaciones antes de segu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Tres bases que no se mezclan: precio, coste y margen · Ejemplo resuelto (supuesto didáctico): seis botes con un 10 % de descuent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alcula el precio con descuent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0 % de 60 € son 6 €. Precio con descuento: 54 €. La venta de seis botes baja de 360 € a 324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Tres bases que no se mezclan: precio, coste y margen · Ejemplo resuelto (supuesto didáctico): seis botes con un 10 % de descuent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Recalcula el margen]]></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gen unitario: 54 - 40 = 14 €. Margen de la operación: 14 x 6 = 84 €. La operación sigue siendo rentable, pero deja 36 € men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Tres bases que no se mezclan: precio, coste y margen · Ejemplo resuelto (supuesto didáctico): seis botes con un 10 % de descuento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ide la caída en su bas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ída del margen: 120 - 84 = 36 €. Sobre el margen anterior: 36 / 120 = 30 %. Sobre la venta: 36 / 360 = 10 %. Las dos cifras son correctas y describen cosas distint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Tres bases que no se mezclan: precio, coste y margen · Ejemplo resuelto (supuesto didáctico): seis botes con un 10 % de descuento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e con la contraparti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compra más, vuelve, acepta una entrega o añade complementos? Si la contrapartida no cubre los 36 €, el descuento es una decisión comercial que debe autorizar quien tenga la facultad, no una respuesta automática del mostrad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Tres bases que no se mezclan: precio, coste y marg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precio 60 €, coste 40 € y descuento del 10 %. ¿Cuál es el margen unitario en euros después del descuent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descuento escalonado no se su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cuento escalonado aplica un porcentaje y, sobre el resultado, otro porcentaje. No es la suma de los dos. Un 10 % seguido de un 5 % no es un 15 %, sino un 14,5 %, porque el segundo 5 % se calcula sobre un precio ya rebajado. La diferencia parece pequeña, pero se acumula en operaciones grandes y en promociones encadenad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descuento escalonado no se su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precio de 60 €: el primer 10 % deja 54 €; el 5 % sobre 54 € son 2,70 €; el precio final es 51,30 €. El descuento total es 8,70 €, un 14,5 % sobre 60 €. El margen unitario queda en 11,30 € (51,30 - 40), y el de seis botes, en 67,80 €. Frente a los 120 € iniciales, la operación ha perdido 52,20 € de marg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descuento escalonado no se su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mecanismo funciona al revés cuando se quiere recuperar un precio. Una subida del 10 % seguida de una bajada del 10 % no devuelve al precio inicial: 100 x 1,10 x 0,90 = 99. En precios, los porcentajes encadenados se multiplican, no se suman. El encargado que lo sabe deja de discutir sobre el papel y calcu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descuento escalonado no se suma]]></a:t>
            </a:r>
          </a:p>
        </p:txBody>
      </p:sp>
      <p:pic>
        <p:nvPicPr>
          <p:cNvPr id="3" name="" descr="Secuencia de precios: 60 euros, menos 10 por ciento, 54 euros, menos 5 por ciento, 51,30 euros, con el descuento efectivo del 14,5 por ciento.">
            <a:hlinkClick r:id="rId3" tooltip="Secuencia de precios: 60 euros, menos 10 por ciento, 54 euros, menos 5 por ciento, 51,30 euros, con el descuento efectivo del 14,5 por cient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segundo porcentaje se aplica sobre el precio ya rebajado. Por eso 10 % + 5 % no es 15 %, sino 14,5 % sobre el precio inici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scuentos-y-rentabilidad-lo-que-cuesta-bajar-el-precio"/>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El descuento escalonado no se su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precio 60 €. Se aplica un 10 % y, sobre el precio resultante, otro 5 %. ¿Cuál es el precio final en eur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stes y condiciones que se comen el marg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gen de una operación no se decide solo con el precio del producto. Hay costes que acompañan al pedido y que alguien paga: transporte a la obra, preparación especial, embalaje, manipulación de un palé, espera en la descarga, devolución de material sobrante o el tiempo de una persona que prepara el pedido fuera del mostrador. Si el encargado no los incorpora, el margen que calculó no exis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stes y condiciones que se comen el marg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mplo ficticio lo muestra con claridad. Seis botes con un 10 % dejan 84 € de margen. Si el transporte a la obra cuesta 12 € y la empresa lo asume, el margen baja a 72 €. No es una catástrofe, pero cambia la decisión: la operación ya no deja un 23,3 % sobre la venta inicial, sino un 22,2 % sobre la venta rebajada. Y si el cliente pide entrega parcial en dos viajes, el coste puede duplicar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stes y condiciones que se comen el marg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ondiciones también cuentan. Un pago aplazado, una devolución generosa o una preparación urgente trasladan riesgo y coste a la tienda. La lección no es inventar condiciones ni cobrar por defecto: es ]]></a:t>
            </a:r>
            <a:r>
              <a:rPr lang="en-US" b="1" strike="noStrike" sz="2100" spc="0" u="none" cap="none">
                <a:solidFill>
                  <a:srgbClr val="1B2438">
                    <a:alpha val="100000"/>
                  </a:srgbClr>
                </a:solidFill>
                <a:latin typeface="Calibri"/>
              </a:rPr>
              <a:t><![CDATA[preguntar cuáles aplican y poner su coste en la misma hoja que el descuento]]></a:t>
            </a:r>
            <a:r>
              <a:rPr lang="en-US" strike="noStrike" sz="2100" spc="0" u="none" cap="none">
                <a:solidFill>
                  <a:srgbClr val="1B2438">
                    <a:alpha val="100000"/>
                  </a:srgbClr>
                </a:solidFill>
                <a:latin typeface="Calibri"/>
              </a:rPr>
              <a:t><![CDATA[. Las condiciones de transporte y crédito son actividades que la empresa puede ofrecer o no; se confirman antes de prometerl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stes y condiciones que se comen el mar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ción ficticia de seis botes. La columna de margen se recalcula después de cada coste; no se estima de memor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2]]></a:t>
            </a:r>
          </a:p>
        </p:txBody>
      </p:sp>
      <p:graphicFrame>
        <p:nvGraphicFramePr>
          <p:cNvPr id="7" name="" descr=""/>
          <p:cNvGraphicFramePr>
            <a:graphicFrameLocks noGrp="1"/>
          </p:cNvGraphicFramePr>
          <p:nvPr/>
        </p:nvGraphicFramePr>
        <p:xfrm>
          <a:off x="514350" y="1257300"/>
          <a:ext cx="8115300" cy="3105150"/>
        </p:xfrm>
        <a:graphic>
          <a:graphicData uri="http://schemas.openxmlformats.org/drawingml/2006/table">
            <a:tbl>
              <a:tblPr firstRow="1" bandRow="1"/>
              <a:tblGrid>
                <a:gridCol w="2428875"/>
                <a:gridCol w="1914525"/>
                <a:gridCol w="1314450"/>
                <a:gridCol w="2457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cep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n descu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10 %]]></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10 % y transporte 12 €]]></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6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24,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24,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de trans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la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4,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2,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sobr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3,3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9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2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2]]></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2428875"/>
                <a:gridCol w="1914525"/>
                <a:gridCol w="1314450"/>
                <a:gridCol w="2457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cep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n descu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10 %]]></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10 % y transporte 12 €]]></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frente a l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6,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8,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stes y condiciones que se comen el margen · Ejemplo resuelto (supuesto didáctico): descuento, transporte y complemento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alcula la operación base]]></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botes a 60 € con coste de 40 €: venta 360 €, coste 240 €, margen 120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stes y condiciones que se comen el margen · Ejemplo resuelto (supuesto didáctico): descuento, transporte y complement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Aplica el descuent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0 % sobre 60 €: precio 54 €. Venta 324 €, margen 84 €. El descuento ha costado 36 € de marg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stes y condiciones que se comen el margen · Ejemplo resuelto (supuesto didáctico): descuento, transporte y complement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ñade el coste extr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porte a la obra: 12 € asumidos por la tienda. Margen: 84 - 12 = 72 €. La operación sigue siendo positiva, pero deja 48 € menos que la ba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stes y condiciones que se comen el margen · Ejemplo resuelto (supuesto didáctico): descuento, transporte y complemento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Suma la venta complementari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Kit ficticio de rodillos, cinta y plástico: precio 42 €, coste 21 €, margen 21 €. Nueva venta: 324 + 42 = 366 €. Nuevo coste: 240 + 12 + 21 = 273 €. Margen: 93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stes y condiciones que se comen el margen · Ejemplo resuelto (supuesto didáctico): descuento, transporte y complemento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ompara y decid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93 € frente a los 120 € de la operación sin descuento: todavía 27 € menos. El complemento recupera 21 de los 48 € perdidos. La decisión depende de si la relación con el cliente y la recurrencia valen esos 27 €, y de si la operación está dentro de la facultad del encarg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ostes y condiciones que se comen el marge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seis botes con un 10 % de descuento dejan 84 € de margen. Si la tienda asume 12 € de transporte, ¿cuál es el margen final de la operación en euro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Venta complementaria: cuándo compensa y cuándo es un consuel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 complementaria es una de las mejores herramientas para recuperar margen, pero no es automática. Un kit de rodillos, cinta y plástico puede dejar más margen porcentual que la pintura, y además completa el trabajo del cliente. La pregunta correcta no es «¿le ofrezco algo?», sino «¿cuánto margen aporta ese algo y cuánto del descuento cub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Venta complementaria: cuándo compensa y cuándo es un consuel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mplo ficticio, el descuento cuesta 36 € de margen. El kit de 42 € con coste de 21 € aporta 21 €. Recupera más de la mitad, pero no todo: el margen neto queda en 105 € frente a los 120 € iniciales. Para compensar exactamente los 36 €, el complemento tendría que dejar 36 € de margen, lo que exige un precio o un coste distintos. El encargado puede decirlo con números y buscar la combinación que funcione, sin prometer que «los complementos lo compensan to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Venta complementaria: cuándo compensa y cuándo es un consuel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segunda condición: el complemento debe ser útil para el trabajo. Ofrecer un producto que el cliente no necesita para recuperar margen es una venta forzada que se devuelve, se queda en el almacén o daña la relación. La venta complementaria bien hecha se apoya en el uso real: pintura de exterior con rodillo de pelo largo, esmalte con disolvente y brocha adecuada, barniz con lija y trapos. Es la lógica que ya se trabaja en el OA de venta cruza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Venta complementaria: cuándo compensa y cuándo es un consuelo]]></a:t>
            </a:r>
          </a:p>
        </p:txBody>
      </p:sp>
      <p:pic>
        <p:nvPicPr>
          <p:cNvPr id="3" name="" descr="Comparación entre el margen de una operación solo con descuento y el margen con descuento más un kit de complementos.">
            <a:hlinkClick r:id="rId3" tooltip="Comparación entre el margen de una operación solo con descuento y el margen con descuento más un kit de complementos."/>
          </p:cNvPr>
          <p:cNvPicPr>
            <a:picLocks noChangeAspect="1"/>
          </p:cNvPicPr>
          <p:nvPr>
            <p:ph type="pic" idx="1"/>
          </p:nvPr>
        </p:nvPicPr>
        <p:blipFill>
          <a:blip r:embed="rId2"/>
          <a:stretch>
            <a:fillRect/>
          </a:stretch>
        </p:blipFill>
        <p:spPr>
          <a:xfrm>
            <a:off x="2628900" y="1257300"/>
            <a:ext cx="388620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omplemento recupera parte del margen, no todo. La comparación debe hacerse con el margen real de cada línea, no con la intuición de que «lo compen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scuentos-y-rentabilidad-lo-que-cuesta-bajar-el-precio"/>
              </a:rPr>
              <a:t><![CDATA[Ver imagen original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Venta complementaria: cuándo compensa y cuándo es un consuel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la operación con descuento deja 84 € de margen y el kit de complementos aporta 21 €. ¿Cuál es el margen total en euro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ndiciones, autorización y lo que no se inven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cuento no se autoriza solo por el porcentaje. Se autoriza por la combinación de porcentaje, volumen, coste extra, condición de pago y recurrencia del cliente. Dos operaciones con el mismo 10 % pueden ser muy distintas: una de seis botes con recogida en tienda y otra de un palé con entrega en obra, preparación especial y pago aplazado. La segunda tiene más coste y más riesgo, aunque el descuento sea idéntic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ndiciones, autorización y lo que no se inven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responder, el encargado comprueba cinco cosas: ]]></a:t>
            </a:r>
            <a:r>
              <a:rPr lang="en-US" b="1" strike="noStrike" sz="2100" spc="0" u="none" cap="none">
                <a:solidFill>
                  <a:srgbClr val="1B2438">
                    <a:alpha val="100000"/>
                  </a:srgbClr>
                </a:solidFill>
                <a:latin typeface="Calibri"/>
              </a:rPr>
              <a:t><![CDATA[quién es el cliente y cuánto comp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margen queda después del descuen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costes extra asume la tiend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condiciones se están prometiend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si el porcentaje está dentro de su facultad]]></a:t>
            </a:r>
            <a:r>
              <a:rPr lang="en-US" strike="noStrike" sz="2100" spc="0" u="none" cap="none">
                <a:solidFill>
                  <a:srgbClr val="1B2438">
                    <a:alpha val="100000"/>
                  </a:srgbClr>
                </a:solidFill>
                <a:latin typeface="Calibri"/>
              </a:rPr>
              <a:t><![CDATA[. Las tres primeras son cálculo; las dos últimas son política. La política de descuentos de Pinturas Especializadas no se inventa en esta lección: los límites concretos son un parámetro pendiente de validación por direc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ndiciones, autorización y lo que no se inven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operación supera la facultad, se prepara el caso con números y se escala: cliente, volumen, precio, coste, margen antes y después, coste extra, condiciones y recomendación. Si la operación está dentro, se autoriza y se registra. Lo que no se hace es conceder primero y buscar la justificación después, ni compensar un descuento con un complemento sin haber calculado su marg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ndiciones, autorización y lo que no se inven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porcentajes de esta lección no son de la empres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10 %, el 5 %, el 14,5 % y todos los importes de los ejemplos son supuestos didácticos elegidos para que la aritmética se pueda comprobar. No son políticas de descuento, tarifas ni condiciones de la empresa. Cualquier porcentaje real debe constar por escrito y estar autorizado por quien tenga la faculta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ondiciones, autorización y lo que no se inven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encargado ante una petición de descuent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 cliente de toda la vida le doy el 20 % sin consultar: se lo ha gana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responder, calculo el margen que queda y el coste de transporte si lo hay.»]]></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10 % más un 5 % es un 15 %, así lo pongo en la calculador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mplemento compensa el descuento; no hace falta calcular cuánto margen aport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la operación supera mi facultad, preparo los números y la escalo con una recomendación.»]]></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Registro el descuento, el motivo y quién lo autorizó antes de cerrar la ven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Usar la calculadora y dejar rastr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lculadora de margen y descuento no es una hoja para hacer números: es una secuencia de control. Primero se escriben precio y coste; después, el descuento y el coste extra; al final, el margen resultante y la comparación con la operación sin descuento. Si el resultado no deja margen suficiente o no cubre el coste, la respuesta es no o es otra propuesta, no un número maquillad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Usar la calculadora y dejar rastr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evita tres errores frecuentes: calcular el descuento sobre el coste, olvidar el transporte y comparar el margen después del descuento con el precio antes del descuento. La calculadora obliga a poner cada cifra en su columna y a comprobar la resta final. Una operación de seis botes se calcula en menos de un minuto; una de un palé con entrega parcial, en d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Usar la calculadora y dejar rastr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es parte de la decisión. Se anota cliente, operación, precio, coste, descuento, coste extra, margen antes y después, quién autorizó y qué contrapartida se acordó. Ese registro permite explicar la decisión dos semanas después y detectar si un tipo de operación se está volviendo crónicamente poco rentable. Sin registro, cada turno repite la misma discusión y nadie puede ver el patr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Usar la calculadora y dejar rastr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2]]></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os tres número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decir sí, escribe tres números: margen antes, margen después y coste extra. Si alguno falta, todavía no tienes una decisión: tienes una intención. La respuesta profesional puede ser «dame un momento, lo calculo y te confirmo», que además protege la relación.]]></a:t>
            </a:r>
          </a:p>
        </p:txBody>
      </p:sp>
      <p:sp>
        <p:nvSpPr>
          <p:cNvPr id="11"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precio, coste, unidades, descuento y coste extra antes de respond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Usar la calculadora y dejar rastr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qué contrapartida ofrece el cliente y qué condiciones de pago o entrega aplica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autorizar, proponer una alternativa o rechazar con númer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cliente, operación, margen antes y después, autorización y contraparti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egar o escalar: si el porcentaje supera la facultad o la condición no está confirmada, se prepara el caso y se escal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Usar la calculadora y dejar ras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descuento deja margen positivo después de contar todos los costes, puede concederse sin comprobar la facultad del encarg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alculadora de margen y descu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estas filas en una hoja de cálculo o úsalas como lista de comprobación en el mostrador. La columna de ejemplo está cumplimentada con un supuesto ficticio de seis botes para que se vea la secuencia completa. No contiene porcentajes ni condiciones de Pinturas Especializad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alculadora de margen y descu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dora con ejemplo ficticio. Cada fila depende de la anterior; si una cifra falta, el resultado no es váli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2]]></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914525"/>
                <a:gridCol w="2828925"/>
                <a:gridCol w="13716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Precio 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venta sin 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Coste 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del producto puesto en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Margen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menos co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 - 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entaje autorizado sobre 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914525"/>
                <a:gridCol w="2828925"/>
                <a:gridCol w="13716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Precio con 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por (1 - 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 x 0,9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4,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Margen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con descuento menos co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4 - 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Caída del 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dividida entre el margen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 - 14) / 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Un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unidades de la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914525"/>
                <a:gridCol w="2828925"/>
                <a:gridCol w="13716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 Margen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spués por un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 x 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4,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 Coste ex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porte, preparación u otro coste asum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 Margen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total menos coste ex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4 - 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2,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 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 - coste - coste ex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24 - 240 - 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2,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alculadora de margen y descu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2]]></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aso 7 te sorprende, vuelve al 3: la caída siempre se mide sobre el margen, no sobre el precio. Si el paso 11 es negativo, la operación pierde dinero con esos costes y no se autoriza por el hecho de que el descuento parezca pequeñ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oncepto y fórmu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2]]></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br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venta menos co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sobr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ividido entre precio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argo sobre co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ividido entre co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 escalo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entajes encadenados que se multiplic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ex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porte o preparación que reduce el margen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 complement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útil que aporta margen adi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oncepto y fórmul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descuentos-y-rentabilidad-lo-que-cuesta-bajar-el-precio"/>
              </a:rPr>
              <a:t><![CDATA[Abrir el juego en el O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recio 60, coste 40, descuento 10 %. ¿Marg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14 €. El precio queda en 54 € y el margen cae de 20 € a 14 €, un 30 % men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10 % más un 5 % es un 15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encadenan: 60 x 0,90 x 0,95 = 51,30 €. El descuento efectivo es del 14,5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stes hay que sumar antes de decidi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ansporte, preparación, embalaje, manipulación y cualquier coste que asuma la tiend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mpensa un complement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su margen cubre al menos parte del descuento y el producto es útil para el trabajo del client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Basta con que quede margen para autoriza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También hay que estar dentro de la facultad y del límite escrit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liente, operación, precio, coste, descuento, coste extra, margen antes y después, autorización y contrapartid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cidir con la calculadora, no con la intu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cidir con la calculadora, no con la intu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calcular el efecto de un descuento sobre el margen, encadenar porcentajes e incorporar costes extra. Siguiente paso: supervisar los presupuestos y oportunidades que quedan pendientes.]]></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3 y 4. Los errores más caros son medir la pérdida sobre el precio, sumar porcentajes escalonados y olvidar el coste de transporte o preparació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cuento no se mide por lo que baja el precio, sino por lo que se lleva del margen. El encargado que calcula antes de responder puede decir que sí con una contrapartida, decir que no con un número o proponer otra cosa con argumentos. Las tres respuestas son profesionales; la única que no lo es es conceder y esperar a ver qué pas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precio, coste y margen en la misma hoja; descuento y coste extra antes de decidir; facultad y registro antes de cerrar]]></a:t>
            </a:r>
            <a:r>
              <a:rPr lang="en-US" strike="noStrike" sz="2100" spc="0" u="none" cap="none">
                <a:solidFill>
                  <a:srgbClr val="1B2438">
                    <a:alpha val="100000"/>
                  </a:srgbClr>
                </a:solidFill>
                <a:latin typeface="Calibri"/>
              </a:rPr>
              <a:t><![CDATA[. Si la operación supera el límite o las condiciones no están confirmadas, se prepara el caso con números y se escala. Los porcentajes de los ejemplos son supuestos didácticos: los reales se consultan, no se inventan.]]></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Preparar un presupuesto verificable» (OA 28457), para el control de precios, descuentos y autorizacione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scuentos-y-rentabilidad-lo-que-cuesta-bajar-el-precio"/>
              </a:rPr>
              <a:t><![CDATA[Descuentos y rentabilidad: lo que cuesta bajar el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Técnicas de venta cruzada y recomendación de complementos» (28524), para la venta complementaria útil.]]></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Leer los resultados de la tienda sin engañarte» (M3·O9), para el margen sobre venta y el recargo sobre coste.]]></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ortes, porcentajes y condiciones marcados como ficticios son supuestos didácticos; no son datos ni políticas de Pinturas Especializad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2026-10-31T03:23:37Z</dcterms:created>
  <dcterms:modified xsi:type="dcterms:W3CDTF">2026-10-31T03:23:37Z</dcterms:modified>
  <dc:title>Descuentos y rentabilidad: lo que cuesta bajar el precio</dc:title>
  <dc:description>Presentación editable del OA «Descuentos y rentabilidad: lo que cuesta bajar el precio». Enlace: https://pinturasespecializadas.lumbre.lat/object/descuentos-y-rentabilidad-lo-que-cuesta-bajar-el-precio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