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egar con claridad y dar seguimient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egar con claridad y dar seguimient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egar con claridad y dar seguimient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egar con claridad y dar seguimient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e delega y qué n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e delega y qué n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piez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cuatro piezas de una delegación: resultado, responsable, plazo y límites, cada una con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piezas convierten un encargo en una delegación. Si falta una, la persona tendrá que adivinar justo la parte que más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e, prepara los doce botes, comprueba referencias y deja el albarán listo antes de las 19:45. Si falta una referencia, avísame sin sustitu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nombra el resultado (doce botes preparados, referencias comprobadas y albarán listo), el plazo (19:45), el responsable (Noe) y un límite con conducta ante la excepción (avisar sin sustituir). Las otras tres dejan el resultado, el plazo o los límites a la interpretación de quien recibe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iezas de la delegación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cuatro piezas, con ejemplos de mostrado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iezas-y-fall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as cuatro piezas de la delegación con la pregunta que responde cada una y lo que ocurre cuando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ieza ausente produce un fallo distinto. La tabla ayuda a diagnosticar una delegación fallida antes de culpa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Qué tiene que existir al final y cómo lo comprob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onsable → ¿Quién responde si el resultado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Para cuándo y en qué momento revis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s → ¿Qué puede decidir sola y qué deb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ursos → ¿Dónde está la información y a quién pued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iezas y su pregunta de control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jemplo trabajado: de «encárgate» a una delegación complet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rrección paso a pas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ambia el verbo po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árgate del pedido» pasa a «ten preparados doce botes de la referencia X, comprobados uno a uno, con el albarán cotejado». El resultado se puede ver; el esfuerz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rrección paso a pas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Nombra un responsable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e responde del pedido completo, aunque pida ayuda a Toni para mover cajas. Si Toni colabora, Noe sigue siendo quien confirma que el resultad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rrección paso a pas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Fija plazo y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debe estar a las 19:45. A las 18:30 se revisan referencias y cantidades juntos; a las 19:45 se comprueba el albarán. El hito está antes de un punto difícil de des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rrección paso a pas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Define el límite y l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falta una referencia, no la sustituyas por otra sin consultar; avísame y proponme una alternativa». La persona sabe qué hacer con el imprevisto sin inventar un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rrección paso a pas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nfirma y deja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e repite qué debe estar listo, para cuándo y qué hará si falta stock. La ficha se queda en el turno con los cuatro datos y el punto de revisión, para que el turno siguiente no reconstruy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para los doce botes y comprueba referencias; a las 19:45 dejas el albarán listo. Si falta una referencia, avísame sin sustitu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líneas 1, 3 y 4 dejan fuera el resultado verificable, el plazo con hito o el responsable único. La 4 fragmenta el encargo entre personas sin decir quién responde del conjunto. Las líneas 2 y 5 fijan resultado, plazo, límites y conducta ante la excepción, que es lo que permite comprobar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cción de la delegación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comprensión sin interrogar»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irmar comprensión sin interrogar»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onfirmación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Pide la tarea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ícame qué vas a tener listo a las 19:45 y cómo lo compruebas». Se escucha sin interrumpir; la primera versión muestra la interpreta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onfirmación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Pregunta por l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falta una referencia, ¿qué haces?». La respuesta revela si el límite se entendió o si la persona va a improvisar para no mo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onfirmación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Corrige solo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resultado coincide y falla el límite, se corrige el límite. Repetir toda la explicación hace que la persona deje de escuchar lo que ya s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onfirmación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Cierra con el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cuerda la hora y qué se mirará. La confirmación termina con una cita concreta, no con un «cualquier cosa me di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xplícame qué vas a tener listo y cómo lo compruebas.» →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 has entendido?» → No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haces si falta una referencia?» →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ás seguro de que puedes?» → No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íteme para cuándo y qué revisamos a las 18:30.» →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alquier cosa me dices, ¿vale?» → No confirm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guntas de confirmación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untos de revisión: dónde sí y dónde no»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untos-rev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uatro tipos de punto de revisión: antes de tintar, antes de cerrar albarán, ante falta de stock y al entreg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puntos de revisión se eligen por el coste de corregir tarde, no por la desconfianza haci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ar el hito y el dato que se va a mirar → Pedir a la persona el dato concreto, no un informe → Comparar lo que hay con el criterio acordado → Corregir la diferencia dentro del límite o escalar → Registrar la corrección o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cuerda qué se mirará y cuándo; después se pide el dato, se compara con el criterio, se corrige o se escala y se registra. Empezar pidiendo «cómo va» sin criterio convierte la revisión en una conversación de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pos de punto de revisión y regla de una revisión por riesg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Seguimiento: ni abandono ni vigilancia»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abandono-vigila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abandono y vigilancia excesiva, con la característica que comparten: la ausencia de un punto de revisión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bandono y vigilancia son dos extremos del mismo fallo: no haber acordado cuándo y qué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ianza no elimina los puntos irreversibles. Un pedido mal tintado o un albarán cerrado con la referencia equivocada no se corrigen mejor por haber esperado al final. El seguimiento proporcionado fija un hito antes de lo caro y deja el resto al criterio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aste abandono y vigilancia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 delega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responsable · plazo ·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ultado, responsable, plazo y límites son las cuatro piezas mínimas. Sin resultado no hay comprobación; sin responsable, nadie responde; sin plazo, no hay revisión; sin límites, la excepción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cha de delegación y cuatro piezas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egar-con-claridad-y-dar-seguimien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errar la delegación»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errar la delegación»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delega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iezas míni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ultado, responsable, plazo y límites. Los recursos y la excepción completa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nfirmar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a la persona que explique el resultado, el plazo y qué hará ante l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coloca un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un punto irreversible, al cerrar una fase o ante un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visar y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 compara el resultado con un criterio; rehacer sustituye a la persona sin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extremos evita el seguimiento proporcio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bandono hasta el plazo y la vigila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al cerrar una dele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frente al criterio, la diferencia si la hubo y lo que cambia en la ficha o en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legar y seguir sin inva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egar-con-claridad-y-dar-seguimient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legar y seguir sin invadir»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2" r:id="rId1"/>
    <p:sldLayoutId id="2482430743" r:id="rId2"/>
    <p:sldLayoutId id="2482430744" r:id="rId3"/>
    <p:sldLayoutId id="2482430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625a9189a5d32c702a51b236eccb9de34b4194c020858e91.jpg"/>
  <Relationship Id="rId3" Type="http://schemas.openxmlformats.org/officeDocument/2006/relationships/hyperlink" Target="https://pinturasespecializadas.lumbre.lat/object/delegar-con-claridad-y-dar-segui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piezas2.jpg"/>
  <Relationship Id="rId3" Type="http://schemas.openxmlformats.org/officeDocument/2006/relationships/hyperlink" Target="https://pinturasespecializadas.lumbre.lat/object/delegar-con-claridad-y-dar-seguimiento" TargetMode="External"/>
  <Relationship Id="rId4" Type="http://schemas.openxmlformats.org/officeDocument/2006/relationships/hyperlink" Target="https://pinturasespecializadas.lumbre.lat/object/delegar-con-claridad-y-dar-seguimient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iezas-y-fallos3.jpg"/>
  <Relationship Id="rId3" Type="http://schemas.openxmlformats.org/officeDocument/2006/relationships/hyperlink" Target="https://pinturasespecializadas.lumbre.lat/object/delegar-con-claridad-y-dar-seguimiento" TargetMode="External"/>
  <Relationship Id="rId4" Type="http://schemas.openxmlformats.org/officeDocument/2006/relationships/hyperlink" Target="https://pinturasespecializadas.lumbre.lat/object/delegar-con-claridad-y-dar-seguimiento"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untos-revision4.jpg"/>
  <Relationship Id="rId3" Type="http://schemas.openxmlformats.org/officeDocument/2006/relationships/hyperlink" Target="https://pinturasespecializadas.lumbre.lat/object/delegar-con-claridad-y-dar-seguimiento" TargetMode="External"/>
  <Relationship Id="rId4" Type="http://schemas.openxmlformats.org/officeDocument/2006/relationships/hyperlink" Target="https://pinturasespecializadas.lumbre.lat/object/delegar-con-claridad-y-dar-seguimiento"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abandono-vigilancia5.jpg"/>
  <Relationship Id="rId3" Type="http://schemas.openxmlformats.org/officeDocument/2006/relationships/hyperlink" Target="https://pinturasespecializadas.lumbre.lat/object/delegar-con-claridad-y-dar-seguimiento" TargetMode="External"/>
  <Relationship Id="rId4" Type="http://schemas.openxmlformats.org/officeDocument/2006/relationships/hyperlink" Target="https://pinturasespecializadas.lumbre.lat/object/delegar-con-claridad-y-dar-seguimiento"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hyperlink" Target="https://pinturasespecializadas.lumbre.lat/object/delegar-con-claridad-y-dar-seguimiento"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egar-con-claridad-y-dar-seguimiento"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e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ar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gu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legar-con-claridad-y-dar-seguimien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r una delegación con resultado esperado, responsable único, plazo y límites; confirmar la comprensión con preguntas de aplicación; fijar puntos de revisión; y seguir el trabajo sin abandonarlo ni vigilar cada pa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delegación en una tienda de pinturas: las cuatro piezas del encargo, la confirmación de comprensión, los puntos de revisión y el seguimiento proporcionado. Incluye una delegación mal formulada, su corrección paso a paso y una ficha lista para us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cargado de tienda · delegación · seguimiento · equipo · puntos de revis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egar con claridad y dar seguimi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7:40 de un jueves en la Tienda Centro. Quedan dos horas de turno, tienes que cerrar el informe de la semana y un profesional ha pedido doce botes de plástico blanco para recoger mañana a primera hora. Noe lleva tres meses, ha preparado pedidos con apoyo y hoy puede asumir el encargo si sabe exactamente qué se espera de e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egar con claridad y dar seguimi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ices: «Noe, encárgate del pedido de mañana, ¿vale?». Ella asiente y vuelve al mostrador. A las 19:50 descubres que preparó seis botes de una referencia parecida, no dejó el albarán y no avisó de que faltaban dos unidades. Noe no falló por falta de voluntad: falló porque el encargo no tenía resultado, límites ni punto de revi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egar con claridad y dar seguimi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ular una delegación con resultado esperado, responsable único, plazo y límites; confirmar la comprensión con preguntas de aplicación; fijar puntos de revisión; y seguir el trabajo sin abandonarlo ni vigilar cada paso.]]></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egar con claridad y dar seguimi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egar con claridad y dar seguimi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pedidos o preparaciones puede asumir una persona en formación sin revisión previa. Quién autoriza una sustitución de referencia cuando falta stock y con qué criterio. El circuito interno para avisar de una falta de stock y para cambiar un plazo con el cliente. El formato y el lugar donde se guarda la ficha de delegación en cada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e deleg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no es descargar lo que sobra al final del turno. Es transferir la ejecución de una tarea con un resultado verificable, manteniendo en el encargado la responsabilidad de que ese resultado exista. La prueba para saber si algo es delegable es sencilla: ]]></a:t>
            </a:r>
            <a:r>
              <a:rPr lang="en-US" b="1" strike="noStrike" sz="2100" spc="0" u="none" cap="none">
                <a:solidFill>
                  <a:srgbClr val="1B2438">
                    <a:alpha val="100000"/>
                  </a:srgbClr>
                </a:solidFill>
                <a:latin typeface="Calibri"/>
              </a:rPr>
              <a:t><![CDATA[¿puedo describir el resultado sin describir cada paso?]]></a:t>
            </a:r>
            <a:r>
              <a:rPr lang="en-US" strike="noStrike" sz="2100" spc="0" u="none" cap="none">
                <a:solidFill>
                  <a:srgbClr val="1B2438">
                    <a:alpha val="100000"/>
                  </a:srgbClr>
                </a:solidFill>
                <a:latin typeface="Calibri"/>
              </a:rPr>
              <a:t><![CDATA[ Si solo sé decir «hazlo como yo lo hago», todavía no tengo una tarea delegable: tengo una demostración pend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e deleg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sas que no se delegan por conveniencia. La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de la tienda, que sigue siendo del encargado. La ]]></a:t>
            </a:r>
            <a:r>
              <a:rPr lang="en-US" b="1"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para decidir fuera de los límites fijados: si la tarea exige autorizar una excepción que el encargado no puede autorizar, tampoco puede delegarla. Y la ]]></a:t>
            </a:r>
            <a:r>
              <a:rPr lang="en-US" b="1" strike="noStrike" sz="2100" spc="0" u="none" cap="none">
                <a:solidFill>
                  <a:srgbClr val="1B2438">
                    <a:alpha val="100000"/>
                  </a:srgbClr>
                </a:solidFill>
                <a:latin typeface="Calibri"/>
              </a:rPr>
              <a:t><![CDATA[tarea sin criterio]]></a:t>
            </a:r>
            <a:r>
              <a:rPr lang="en-US" strike="noStrike" sz="2100" spc="0" u="none" cap="none">
                <a:solidFill>
                  <a:srgbClr val="1B2438">
                    <a:alpha val="100000"/>
                  </a:srgbClr>
                </a:solidFill>
                <a:latin typeface="Calibri"/>
              </a:rPr>
              <a:t><![CDATA[: si nadie sabe qué significa que esté bien hecha, delegarla solo traslada la du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e deleg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delega es la ejecución con criterio: preparar y comprobar un pedido, recibir mercancía, preparar color con una receta validada, hacer el primer recuento de un inventario. En todos esos casos hay un resultado que se puede comprobar sin mirar cada movi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e delega y qué no]]></a:t>
            </a:r>
          </a:p>
        </p:txBody>
      </p:sp>
      <p:pic>
        <p:nvPicPr>
          <p:cNvPr id="3" name="" descr="Diagrama de cuatro piezas de una delegación: resultado, responsable, plazo y límites, cada una con su pregunta.">
            <a:hlinkClick r:id="rId3" tooltip="Diagrama de cuatro piezas de una delegación: resultado, responsable, plazo y límites, cada una con su pregunt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piezas convierten un encargo en una delegación. Si falta una, la persona tendrá que adivinar justo la parte que más impo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egar-con-claridad-y-dar-seguimient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e delega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egar no es desentenders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delegación sin seguimiento no es confianza: es abandono con buena presentación. Y una delegación con revisión de cada paso no es control: es hacer el trabajo dos veces. El punto medio se llama punto de revisión acord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se delega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ncargos está formulado como una delegación compl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e, encárgate del pedido de mañana y me cuentas.»]]></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e, prepara los doce botes, comprueba referencias y deja el albarán listo antes de las 19:45. Si falta una referencia, avísame sin sustituirl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e, haz el pedido como lo hago yo, ya sabe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e, ve mirando el pedido de mañana cuando pue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cuatro piezas, con ejemplos de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Se describe en términos observables, no de esfuerzo. «Preparar el pedido» no dice nada; «doce botes de la referencia X, comprobados uno a uno, con albarán cotejado» sí. El resultado incluye el criterio de calidad: qué se considera terminad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Una sola persona. Si dos personas comparten el encargo sin reparto interno, en el momento crítico cada una pensará que la otra lo revisó. El responsable puede pedir ayuda, pero no puede ceder la respues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cuatro piezas, con ejemplos de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Una hora de entrega y, si el trabajo es largo, un hito intermedio. En una tienda de pintura, el hito suele colocarse antes de un punto difícil de deshacer: antes de tintar, antes de cobrar, antes de cerrar el albarán.]]></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Qué puede decidir sin consultar, qué debe consultar y qué no puede hacer. Sin esta pieza, la persona improvisa con la mejor intención y el encargado descubre la improvisación cuando ya tiene consecuenci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cuatro piezas, con ejemplos de mostrador]]></a:t>
            </a:r>
          </a:p>
        </p:txBody>
      </p:sp>
      <p:pic>
        <p:nvPicPr>
          <p:cNvPr id="3" name="" descr="Matriz de las cuatro piezas de la delegación con la pregunta que responde cada una y lo que ocurre cuando falta.">
            <a:hlinkClick r:id="rId3" tooltip="Matriz de las cuatro piezas de la delegación con la pregunta que responde cada una y lo que ocurre cuando fal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ieza ausente produce un fallo distinto. La tabla ayuda a diagnosticar una delegación fallida antes de culpar a l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egar-con-claridad-y-dar-seguimiento"/>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cuatro piezas, con ejemplos de mostr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delegación con la pregunta que obliga a respond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ulta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ponsabl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laz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urs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responde si el resultado no está?]]></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cuándo y en qué momento revisamo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uede decidir sola y qué debe consultar?]]></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ónde está la información y a quién puede preguntar?]]></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tiene que existir al final y cómo lo comprobam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jemplo trabajado: de «encárgate» a una delegación 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legación mal formulada no suele fallar por falta de palabras: falla porque mezcla la tarea con el resultado y no dice qué hacer en la excepción. «Noe, encárgate del pedido de mañana» puede significar preparar botes, comprobar referencias, dejar el albarán o avisar al cliente. Noe eligió la interpretación más razonable desde su experiencia: preparar botes. Las otras tres partes no estab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jemplo trabajado: de «encárgate» a una delegación 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cción no consiste en hablar más, sino en sustituir la frase por cuatro datos y una conducta ante la excepción. El encargado no necesita explicar cómo se prepara un pedido que Noe ya ha practicado: necesita decir qué resultado cuenta, cuándo se revisa y qué no debe decidir so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jemplo trabajado: de «encárgate» a una delegación completa · Corrección paso a paso (caso fictici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mbia el verbo por un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árgate del pedido» pasa a «ten preparados doce botes de la referencia X, comprobados uno a uno, con el albarán cotejado». El resultado se puede ver; el esfuerzo,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jemplo trabajado: de «encárgate» a una delegación completa · Corrección paso a paso (caso fictici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ombra un responsable úni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e responde del pedido completo, aunque pida ayuda a Toni para mover cajas. Si Toni colabora, Noe sigue siendo quien confirma que el resultado está.]]></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jemplo trabajado: de «encárgate» a una delegación completa · Corrección paso a paso (caso fictici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ja plazo y punto de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debe estar a las 19:45. A las 18:30 se revisan referencias y cantidades juntos; a las 19:45 se comprueba el albarán. El hito está antes de un punto difícil de deshac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jemplo trabajado: de «encárgate» a una delegación completa · Corrección paso a paso (caso fictici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fine el límite y la excep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a referencia, no la sustituyas por otra sin consultar; avísame y proponme una alternativa». La persona sabe qué hacer con el imprevisto sin inventar una polít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jemplo trabajado: de «encárgate» a una delegación completa · Corrección paso a paso (caso fictici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nfirma y deja la fich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e repite qué debe estar listo, para cuándo y qué hará si falta stock. La ficha se queda en el turno con los cuatro datos y el punto de revisión, para que el turno siguiente no reconstruya la convers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jemplo trabajado: de «encárgate» a una delegación compl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delegaciones que no permiten saber si el encargo está cerr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cárgate del pedido de mañana y me dices cómo va.»]]></a:t>
            </a:r>
          </a:p>
        </p:txBody>
      </p:sp>
      <p:sp>
        <p:nvSpPr>
          <p:cNvPr id="10" name=""/>
          <p:cNvSpPr txBox="1"/>
          <p:nvPr/>
        </p:nvSpPr>
        <p:spPr>
          <a:xfrm>
            <a:off x="628650" y="26765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a los doce botes y comprueba referencias; a las 19:45 dejas el albarán listo. Si falta una referencia, avísame sin sustituirl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zlo como siempre, tú ya sabes cómo va es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ú prepara los botes; del albarán ya se ocupa alguien; el plazo es mañan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mos a las 18:30 referencias y a las 19:45 el albarán; si falta stock, avisas y propones alternativa antes de cambiar n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comprensión sin interrog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lo has entendido?» produce casi siempre un «sí». No porque la persona mienta, sino porque en ese momento no sabe qué parte no sabe. La comprensión se confirma pidiendo la tarea de vuelta: ]]></a:t>
            </a:r>
            <a:r>
              <a:rPr lang="en-US" b="1" strike="noStrike" sz="2100" spc="0" u="none" cap="none">
                <a:solidFill>
                  <a:srgbClr val="1B2438">
                    <a:alpha val="100000"/>
                  </a:srgbClr>
                </a:solidFill>
                <a:latin typeface="Calibri"/>
              </a:rPr>
              <a:t><![CDATA[que la persona explique qué resultado va a entregar, cuándo y qué hará si aparece la excepción]]></a:t>
            </a:r>
            <a:r>
              <a:rPr lang="en-US" strike="noStrike" sz="2100" spc="0" u="none" cap="none">
                <a:solidFill>
                  <a:srgbClr val="1B2438">
                    <a:alpha val="100000"/>
                  </a:srgbClr>
                </a:solidFill>
                <a:latin typeface="Calibri"/>
              </a:rPr>
              <a:t><![CDA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comprensión sin interrog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ecirlo con sus palabras» se llama a veces enseñanza de vuelta. Tiene tres ventajas: muestra la interpretación real, descubre el hueco antes de que ocurra y deja al encargado corregir solo la diferencia, sin repetir toda la explicación. La conversación dura menos de un minuto y evita la mayor parte de los malentendidos de turn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examen ni una muestra de desconfianza. Es parte del encargo, igual que el plazo. Y si la persona no puede explicarlo, la conclusión no es que no sirva: es que la delegación todavía no estaba cl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r comprensión sin interrog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que sí confirma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iene que estar listo y cómo lo vas a comprobar?», «¿para cuándo?» y «¿qué harás si falta una referencia?». Las tres piden una decisión, no un asentimiento. La respuesta útil incluye un paso concreto, no un «lo haré bi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firmar comprensión sin interrogar · La conversación de confirmación en cuatro movimien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ide la tarea de vue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ícame qué vas a tener listo a las 19:45 y cómo lo compruebas». Se escucha sin interrumpir; la primera versión muestra la interpretación re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firmar comprensión sin interrogar · La conversación de confirmación en cuatro movimien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gunta por la excep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a referencia, ¿qué haces?». La respuesta revela si el límite se entendió o si la persona va a improvisar para no moles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firmar comprensión sin interrogar · La conversación de confirmación en cuatro movimien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rrige solo la dif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ultado coincide y falla el límite, se corrige el límite. Repetir toda la explicación hace que la persona deje de escuchar lo que ya sab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firmar comprensión sin interrogar · La conversación de confirmación en cuatro movimien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ierra con el punto de rev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uerda la hora y qué se mirará. La confirmación termina con una cita concreta, no con un «cualquier cosa me di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nfirmar comprensión sin interrog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i confirma la comprensión o solo pide un asentimien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 comprens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onfirma comprens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plícame qué vas a tener listo y cómo lo comprueba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has entendid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haces si falta una refer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ás seguro de que pued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íteme para cuándo y qué revisamos a las 18:30.»]]></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alquier cosa me dices, ¿val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ntos de revisión: dónde sí y dónde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nto de revisión no es una reunión: es un momento acordado para mirar un dato antes de que sea caro corregirlo. Se coloca ]]></a:t>
            </a:r>
            <a:r>
              <a:rPr lang="en-US" b="1" strike="noStrike" sz="2100" spc="0" u="none" cap="none">
                <a:solidFill>
                  <a:srgbClr val="1B2438">
                    <a:alpha val="100000"/>
                  </a:srgbClr>
                </a:solidFill>
                <a:latin typeface="Calibri"/>
              </a:rPr>
              <a:t><![CDATA[antes de un punto irreversi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 terminar una fase]]></a:t>
            </a:r>
            <a:r>
              <a:rPr lang="en-US" strike="noStrike" sz="2100" spc="0" u="none" cap="none">
                <a:solidFill>
                  <a:srgbClr val="1B2438">
                    <a:alpha val="100000"/>
                  </a:srgbClr>
                </a:solidFill>
                <a:latin typeface="Calibri"/>
              </a:rPr>
              <a:t><![CDATA[ o ]]></a:t>
            </a:r>
            <a:r>
              <a:rPr lang="en-US" b="1" strike="noStrike" sz="2100" spc="0" u="none" cap="none">
                <a:solidFill>
                  <a:srgbClr val="1B2438">
                    <a:alpha val="100000"/>
                  </a:srgbClr>
                </a:solidFill>
                <a:latin typeface="Calibri"/>
              </a:rPr>
              <a:t><![CDATA[cuando aparece una excepción]]></a:t>
            </a:r>
            <a:r>
              <a:rPr lang="en-US" strike="noStrike" sz="2100" spc="0" u="none" cap="none">
                <a:solidFill>
                  <a:srgbClr val="1B2438">
                    <a:alpha val="100000"/>
                  </a:srgbClr>
                </a:solidFill>
                <a:latin typeface="Calibri"/>
              </a:rPr>
              <a:t><![CDATA[. En una tienda de pintura, los puntos naturales son antes de tintar un color que ya no se puede deshacer, antes de cerrar un albarán, antes de cobrar una preparación especial y al recibir una falta de st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ntos de revisión: dónde sí y dónde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cada paso no aporta control: aporta interrupciones y enseña a la persona a esperar permiso. Revisar nada tampoco: convierte el plazo en una sorpresa. La regla práctica es ]]></a:t>
            </a:r>
            <a:r>
              <a:rPr lang="en-US" b="1" strike="noStrike" sz="2100" spc="0" u="none" cap="none">
                <a:solidFill>
                  <a:srgbClr val="1B2438">
                    <a:alpha val="100000"/>
                  </a:srgbClr>
                </a:solidFill>
                <a:latin typeface="Calibri"/>
              </a:rPr>
              <a:t><![CDATA[una revisión por riesgo, no por minuto]]></a:t>
            </a:r>
            <a:r>
              <a:rPr lang="en-US" strike="noStrike" sz="2100" spc="0" u="none" cap="none">
                <a:solidFill>
                  <a:srgbClr val="1B2438">
                    <a:alpha val="100000"/>
                  </a:srgbClr>
                </a:solidFill>
                <a:latin typeface="Calibri"/>
              </a:rPr>
              <a:t><![CDATA[. Si la tarea tiene dos riesgos distintos, puede tener dos revisiones; si no tiene ninguno, basta la comprobación del resul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ntos de revisión: dónde sí y dónde no]]></a:t>
            </a:r>
          </a:p>
        </p:txBody>
      </p:sp>
      <p:pic>
        <p:nvPicPr>
          <p:cNvPr id="3" name="" descr="Secuencia de cuatro tipos de punto de revisión: antes de tintar, antes de cerrar albarán, ante falta de stock y al entregar el resultado.">
            <a:hlinkClick r:id="rId3" tooltip="Secuencia de cuatro tipos de punto de revisión: antes de tintar, antes de cerrar albarán, ante falta de stock y al entregar el resultad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puntos de revisión se eligen por el coste de corregir tarde, no por la desconfianza hacia l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egar-con-claridad-y-dar-seguimiento"/>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Puntos de revisión: dónde sí y dónde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un seguimiento con punto de revis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jar el hito y el dato que se va a mir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a corrección o el cierr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 la persona el dato concreto, no un inform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regir la diferencia dentro del límite o escal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lo que hay con el criterio acord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imiento: ni abandono ni vigil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bandono se disfraza de confianza: «ya confío en ti, no te pregunto». La vigilancia se disfraza de control: «solo paso a ver cómo va» cada quince minutos. Los dos producen el mismo efecto: la persona no sabe cuándo se espera que consulte y cuándo se espera que deci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imiento: ni abandono ni vigil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proporcionado tiene tres señales. ]]></a:t>
            </a:r>
            <a:r>
              <a:rPr lang="en-US" b="1" strike="noStrike" sz="2100" spc="0" u="none" cap="none">
                <a:solidFill>
                  <a:srgbClr val="1B2438">
                    <a:alpha val="100000"/>
                  </a:srgbClr>
                </a:solidFill>
                <a:latin typeface="Calibri"/>
              </a:rPr>
              <a:t><![CDATA[Un punto acordado]]></a:t>
            </a:r>
            <a:r>
              <a:rPr lang="en-US" strike="noStrike" sz="2100" spc="0" u="none" cap="none">
                <a:solidFill>
                  <a:srgbClr val="1B2438">
                    <a:alpha val="100000"/>
                  </a:srgbClr>
                </a:solidFill>
                <a:latin typeface="Calibri"/>
              </a:rPr>
              <a:t><![CDATA[: hay una hora y un dato que se revisan, y ninguno de los dos es una sorpresa. ]]></a:t>
            </a:r>
            <a:r>
              <a:rPr lang="en-US" b="1" strike="noStrike" sz="2100" spc="0" u="none" cap="none">
                <a:solidFill>
                  <a:srgbClr val="1B2438">
                    <a:alpha val="100000"/>
                  </a:srgbClr>
                </a:solidFill>
                <a:latin typeface="Calibri"/>
              </a:rPr>
              <a:t><![CDATA[Un canal para la excepción]]></a:t>
            </a:r>
            <a:r>
              <a:rPr lang="en-US" strike="noStrike" sz="2100" spc="0" u="none" cap="none">
                <a:solidFill>
                  <a:srgbClr val="1B2438">
                    <a:alpha val="100000"/>
                  </a:srgbClr>
                </a:solidFill>
                <a:latin typeface="Calibri"/>
              </a:rPr>
              <a:t><![CDATA[: la persona sabe a quién avisar y con qué información cuando algo no encaja. ]]></a:t>
            </a:r>
            <a:r>
              <a:rPr lang="en-US" b="1" strike="noStrike" sz="2100" spc="0" u="none" cap="none">
                <a:solidFill>
                  <a:srgbClr val="1B2438">
                    <a:alpha val="100000"/>
                  </a:srgbClr>
                </a:solidFill>
                <a:latin typeface="Calibri"/>
              </a:rPr>
              <a:t><![CDATA[Una revisión del resultado]]></a:t>
            </a:r>
            <a:r>
              <a:rPr lang="en-US" strike="noStrike" sz="2100" spc="0" u="none" cap="none">
                <a:solidFill>
                  <a:srgbClr val="1B2438">
                    <a:alpha val="100000"/>
                  </a:srgbClr>
                </a:solidFill>
                <a:latin typeface="Calibri"/>
              </a:rPr>
              <a:t><![CDATA[: al final se compara lo entregado con el criterio, no con la forma en que el encargado lo habría hech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cargado tiene que preguntar «cómo va» para saberlo, el punto de revisión no estaba bien elegido. Si tiene que rehacer el trabajo para confiar en él, el criterio no estaba bien defini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imiento: ni abandono ni vigilancia]]></a:t>
            </a:r>
          </a:p>
        </p:txBody>
      </p:sp>
      <p:pic>
        <p:nvPicPr>
          <p:cNvPr id="3" name="" descr="Comparación entre abandono y vigilancia excesiva, con la característica que comparten: la ausencia de un punto de revisión acordado.">
            <a:hlinkClick r:id="rId3" tooltip="Comparación entre abandono y vigilancia excesiva, con la característica que comparten: la ausencia de un punto de revisión acordad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bandono y vigilancia son dos extremos del mismo fallo: no haber acordado cuándo y qué se revi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egar-con-claridad-y-dar-seguimiento"/>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eguimiento: ni abandono ni vigil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hacer no es revis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ncargado rehace el trabajo para quedarse tranquilo, la persona aprende que su ejecución no cuenta y el encargado acumula tareas. Revisar es comprobar el resultado contra un criterio; rehacer es sustituir a la persona sin decir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Seguimiento: ni abandono ni vigila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ncargado confía en la persona, lo mejor es no revisar nada hasta que termine el plaz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 deleg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es una hoja con ocho campos que se rellena antes de hablar y se deja en el turno. No sustituye la conversación: evita que la conversación dependa de la memoria de quien la tuvo. Sirve sobre todo para encargos que cruzan un cambio de turno o que afectan a un cl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 deleg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leta con la persona delante, porque algunas casillas solo se cierran con su respuesta: qué hará ante la excepción, a quién avisará y qué duda tiene. Al terminar, la persona se queda con lo esencial y el encargado con la ficha. Si la ficha no cabe en una página, el encargo probablemente es un proyecto y necesita otro trata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ficha de deleg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ficha. Una delegación fija el ___ que debe existir al final, un ___ único que responde, un ___ con hito de revisión y los ___ de lo que la persona puede decidir so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errar la deleg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legación termina cuando se compara el resultado con el criterio, no cuando pasa el plazo. Ese cierre tiene tres partes: ]]></a:t>
            </a:r>
            <a:r>
              <a:rPr lang="en-US" b="1" strike="noStrike" sz="2100" spc="0" u="none" cap="none">
                <a:solidFill>
                  <a:srgbClr val="1B2438">
                    <a:alpha val="100000"/>
                  </a:srgbClr>
                </a:solidFill>
                <a:latin typeface="Calibri"/>
              </a:rPr>
              <a:t><![CDATA[reconocer lo concreto]]></a:t>
            </a:r>
            <a:r>
              <a:rPr lang="en-US" strike="noStrike" sz="2100" spc="0" u="none" cap="none">
                <a:solidFill>
                  <a:srgbClr val="1B2438">
                    <a:alpha val="100000"/>
                  </a:srgbClr>
                </a:solidFill>
                <a:latin typeface="Calibri"/>
              </a:rPr>
              <a:t><![CDATA[ que se hizo bien, ]]></a:t>
            </a:r>
            <a:r>
              <a:rPr lang="en-US" b="1" strike="noStrike" sz="2100" spc="0" u="none" cap="none">
                <a:solidFill>
                  <a:srgbClr val="1B2438">
                    <a:alpha val="100000"/>
                  </a:srgbClr>
                </a:solidFill>
                <a:latin typeface="Calibri"/>
              </a:rPr>
              <a:t><![CDATA[señalar la diferencia]]></a:t>
            </a:r>
            <a:r>
              <a:rPr lang="en-US" strike="noStrike" sz="2100" spc="0" u="none" cap="none">
                <a:solidFill>
                  <a:srgbClr val="1B2438">
                    <a:alpha val="100000"/>
                  </a:srgbClr>
                </a:solidFill>
                <a:latin typeface="Calibri"/>
              </a:rPr>
              <a:t><![CDATA[ si la hubo y ]]></a:t>
            </a:r>
            <a:r>
              <a:rPr lang="en-US" b="1" strike="noStrike" sz="2100" spc="0" u="none" cap="none">
                <a:solidFill>
                  <a:srgbClr val="1B2438">
                    <a:alpha val="100000"/>
                  </a:srgbClr>
                </a:solidFill>
                <a:latin typeface="Calibri"/>
              </a:rPr>
              <a:t><![CDATA[actualizar lo que la tienda sabe]]></a:t>
            </a:r>
            <a:r>
              <a:rPr lang="en-US" strike="noStrike" sz="2100" spc="0" u="none" cap="none">
                <a:solidFill>
                  <a:srgbClr val="1B2438">
                    <a:alpha val="100000"/>
                  </a:srgbClr>
                </a:solidFill>
                <a:latin typeface="Calibri"/>
              </a:rPr>
              <a:t><![CDATA[ de esa persona o de ese procedimi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errar la deleg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alimenta la siguiente delegación. Si Noe preparó el pedido y detectó una falta de stock sin sustituir la referencia, ahora hay evidencia para darle un encargo con más margen. Si el fallo estuvo en que la ficha no decía qué hacer con la falta, el aprendizaje es del procedimiento, no de la persona. En ambos casos, la próxima delegación empieza con más información que la anterio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l resultado entregado con el criterio acordado, no con tu forma de hacerl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errar la deleg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 una conducta concreta: qué hizo, en qué momento y qué efecto tuv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diferencia, describe el hecho y acuerda la corrección para la próxima vez.]]></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cambia en la ficha, en la matriz de competencias o en el procedi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eleg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ágina, ocho campos y un ejemplo ficticio. Se rellena con la persona delante y se guarda en el turno cuando el encargo cruza un cambio de turno o afecta a un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eleg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cumplimentada con datos ficticios. No es un documento oficial de Pinturas Especializad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809875"/>
                <a:gridCol w="3648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en una frase, sin adje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el pedido de doce botes para e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xiste al final y cómo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e botes de la referencia X, comprobados, con albarán cote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de entrega y hit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o a las 19:45; revisión a las 18: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809875"/>
                <a:gridCol w="3648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cide sola y qué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mover cajas; no sustituye referencias si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 si algo no en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propone alternativa y espera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 la información y a quié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edido en el turno; Toni para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visa el resultado y qué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a las 19:45; se anota incidencia si la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eleg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 resultado, responsable y plazo antes de hablar: si no los tienes, todavía no estás delegand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casilla de excepción con la persona, no por tu cuent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la ficha en el turno y anota el cierre: la próxima delegación empieza por ahí.]]></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eleg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no es un contrato ni una evaluación. Es un acuerdo operativo de una tarea concreta. Si un encargo necesita más de ocho campos, divídelo en dos delegaciones o trátalo como un proyec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preg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be existir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sponde del conj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 y 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cide sola y qué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 si falta un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mpara y qué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pregun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legar-con-claridad-y-dar-seguimiento"/>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iezas mínim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ultado, responsable, plazo y límites. Los recursos y la excepción completan la fich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nfirmar comprens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a la persona que explique el resultado, el plazo y qué hará ante la excep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coloca un punto de revi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un punto irreversible, al cerrar una fase o ante una excep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visar y rehac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compara el resultado con un criterio; rehacer sustituye a la persona sin decirl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extremos evita el seguimiento proporcion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bandono hasta el plazo y la vigilancia de cada pa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delegación y seguimient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al cerrar una deleg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delegación y seguimient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frente al criterio, la diferencia si la hubo y lo que cambia en la ficha o en la matriz.]]></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egar y seguir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egar y seguir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nvertir un encargo vago en una delegación con resultado, límites y revisión, y sabes confirmar la comprensión sin interrogar. Siguiente paso: formar y evaluar la autonomía con evidencias.]]></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ficha del apartado 7. Casi todos los fallos vienen de un resultado que no se puede comprobar o de unos límites que nadie dij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bien es hacer que el resultado sea posible sin ti, no hacer que la persona dependa de tus instrucciones. La delegación se sostiene en cuatro datos que se pueden comprobar: qué debe existir, quién responde, para cuándo y hasta dónde se puede decidi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resultado no hay encargo, sin responsable no hay respuesta, sin plazo no hay revisión y sin límites no hay autonomía]]></a:t>
            </a:r>
            <a:r>
              <a:rPr lang="en-US" strike="noStrike" sz="2100" spc="0" u="none" cap="none">
                <a:solidFill>
                  <a:srgbClr val="1B2438">
                    <a:alpha val="100000"/>
                  </a:srgbClr>
                </a:solidFill>
                <a:latin typeface="Calibri"/>
              </a:rPr>
              <a:t><![CDATA[. Y el seguimiento se elige por el coste de corregir tarde, no por la desconfianza hacia quien ejecu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egar-con-claridad-y-dar-seguimiento"/>
              </a:rPr>
              <a:t><![CDATA[Delegar con claridad y dar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Distribuir funciones y cubrir ausencias» (M2·O5), para la asignación por competencia y carg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Repartir tareas: mostrador, teléfono y taller» (28470), para el reparto de frentes y el relev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El papel del encargado y sus límites de autoridad» (M1·O1), para no delegar una facultad que no se tien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2026-10-31T02:41:09Z</dcterms:created>
  <dcterms:modified xsi:type="dcterms:W3CDTF">2026-10-31T02:41:09Z</dcterms:modified>
  <dc:title>Delegar con claridad y dar seguimiento</dc:title>
  <dc:description>Presentación editable del OA «Delegar con claridad y dar seguimiento». Enlace: https://pinturasespecializadas.lumbre.lat/object/delegar-con-claridad-y-dar-seguimiento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