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stema-a-la-oferta-medicion-condiciones-y-garant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istema a la oferta: medición, condiciones y garantía»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istema a la oferta: medición, condiciones y garantía»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istema a la oferta: medición, condiciones y garantía»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 que se cobra es el sistema, no el bote»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 que se cobra es el sistema, no el bote»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partidas incluidas: preparación, sistema, acceso, protecciones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por metro solo es comparable si el alcance es el mismo. Preparación, número de manos, acceso y protecciones cambian el trabajo real y el riesgo. Comparar solo el precio lleva a elegir la oferta que menos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partidas y alcance 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stema-a-la-oferta-medicion-condiciones-y-garanti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Medir sin engañarse»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Medir sin engañarse»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edi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elementos de medición de fachada con su unidad, cómo se obtienen y el error tí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edición se dibuja y se separa por zonas; una cifra única escon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edir una fachad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buja la fachada y numera los p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edir una fachad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de alto y ancho de cada paño y anota la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edir una fachad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caliza huecos, desarrollos y puntos sing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edir una fachad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as zonas por sistema de ac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edir una fachad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medición con una segunda persona o con fotos fech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6.8 m²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perficie bruta: 12 × 8 = 96 m². Huecos: 3 × 2,4 = 7,2 m²; más 2 m² de puerta = 9,2 m². Neta: 96 − 9,2 = 86,8 m². En una oferta real, el criterio de deducción y el tratamiento del entorno de los huecos deben estar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superficie bruta, huecos y criterio de de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stema-a-la-oferta-medicion-condiciones-y-garanti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ndimiento, manos y margen de seguridad»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ndimiento, manos y margen de seguridad»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ficie · manos · margen · espe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órmula parte de superficie y manos; el margen cubre pérdidas y el espesor mínimo garantiza que la prestación declarada se cumpla. Sin esa comprobación, el precio puede ser correcto y el sistema in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fórmula de rendimiento y espe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stema-a-la-oferta-medicion-condiciones-y-garant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Mano de obra, acceso y paradas»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Mano de obra, acceso y paradas»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unque el andamio lo haya montado otro, su uso por parte del equipo de pintura exige comprobar que es adecuado y seguro, y aclarar responsabilidades. La oferta debe reflejar el acceso real y las condiciones, no dar por hecho que «ya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acceso, seguridad y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stema-a-la-oferta-medicion-condiciones-y-garant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ndiciones, aceptación y garantía»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ndiciones, aceptación y garantía»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garant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garantía centrada solo en el producto y una garantía de sistema con condiciones y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garantía de producto no cubre lo que ocurre antes ni después de la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garantía cubre el producto; la preparación y la aplicación se detall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puede garantizar un sistema que depende de un trabajo ajeno sin control; no se acepta un soporte húmedo confiando en el sol; y la falta de mantenimiento es una exclusión habitual que debe estar escrita. Las frases segunda y cuarta separan alcance y ex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tipos de garantía, aceptación y ex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stema-a-la-oferta-medicion-condiciones-y-garant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oferta que evita el conflicto»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oferta que evita el conflicto»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de-la-medida-a-la-ofer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etapas que va de la medición al rendimiento, las partidas y la oferta co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oferta se construye en orden; saltarse un paso deja un hueco que se llena con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la oferta en siete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el alcance por zonas y lo que qued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la oferta en siete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djunta medición con croquis y criterio de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la oferta en siete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ibe el sistema con consumos y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la oferta en siete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acceso, seguridad y prot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la oferta en siete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plazo, paradas y dependencias de otros grem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la oferta en siete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supuesta por partidas y revisa la su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la oferta en siete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Pas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aceptación, garantía, exclusiones y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junta de la terraza no se repara; la ejecuta otro gremio.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roquis con paños numerados y huecos descontados. →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xclusiones por filtraciones no corregidas y falta de mantenimiento. →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úmero de manos y consumo previsto por metro cuadrado.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etros lineales de cornisas y jambas. →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riterios de aceptación del soporte antes de la última mano. →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bloques 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stema-a-la-oferta-medicion-condiciones-y-garant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eguimiento: la garantía se gana después» (2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eguimiento: la garantía se gana después»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segui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de seguimiento de una obra de fachada: registro, revisión, mantenimiento, cierre y aprendiz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seguimiento documenta lo que la garantía promete y lo que el mantenimiento ex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permita reconstruir qué se hizo, con qué producto, en qué zona y en qué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sirve si permite reconstruir la obra: zona, producto, lote, condiciones y cambios. Sin fecha ni referencia, las fotos no permiten comparar ni defender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registro, revis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stema-a-la-oferta-medicion-condiciones-y-garant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bloque y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bloque y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n los litros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perficie por número de manos, dividido por el rendimiento por mano; después se añade margen y se comprueba el espe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garantía de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liga producto, preparación, aplicación y mantenimiento bajo condiciones documen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antes de la últim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umedad, pH, adherencia, continuidad de la reparación, limpieza y condiciones ambien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presupuesta por par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ermite comparar alcance y revisar el precio; un precio único esconde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saber el cliente sobre el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limpiar, con qué, cada cuánto revisar y qué pasa si no se man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uedes convertir el sistema en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stema-a-la-oferta-medicion-condiciones-y-garanti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convertir el sistema en oferta?»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13" r:id="rId1"/>
    <p:sldLayoutId id="2482433314" r:id="rId2"/>
    <p:sldLayoutId id="2482433315" r:id="rId3"/>
    <p:sldLayoutId id="24824333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93bc5fc88c0ca030d4a90c032fb6e969b0c0f4e73bdb9b21.jpg"/>
  <Relationship Id="rId3" Type="http://schemas.openxmlformats.org/officeDocument/2006/relationships/hyperlink" Target="https://pinturasespecializadas.lumbre.lat/object/del-sistema-a-la-oferta-medicion-condiciones-y-garant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edicion2.jpg"/>
  <Relationship Id="rId3" Type="http://schemas.openxmlformats.org/officeDocument/2006/relationships/hyperlink" Target="https://pinturasespecializadas.lumbre.lat/object/del-sistema-a-la-oferta-medicion-condiciones-y-garantia" TargetMode="External"/>
  <Relationship Id="rId4" Type="http://schemas.openxmlformats.org/officeDocument/2006/relationships/hyperlink" Target="https://pinturasespecializadas.lumbre.lat/object/del-sistema-a-la-oferta-medicion-condiciones-y-garanti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garantia3.jpg"/>
  <Relationship Id="rId3" Type="http://schemas.openxmlformats.org/officeDocument/2006/relationships/hyperlink" Target="https://pinturasespecializadas.lumbre.lat/object/del-sistema-a-la-oferta-medicion-condiciones-y-garantia" TargetMode="External"/>
  <Relationship Id="rId4" Type="http://schemas.openxmlformats.org/officeDocument/2006/relationships/hyperlink" Target="https://pinturasespecializadas.lumbre.lat/object/del-sistema-a-la-oferta-medicion-condiciones-y-garantia"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de-la-medida-a-la-oferta4.jpg"/>
  <Relationship Id="rId3" Type="http://schemas.openxmlformats.org/officeDocument/2006/relationships/hyperlink" Target="https://pinturasespecializadas.lumbre.lat/object/del-sistema-a-la-oferta-medicion-condiciones-y-garantia" TargetMode="External"/>
  <Relationship Id="rId4" Type="http://schemas.openxmlformats.org/officeDocument/2006/relationships/hyperlink" Target="https://pinturasespecializadas.lumbre.lat/object/del-sistema-a-la-oferta-medicion-condiciones-y-garantia"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seguimiento5.jpg"/>
  <Relationship Id="rId3" Type="http://schemas.openxmlformats.org/officeDocument/2006/relationships/hyperlink" Target="https://pinturasespecializadas.lumbre.lat/object/del-sistema-a-la-oferta-medicion-condiciones-y-garantia" TargetMode="External"/>
  <Relationship Id="rId4" Type="http://schemas.openxmlformats.org/officeDocument/2006/relationships/hyperlink" Target="https://pinturasespecializadas.lumbre.lat/object/del-sistema-a-la-oferta-medicion-condiciones-y-garantia" TargetMode="External"/>
  <Relationship Id="rId5"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hyperlink" Target="https://pinturasespecializadas.lumbre.lat/object/del-sistema-a-la-oferta-medicion-condiciones-y-garantia"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stema-a-la-oferta-medicion-condiciones-y-garantia"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st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fe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di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di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arant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el-sistema-a-la-oferta-medicion-condiciones-y-garanti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sistema de fachada en una oferta medible: calcular superficie y material con criterios explícitos, separar partidas, fijar condiciones de aceptación y explicar qué cubre y qué no cubre la garantí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itinerario: de la medición y el rendimiento a la oferta, las condiciones de aceptación y el seguimiento. Sin cifras inventadas ni garantías univers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dición de fachada · presupuesto · rendimiento · condiciones de aceptación · garantía · seguimiento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istema a la oferta: medición, condiciones y garantí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el sistema decidido: limpieza, reparación de fisuras finas, imprimación y dos manos de acabado. El cliente pide «el precio cerrado» y quiere empezar la semana que viene. En la fachada hay tres zonas con preparaciones distintas, un andamio que hay que montar y una junta que no se va a reparar porque depende de otro gremi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ferta que evita el conflicto no es la más barata ni la más larga: es la que dice qué se mide, qué se hace, qué no se hace, cuándo se acepta y qué cubre la garantía. Esta lección construye esa ofer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istema a la oferta: medición, condiciones y garantí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vertir un sistema de fachada en una oferta medible: calcular superficie y material con criterios explícitos, separar partidas, fijar condiciones de aceptación y explicar qué cubre y qué no cubre la garantía.]]></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istema a la oferta: medición, condiciones y garantí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istema a la oferta: medición, condiciones y garantí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criterios de medición y deducción de huecos que utiliza la empresa, si están definidos. La política de garantía de sistema, su duración y quién puede firmarla. El procedimiento para gestionar cambios de alcance y trabajos de otros gremios. Los requisitos internos de seguridad para trabajos en altura y montaje de andami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 que se cobra es el sistema, no el bo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por metro cuadrado de pintura puede parecer comparable entre ofertas, pero rara vez lo es. Una puede incluir limpieza, reparación de fisuras, imprimación y dos manos; otra, solo dos manos sobre lo que haya. El número es el mismo; el trabajo, no.]]></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oferta se organiza por ]]></a:t>
            </a:r>
            <a:r>
              <a:rPr lang="en-US" b="1" strike="noStrike" sz="2100" spc="0" u="none" cap="none">
                <a:solidFill>
                  <a:srgbClr val="1B2438">
                    <a:alpha val="100000"/>
                  </a:srgbClr>
                </a:solidFill>
                <a:latin typeface="Calibri"/>
              </a:rPr>
              <a:t><![CDATA[partidas]]></a:t>
            </a:r>
            <a:r>
              <a:rPr lang="en-US" strike="noStrike" sz="2100" spc="0" u="none" cap="none">
                <a:solidFill>
                  <a:srgbClr val="1B2438">
                    <a:alpha val="100000"/>
                  </a:srgbClr>
                </a:solidFill>
                <a:latin typeface="Calibri"/>
              </a:rPr>
              <a:t><![CDATA[:]]></a:t>
            </a:r>
          </a:p>
        </p:txBody>
      </p:sp>
      <p:sp>
        <p:nvSpPr>
          <p:cNvPr id="9" name=""/>
          <p:cNvSpPr txBox="1"/>
          <p:nvPr/>
        </p:nvSpPr>
        <p:spPr>
          <a:xfrm>
            <a:off x="514350" y="3343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limpieza, retirada de pintura suelta, reparación de fisuras y puntos singula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 que se cobra es el sistema, no el bo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imprimación, capas intermedias y acabado, con consumo y número de mano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ndamio, torre, plataforma o medios auxiliares, con montaje y desmontaje.]]></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tección y limpieza final:]]></a:t>
            </a:r>
            <a:r>
              <a:rPr lang="en-US" strike="noStrike" sz="2100" spc="0" u="none" cap="none">
                <a:solidFill>
                  <a:srgbClr val="1B2438">
                    <a:alpha val="100000"/>
                  </a:srgbClr>
                </a:solidFill>
                <a:latin typeface="Calibri"/>
              </a:rPr>
              <a:t><![CDATA[ cubriciones, retirada de residuos y limpieza.]]></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plazos, ventanas de buen tiempo, exclusiones y criterios de acept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 que se cobra es el sistema, no el bo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compara mejor cuando ve partidas que cuando ve un único precio. Y la empresa se protege mejor cuando el alcance está escrito antes de empez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o que se cobra es el sistema, no el bo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ofertas dan el mismo precio por metro cuadrado. ¿Qué hay que comparar para saber si son equival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lo el color y la marca de la pintu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partidas incluidas: preparación, sistema, acceso, protecciones y condicione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número de trabajadores que van a la obr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lazo de pago, aunque no el alc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ción de una fachada no es una sola cifra. Se mide por paños y se anotan los elementos que cambian el trabajo:]]></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erficie bruta.]]></a:t>
            </a:r>
            <a:r>
              <a:rPr lang="en-US" strike="noStrike" sz="2100" spc="0" u="none" cap="none">
                <a:solidFill>
                  <a:srgbClr val="1B2438">
                    <a:alpha val="100000"/>
                  </a:srgbClr>
                </a:solidFill>
                <a:latin typeface="Calibri"/>
              </a:rPr>
              <a:t><![CDATA[ Alto por ancho de cada paño. Se dibuja la fachada y se numeran las zonas para que la medición se pueda revisar.]]></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ecos.]]></a:t>
            </a:r>
            <a:r>
              <a:rPr lang="en-US" strike="noStrike" sz="2100" spc="0" u="none" cap="none">
                <a:solidFill>
                  <a:srgbClr val="1B2438">
                    <a:alpha val="100000"/>
                  </a:srgbClr>
                </a:solidFill>
                <a:latin typeface="Calibri"/>
              </a:rPr>
              <a:t><![CDATA[ Ventanas, puertas, rejas y huecos grandes. Se descuentan según un criterio que debe constar en la oferta; si no se descuentan, se explica por qué. Los alrededores de los huecos suelen necesitar más preparación, no men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arrollos.]]></a:t>
            </a:r>
            <a:r>
              <a:rPr lang="en-US" strike="noStrike" sz="2100" spc="0" u="none" cap="none">
                <a:solidFill>
                  <a:srgbClr val="1B2438">
                    <a:alpha val="100000"/>
                  </a:srgbClr>
                </a:solidFill>
                <a:latin typeface="Calibri"/>
              </a:rPr>
              <a:t><![CDATA[ Cornisas, petos, jambas, mochetas y caras laterales. No se ven en una foto frontal y suman metros.]]></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ntos singulares.]]></a:t>
            </a:r>
            <a:r>
              <a:rPr lang="en-US" strike="noStrike" sz="2100" spc="0" u="none" cap="none">
                <a:solidFill>
                  <a:srgbClr val="1B2438">
                    <a:alpha val="100000"/>
                  </a:srgbClr>
                </a:solidFill>
                <a:latin typeface="Calibri"/>
              </a:rPr>
              <a:t><![CDATA[ Juntas, fisuras, bajantes, anclajes y remates. Se miden en metros lineales o en unidades, no en metros cuadrados.]]></a:t>
            </a:r>
          </a:p>
        </p:txBody>
      </p:sp>
      <p:sp>
        <p:nvSpPr>
          <p:cNvPr id="9" name=""/>
          <p:cNvSpPr txBox="1"/>
          <p:nvPr/>
        </p:nvSpPr>
        <p:spPr>
          <a:xfrm>
            <a:off x="514350" y="3019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La superficie accesible desde el suelo no se trabaja igual que la que exige andamio. La medición debe separar las zonas por sistema de acce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dición sin croquis no se puede revisar. Y una medición que no distingue zonas obliga a aplicar la preparación más cara a toda la fachada o a quedarse cor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a:t>
            </a:r>
          </a:p>
        </p:txBody>
      </p:sp>
      <p:pic>
        <p:nvPicPr>
          <p:cNvPr id="3" name="" descr="Matriz de cinco elementos de medición de fachada con su unidad, cómo se obtienen y el error típico.">
            <a:hlinkClick r:id="rId3" tooltip="Matriz de cinco elementos de medición de fachada con su unidad, cómo se obtienen y el error típico."/>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edición se dibuja y se separa por zonas; una cifra única esconde trabaj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sistema-a-la-oferta-medicion-condiciones-y-garanti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 · Medir una fachada en orden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 la fachada y numera los pañ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 · Medir una fachada en orden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 alto y ancho de cada paño y anota la oper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 · Medir una fachada en orden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 huecos, desarrollos y puntos singula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 · Medir una fachada en orden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as zonas por sistema de acce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sin engañarse · Medir una fachada en orden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medición con una segunda persona o con fotos fechad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Medir sin engañars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 paño mide 12 m de alto por 8 m de ancho. Se descuentan tres ventanas de 2,4 m² cada una y una puerta de 2 m². ¿Cuál es la superficie neta en metros cuadrad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²): ________________]]></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ndimiento, manos y margen de segur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ndimiento de un producto se expresa en metros cuadrados por litro y por mano, en condiciones normalizadas. No es una promesa para cualquier soporte: un muro rugoso, poroso o muy absorbente consume más que uno liso y sellado.]]></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álculo básico es:]]></a:t>
            </a:r>
          </a:p>
        </p:txBody>
      </p:sp>
      <p:sp>
        <p:nvSpPr>
          <p:cNvPr id="9" name=""/>
          <p:cNvSpPr txBox="1"/>
          <p:nvPr/>
        </p:nvSpPr>
        <p:spPr>
          <a:xfrm>
            <a:off x="514350" y="3019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tros = superficie × número de manos ÷ rendimiento por ma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ndimiento, manos y margen de segur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añade un margen para pérdidas, reparaciones, cambios de zona y resto en el envase. Ese margen es una decisión de la empresa y debe constar en el criterio de la oferta; no se inventa un porcentaje universal. Lo que sí es obligatorio es no presupuestar justo el mínimo teórico y confiar en que «ya saldrá».]]></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de manos también depende del sistema y del color. Un cambio de color fuerte puede exigir una mano más o una imprimación específica. Y el espesor real importa: si la ficha exige un consumo mínimo para una prestación, aplicar menos lo invalida aunque la superficie quede cubier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ndimiento, manos y margen de segur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ción práctica.]]></a:t>
            </a:r>
            <a:r>
              <a:rPr lang="en-US" strike="noStrike" sz="2100" spc="0" u="none" cap="none">
                <a:solidFill>
                  <a:srgbClr val="1B2438">
                    <a:alpha val="100000"/>
                  </a:srgbClr>
                </a:solidFill>
                <a:latin typeface="Calibri"/>
              </a:rPr>
              <a:t><![CDATA[ Multiplica el consumo por mano que indica la ficha por las manos previstas y compáralo con los litros de la oferta. Si no cuadra, la oferta está prometiendo un sistema que no va a aplic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Rendimiento, manos y margen de seguridad]]></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litros necesarios se calculan multiplicando la ___ por el número de ___ y dividiendo por el rendimiento por mano. Al resultado se añade un ___ para pérdidas y reparaciones, y se comprueba que el consumo cumple el ___ mínimo de la fic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Mano de obra, acceso y para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fachada, el coste no está solo en la pintura. La mano de obra depende de la preparación, del acceso y de las paradas.]]></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Sanear, reparar y esperar curados consume tiempo. Una fachada con muchos remiendos puede llevar más horas de preparación que de aplic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Mano de obra, acceso y para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ndamio, torre o plataforma tienen montaje, desmontaje, alquiler y medidas de seguridad. La superficie a la que se accede desde el suelo no se valora igual que la que exige montaje. Los trabajos en altura requieren planificación, equipos y formación; no son una decisión improvisada del vendedo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das.]]></a:t>
            </a:r>
            <a:r>
              <a:rPr lang="en-US" strike="noStrike" sz="2100" spc="0" u="none" cap="none">
                <a:solidFill>
                  <a:srgbClr val="1B2438">
                    <a:alpha val="100000"/>
                  </a:srgbClr>
                </a:solidFill>
                <a:latin typeface="Calibri"/>
              </a:rPr>
              <a:t><![CDATA[ Lluvia, viento, temperaturas fuera de rango o humedad del soporte obligan a detener. La oferta debe prever un plazo con margen y no prometer una fecha que dependa de que haga buen tiempo todos los dí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Mano de obra, acceso y para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ordinación.]]></a:t>
            </a:r>
            <a:r>
              <a:rPr lang="en-US" strike="noStrike" sz="2100" spc="0" u="none" cap="none">
                <a:solidFill>
                  <a:srgbClr val="1B2438">
                    <a:alpha val="100000"/>
                  </a:srgbClr>
                </a:solidFill>
                <a:latin typeface="Calibri"/>
              </a:rPr>
              <a:t><![CDATA[ Si otro gremio tiene que reparar una junta, instalar una bajante o retirar un anclaje, la oferta debe decir que el sistema empieza después. Pintar antes de que otro termine es una forma segura de repetir el trabajo.]]></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es una condición, no un adorno. Un plazo realista incluye paradas y curados; un plazo imposible se cobra en reclamaci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Mano de obra, acceso y par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ndamio ya está montado por otro gremio, no hace falta incluirlo ni comprobar sus condiciones de seguridad en la ofer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aceptación y garant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garantía no es una frase comercial: es un compromiso con condiciones. Hay que distinguir tres cosas:]]></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arantía del producto.]]></a:t>
            </a:r>
            <a:r>
              <a:rPr lang="en-US" strike="noStrike" sz="2100" spc="0" u="none" cap="none">
                <a:solidFill>
                  <a:srgbClr val="1B2438">
                    <a:alpha val="100000"/>
                  </a:srgbClr>
                </a:solidFill>
                <a:latin typeface="Calibri"/>
              </a:rPr>
              <a:t><![CDATA[ La ofrece el fabricante y cubre el producto dentro de sus condiciones de uso, almacenamiento y aplicación. No cubre un soporte mal preparado ni un fallo de aplicación.]]></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arantía de aplicación.]]></a:t>
            </a:r>
            <a:r>
              <a:rPr lang="en-US" strike="noStrike" sz="2100" spc="0" u="none" cap="none">
                <a:solidFill>
                  <a:srgbClr val="1B2438">
                    <a:alpha val="100000"/>
                  </a:srgbClr>
                </a:solidFill>
                <a:latin typeface="Calibri"/>
              </a:rPr>
              <a:t><![CDATA[ La ofrece quien ejecuta el trabajo y cubre su mano de obra dentro del alcance contratado. Depende de que el soporte y las condiciones fueran las acordad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aceptación y garant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arantía de sistema.]]></a:t>
            </a:r>
            <a:r>
              <a:rPr lang="en-US" strike="noStrike" sz="2100" spc="0" u="none" cap="none">
                <a:solidFill>
                  <a:srgbClr val="1B2438">
                    <a:alpha val="100000"/>
                  </a:srgbClr>
                </a:solidFill>
                <a:latin typeface="Calibri"/>
              </a:rPr>
              <a:t><![CDATA[ Es la más amplia y la más exigente: liga producto, preparación, aplicación y mantenimiento. Solo tiene sentido si todo el sistema está documentado y si la empresa puede controlarl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es de aceptación.]]></a:t>
            </a:r>
            <a:r>
              <a:rPr lang="en-US" strike="noStrike" sz="2100" spc="0" u="none" cap="none">
                <a:solidFill>
                  <a:srgbClr val="1B2438">
                    <a:alpha val="100000"/>
                  </a:srgbClr>
                </a:solidFill>
                <a:latin typeface="Calibri"/>
              </a:rPr>
              <a:t><![CDATA[ Antes de aplicar la última mano se comprueba: humedad, pH, adherencia, continuidad de la reparación, limpieza y condiciones ambientales. Si algo no cumple, se para y se documenta. Aceptar un soporte que no cumple es aceptar un fallo futu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aceptación y garant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clusiones típicas.]]></a:t>
            </a:r>
            <a:r>
              <a:rPr lang="en-US" strike="noStrike" sz="2100" spc="0" u="none" cap="none">
                <a:solidFill>
                  <a:srgbClr val="1B2438">
                    <a:alpha val="100000"/>
                  </a:srgbClr>
                </a:solidFill>
                <a:latin typeface="Calibri"/>
              </a:rPr>
              <a:t><![CDATA[ Filtraciones no corregidas, grietas evolutivas, trabajos de otros gremios, falta de mantenimiento, aplicación por terceros o condiciones fuera de ficha. Las exclusiones deben estar escritas y explicadas, no escondidas en letra pequeñ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ración concreta de una garantía es una decisión contractual de la empresa. No existe una duración universal que se pueda prometer por el tipo de pint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aceptación y garantía]]></a:t>
            </a:r>
          </a:p>
        </p:txBody>
      </p:sp>
      <p:pic>
        <p:nvPicPr>
          <p:cNvPr id="3" name="" descr="Comparación entre una garantía centrada solo en el producto y una garantía de sistema con condiciones y mantenimiento.">
            <a:hlinkClick r:id="rId3" tooltip="Comparación entre una garantía centrada solo en el producto y una garantía de sistema con condiciones y mantenimiento."/>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garantía de producto no cubre lo que ocurre antes ni después de la aplic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sistema-a-la-oferta-medicion-condiciones-y-garantia"/>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ondiciones, aceptación y garant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oferta de fachad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arantizamos diez años todo el sistema, aunque la junta la repare otro gremio despué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garantía cubre el producto; la preparación y la aplicación se detallan apar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hace falta comprobar humedad antes de la última mano; con el sol se sec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filtraciones no corregidas quedan fuera de la garantía y así se explica al cli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cliente no hace el mantenimiento, la garantía sigue cubriendo el desgaste norm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ferta clara tiene siete bloques:]]></a:t>
            </a:r>
          </a:p>
        </p:txBody>
      </p:sp>
      <p:sp>
        <p:nvSpPr>
          <p:cNvPr id="8" name=""/>
          <p:cNvSpPr txBox="1"/>
          <p:nvPr/>
        </p:nvSpPr>
        <p:spPr>
          <a:xfrm>
            <a:off x="514350" y="1628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1628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cance por zonas.]]></a:t>
            </a:r>
            <a:r>
              <a:rPr lang="en-US" strike="noStrike" sz="2100" spc="0" u="none" cap="none">
                <a:solidFill>
                  <a:srgbClr val="1B2438">
                    <a:alpha val="100000"/>
                  </a:srgbClr>
                </a:solidFill>
                <a:latin typeface="Calibri"/>
              </a:rPr>
              <a:t><![CDATA[ Qué se hace en cada paño y qué se excluye.]]></a:t>
            </a:r>
          </a:p>
        </p:txBody>
      </p:sp>
      <p:sp>
        <p:nvSpPr>
          <p:cNvPr id="10" name=""/>
          <p:cNvSpPr txBox="1"/>
          <p:nvPr/>
        </p:nvSpPr>
        <p:spPr>
          <a:xfrm>
            <a:off x="514350" y="2000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000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ción.]]></a:t>
            </a:r>
            <a:r>
              <a:rPr lang="en-US" strike="noStrike" sz="2100" spc="0" u="none" cap="none">
                <a:solidFill>
                  <a:srgbClr val="1B2438">
                    <a:alpha val="100000"/>
                  </a:srgbClr>
                </a:solidFill>
                <a:latin typeface="Calibri"/>
              </a:rPr>
              <a:t><![CDATA[ Superficies, huecos, desarrollos y puntos singulares, con croquis.]]></a:t>
            </a:r>
          </a:p>
        </p:txBody>
      </p:sp>
      <p:sp>
        <p:nvSpPr>
          <p:cNvPr id="12" name=""/>
          <p:cNvSpPr txBox="1"/>
          <p:nvPr/>
        </p:nvSpPr>
        <p:spPr>
          <a:xfrm>
            <a:off x="514350" y="2705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2705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Preparación, imprimación, manos y acabado, con consumos previstos.]]></a:t>
            </a:r>
          </a:p>
        </p:txBody>
      </p:sp>
      <p:sp>
        <p:nvSpPr>
          <p:cNvPr id="14" name=""/>
          <p:cNvSpPr txBox="1"/>
          <p:nvPr/>
        </p:nvSpPr>
        <p:spPr>
          <a:xfrm>
            <a:off x="514350" y="3409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5" name=""/>
          <p:cNvSpPr txBox="1"/>
          <p:nvPr/>
        </p:nvSpPr>
        <p:spPr>
          <a:xfrm>
            <a:off x="762000" y="3409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eso y seguridad.]]></a:t>
            </a:r>
            <a:r>
              <a:rPr lang="en-US" strike="noStrike" sz="2100" spc="0" u="none" cap="none">
                <a:solidFill>
                  <a:srgbClr val="1B2438">
                    <a:alpha val="100000"/>
                  </a:srgbClr>
                </a:solidFill>
                <a:latin typeface="Calibri"/>
              </a:rPr>
              <a:t><![CDATA[ Medio previsto, montaje y responsabilidad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zo y condiciones.]]></a:t>
            </a:r>
            <a:r>
              <a:rPr lang="en-US" strike="noStrike" sz="2100" spc="0" u="none" cap="none">
                <a:solidFill>
                  <a:srgbClr val="1B2438">
                    <a:alpha val="100000"/>
                  </a:srgbClr>
                </a:solidFill>
                <a:latin typeface="Calibri"/>
              </a:rPr>
              <a:t><![CDATA[ Ventanas de trabajo, paradas previsibles y dependencias de otros gremio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cio por partidas.]]></a:t>
            </a:r>
            <a:r>
              <a:rPr lang="en-US" strike="noStrike" sz="2100" spc="0" u="none" cap="none">
                <a:solidFill>
                  <a:srgbClr val="1B2438">
                    <a:alpha val="100000"/>
                  </a:srgbClr>
                </a:solidFill>
                <a:latin typeface="Calibri"/>
              </a:rPr>
              <a:t><![CDATA[ Material, mano de obra, acceso y protecciones.]]></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eptación, garantía y mantenimiento.]]></a:t>
            </a:r>
            <a:r>
              <a:rPr lang="en-US" strike="noStrike" sz="2100" spc="0" u="none" cap="none">
                <a:solidFill>
                  <a:srgbClr val="1B2438">
                    <a:alpha val="100000"/>
                  </a:srgbClr>
                </a:solidFill>
                <a:latin typeface="Calibri"/>
              </a:rPr>
              <a:t><![CDATA[ Criterios, exclusiones y seguimi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flicto suele nacer en el bloque que falta. Si no se dice que la junta queda fuera, el cliente entenderá que estaba dentro. Si no se dice que el color puede variar ligeramente entre lotes, cualquier diferencia será un defecto. Si no se dice que el soporte debe estar seco, la lluvia será culpa de la pintur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os límites no es desconfiar del cliente: es acordar antes de que el problema exista. Y cuando el cliente pregunta «¿y esto está incluido?», la respuesta ya está en el documen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a:t>
            </a:r>
          </a:p>
        </p:txBody>
      </p:sp>
      <p:pic>
        <p:nvPicPr>
          <p:cNvPr id="3" name="" descr="Flujo de cuatro etapas que va de la medición al rendimiento, las partidas y la oferta con condiciones.">
            <a:hlinkClick r:id="rId3" tooltip="Flujo de cuatro etapas que va de la medición al rendimiento, las partidas y la oferta con condiciones."/>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oferta se construye en orden; saltarse un paso deja un hueco que se llena con una suposi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sistema-a-la-oferta-medicion-condiciones-y-garantia"/>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Montar la oferta en siete bloques · Paso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el alcance por zonas y lo que queda fue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Montar la oferta en siete bloques · Paso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junta medición con croquis y criterio de huec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Montar la oferta en siete bloques · Paso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el sistema con consumos y man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Montar la oferta en siete bloques · Paso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acceso, seguridad y proteccio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Montar la oferta en siete bloques · Paso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plazo, paradas y dependencias de otros gremi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Montar la oferta en siete bloques · Paso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a por partidas y revisa la sum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oferta que evita el conflicto · Montar la oferta en siete bloques · Paso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7]]></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aceptación, garantía, exclusiones y mantenimi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a oferta que evita el conflic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ntenido en el bloque de la oferta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canc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arant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junta de la terraza no se repara; la ejecuta otro gremi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roquis con paños numerados y huecos desconta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clusiones por filtraciones no corregidas y falta de mantenimient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úmero de manos y consumo previsto por metro cuadrad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etros lineales de cornisas y jambas.]]></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riterios de aceptación del soporte antes de la última mano.]]></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imiento: la garantía se gana despué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lación no termina cuando se cobra. Un seguimiento sencillo protege a las dos partes:]]></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o de obra.]]></a:t>
            </a:r>
            <a:r>
              <a:rPr lang="en-US" strike="noStrike" sz="2100" spc="0" u="none" cap="none">
                <a:solidFill>
                  <a:srgbClr val="1B2438">
                    <a:alpha val="100000"/>
                  </a:srgbClr>
                </a:solidFill>
                <a:latin typeface="Calibri"/>
              </a:rPr>
              <a:t><![CDATA[ Fotos por zona antes, durante y después; mediciones; productos y lotes; condiciones ambientales; incidencias y cambios de alcance.]]></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ión acordada.]]></a:t>
            </a:r>
            <a:r>
              <a:rPr lang="en-US" strike="noStrike" sz="2100" spc="0" u="none" cap="none">
                <a:solidFill>
                  <a:srgbClr val="1B2438">
                    <a:alpha val="100000"/>
                  </a:srgbClr>
                </a:solidFill>
                <a:latin typeface="Calibri"/>
              </a:rPr>
              <a:t><![CDATA[ Una visita o una llamada en un plazo definido para comprobar adherencia, color, humedad y puntos singulares. El plazo lo fija la empresa según el sistema y la exposición; no se inventa aquí.]]></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imiento: la garantía se gana despué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Explicar al cliente qué limpiar, con qué y cada cuánto revisar. Si el cliente no mantiene, la garantía puede excluirlo, pero solo si estaba escrit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 administrativo.]]></a:t>
            </a:r>
            <a:r>
              <a:rPr lang="en-US" strike="noStrike" sz="2100" spc="0" u="none" cap="none">
                <a:solidFill>
                  <a:srgbClr val="1B2438">
                    <a:alpha val="100000"/>
                  </a:srgbClr>
                </a:solidFill>
                <a:latin typeface="Calibri"/>
              </a:rPr>
              <a:t><![CDATA[ Partes firmados, albaranes, cambios aprobados y factura. Un cambio hecho de palabra es un cambio sin precio y sin responsabilidad cla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imiento: la garantía se gana despué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convierte una obra en una relación. También genera la información que permite mejorar el siguiente presupuesto: qué zonas consumieron más, qué reparación no funcionó y qué mantenimiento necesita el cli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imiento: la garantía se gana después]]></a:t>
            </a:r>
          </a:p>
        </p:txBody>
      </p:sp>
      <p:pic>
        <p:nvPicPr>
          <p:cNvPr id="3" name="" descr="Secuencia de cinco pasos de seguimiento de una obra de fachada: registro, revisión, mantenimiento, cierre y aprendizaje.">
            <a:hlinkClick r:id="rId3" tooltip="Secuencia de cinco pasos de seguimiento de una obra de fachada: registro, revisión, mantenimiento, cierre y aprendizaje."/>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seguimiento documenta lo que la garantía promete y lo que el mantenimiento exig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sistema-a-la-oferta-medicion-condiciones-y-garantia"/>
              </a:rPr>
              <a:t><![CDATA[Ver imagen original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Seguimiento: la garantía se gana despué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más útil un registro de obra para el seguimien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enga muchas fotos sin fecha ni zon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permita reconstruir qué se hizo, con qué producto, en qué zona y en qué condicion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guarde solo en el móvil del comercial.]]></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entregue al cliente sin copia para la empre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oferta de fach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para ordenar la propuesta antes de enviarla. Si un bloque no se puede completar, se marca como pendiente y se explica al cliente; no se rellena con una cifra inventa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oferta de fach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Precios, criterios de medición, plazos y garantía son decisiones de la empres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914525"/>
                <a:gridCol w="3200400"/>
                <a:gridCol w="3000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cl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trabajos y 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claro qué no se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ños, huecos, desarrollos y acc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croquis y ope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reparación y cu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incide con el estad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manos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mo y espesor de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14525"/>
                <a:gridCol w="3200400"/>
                <a:gridCol w="3000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cl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damio, torre o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aje y seguridad inclu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s, paradas y depen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margen para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das y su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revisar línea 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pH, adherencia y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cepta y con qué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914525"/>
                <a:gridCol w="3200400"/>
                <a:gridCol w="3000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cl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duración y 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y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sabe qué le t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oferta de fach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oferta se lee de arriba abajo con el cliente. Las preguntas de la tercera columna son la prueba: si alguna no tiene respuesta, falta un acuerdo, no un párraf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bloque y conten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ce y 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ños, huecos y desarro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consumo y espe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damio, torre y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pH y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 y 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bloque y conteni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el-sistema-a-la-oferta-medicion-condiciones-y-garantia"/>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n los litros de pintu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erficie por número de manos, dividido por el rendimiento por mano; después se añade margen y se comprueba el espeso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garantía de siste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liga producto, preparación, aplicación y mantenimiento bajo condiciones documentad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antes de la última man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umedad, pH, adherencia, continuidad de la reparación, limpieza y condiciones ambient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presupuesta por partid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ermite comparar alcance y revisar el precio; un precio único esconde lo que fal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saber el cliente sobre el mantenimien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limpiar, con qué, cada cuánto revisar y qué pasa si no se mantien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convertir el sistema en ofe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convertir el sistema en ofe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medir por zonas, calcular material con criterio, separar partidas y explicar condiciones y garantía sin prometer lo que no controla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5 y 6. Los fallos más frecuentes son medir de memoria, presupuestar solo el material y prometer una garantía sin exclusion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ferta de fachada es la traducción económica de un sistema técnico. Si el sistema está bien elegido pero la medición es una cifra de memoria, el presupuesto falla. Si la preparación no está en el alcance, el precio es una ficción. Si la garantía no dice qué cubre ni qué excluye, la reclamación está escrita de anteman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medir por zonas, presupuestar por partidas y acordar por escrito condiciones, aceptación y mantenimiento]]></a:t>
            </a:r>
            <a:r>
              <a:rPr lang="en-US" strike="noStrike" sz="2100" spc="0" u="none" cap="none">
                <a:solidFill>
                  <a:srgbClr val="1B2438">
                    <a:alpha val="100000"/>
                  </a:srgbClr>
                </a:solidFill>
                <a:latin typeface="Calibri"/>
              </a:rPr>
              <a:t><![CDATA[. La garantía no se gana con una frase: se gana con un sistema documentado, una aplicación comprobada y un seguimiento que deja rastr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 clasificación de recubrimientos para albañilería exterior y hormigón: https://www.une.org/encuentra-tu-norma/busca-tu-norma/norma?c=N0033309 (consulta 2026-10-24).]]></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3, determinación de la permeabilidad al agua líquida de recubrimientos exteriores (consulta 2026-10-24).]]></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stema-a-la-oferta-medicion-condiciones-y-garantia"/>
              </a:rPr>
              <a:t><![CDATA[Del sistema a la oferta: medición, condiciones y garant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4628, evaluación de la degradación de recubrimientos (consulta 2026-10-24).]]></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ST, seguridad y salud en trabajos en altura: https://www.insst.es/ (consulta 2026-10-24).]]></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condiciones de garantía de los fabricantes del catálogo: fuente para consumo, espesor y cobertu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de presupuesto, la duración de la garantía y las exclusiones son decisiones internas pendientes de confirm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2026-10-31T03:24:00Z</dcterms:created>
  <dcterms:modified xsi:type="dcterms:W3CDTF">2026-10-31T03:24:00Z</dcterms:modified>
  <dc:title>Del sistema a la oferta: medición, condiciones y garantía</dc:title>
  <dc:description>Presentación editable del OA «Del sistema a la oferta: medición, condiciones y garantía». Enlace: https://pinturasespecializadas.lumbre.lat/object/del-sistema-a-la-oferta-medicion-condiciones-y-garantia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