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ntoma-a-la-causa-humedad-sales-y-desprendimien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íntoma a la causa: humedad, sales y desprendimiento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íntoma a la causa: humedad, sales y desprendimiento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íntoma a la causa: humedad, sales y desprendimiento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íntoma a la causa: humedad, sales y desprendimiento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íntoma a la causa: humedad, sales y desprendimiento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síntoma no es un diagnóstic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intoma-frente-a-caus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 que se ve en una pared y lo que hay que comprobar para afirmar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síntoma se describe; la causa se demuestra. Entre uno y otra hay una hipótesis y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el polvo puede ser sal, yeso o pintura, y pedir datos y una comprobación antes de elegir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olvo blanco tiene varias explicaciones posibles y la foto no permite distinguirlas. La respuesta correcta es reconocer la incertidumbre, recoger datos (dónde aparece, desde cuándo, qué se aplicó antes, si hay agua cerca) y comprobar. Vender un impermeabilizante o un antimoho sin causa es sustituir el diagnóstico por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señal, hipótesis y causa comprob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ntoma-a-la-causa-humedad-sales-y-desprendimiento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caminos de la humedad»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caminos de la humedad»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tres-humedad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os tres mecanismos de humedad con su localización típica, la señal que los delata y lo que no se deb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atrón y el momento de aparición orientan la hipótesis; la causa se confirma con un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ales y eflorescencia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eer una eflor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grafía antes de tocar y anota la altura y la ex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eer una eflor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una muestra seca con un cepillo o una espátula, sin mojar ni li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eer una eflor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si el polvo vuelve a aparecer en días 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eer una eflor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el terreno, la lluvia, las tuberías y las reparaciones rec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eer una eflor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humedad activa o sales recurrentes, documenta y escala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olvo blanco y pintura suelta en la base de una pared en contacto con el jardín. →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ncha que aparece en el techo después de varios días de lluvia. → Fil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oho en la esquina fría de un baño poco ventilado. → 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medad localizada bajo una ventana, con junta abierta. → Fil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Gotas en los cristales y moho en la pared exterior de un dormitorio. → 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al que reaparece en una franja continua a poca altura del suelo. →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atrón, localización y momento de aparición de cada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ntoma-a-la-causa-humedad-sales-y-desprendimien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érdida de adherencia: ampollas, descamación y saponificación»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érdida de adherencia: ampollas, descamación y saponificación»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antes-de-decidi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comprobaciones antes de decidir un tratamiento: localizar el agua, datar la aparición, probar la capa y registr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elegir producto, hay que saber si el fallo viene de detrás, de la capa anterior o del propio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repintar, conviene abrir una ampolla y comprobar si hay humedad de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atribuye el fallo a la pintura nueva sin comprobar las capas ni la humedad. La tercera propone tapar un problema de adherencia con más producto, que es lo que acelera el desprendimiento. La quinta confunde pulverulencia con humedad: la tiza puede ser envejecimiento de la película. La segunda y la cuarta son comprobacione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ausas de ampollas, descamación, saponificación y pulverul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ntoma-a-la-causa-humedad-sales-y-desprendimien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Fisuras y grietas: cuándo dejar de pint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fisura para poder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grafía de conjunto y de detalle con una referencia d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fisura para poder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orientación, la altura y el elemento constructivo donde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fisura para poder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de el ancho en varios puntos y marca los extremos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fisura para poder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desde cuándo está y si ha cambiado tras obras o tempo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una fisura para poder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crece, es ancha o va acompañada de otros síntomas, detén la recomendación y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intura elástica puede cubrir fisuras finas y estables, pero no detiene un movimiento. Si la grieta crece o va acompañada de desniveles, la causa puede ser estructural o de asentamiento y requiere una evaluación que la pintura no puede sustituir. Primero se estabiliza la causa; después se decide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ímites de las pinturas elásticas y señales de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ntoma-a-la-causa-humedad-sales-y-desprendimien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Moho, algas y contaminación biológica»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ecuencia · humedad · ventilación · última ·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ho es consecuencia de humedad y falta de ventilación. La pintura con biocida puede formar parte del acabado, pero no sustituye la corrección del origen. Limpiar sin corregir la causa solo reinicia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causa biológica, humedad y límites d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ntoma-a-la-causa-humedad-sales-y-desprendimien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el síntoma a la decisión»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el síntoma a la decisión»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lvo blanco recurrente en la base del muro → Comprobar humedad y sales, y localizar el origen d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mpollas con humedad debajo → Abrir una zona, comprobar la fuente y no repintar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ho en un baño poco ventilado → Corregir ventilación y humedad antes de elegir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sura fina y estable en el revoco → Registrar medidas y valorar un sistema elástico adec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ieta que crece junto a una ventana → Detener la recomendación y escalar a una evalua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ntura que se convierte en polvo al frotar → Distinguir envejecimiento de falta de cohesión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a 6: patrón, comprobación y límites de cada pa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l-sintoma-a-la-causa-humedad-sales-y-desprendimien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íntoma y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síntoma y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síntoma y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íntoma se ve y se describe; la causa se demuestra con evidencia. Entre ambos hay un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aminos puede seguir l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pilaridad, filtración y condensación. Cada uno deja un patrón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criptoeflores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les que cristalizan debajo de la película porque el agua queda atrapada; pueden ampollar y des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tiene la recomendación por una gr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rece, es ancha o va acompañada de desniveles, humedad o desp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ta para tratar el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rregir la humedad y la ventilación, limpiar con seguridad y después elegir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istingues el síntoma d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l-sintoma-a-la-causa-humedad-sales-y-desprendimient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istingues el síntoma de la caus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96" r:id="rId1"/>
    <p:sldLayoutId id="2482433297" r:id="rId2"/>
    <p:sldLayoutId id="2482433298" r:id="rId3"/>
    <p:sldLayoutId id="24824332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a73f30efeb293b8371bb5460c76e88ce3f041a07a8666501.jpg"/>
  <Relationship Id="rId3" Type="http://schemas.openxmlformats.org/officeDocument/2006/relationships/hyperlink" Target="https://pinturasespecializadas.lumbre.lat/object/del-sintoma-a-la-causa-humedad-sales-y-desprendimien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intoma-frente-a-causa2.jpg"/>
  <Relationship Id="rId3" Type="http://schemas.openxmlformats.org/officeDocument/2006/relationships/hyperlink" Target="https://pinturasespecializadas.lumbre.lat/object/del-sintoma-a-la-causa-humedad-sales-y-desprendimientos" TargetMode="External"/>
  <Relationship Id="rId4" Type="http://schemas.openxmlformats.org/officeDocument/2006/relationships/hyperlink" Target="https://pinturasespecializadas.lumbre.lat/object/del-sintoma-a-la-causa-humedad-sales-y-desprendimiento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tres-humedades3.jpg"/>
  <Relationship Id="rId3" Type="http://schemas.openxmlformats.org/officeDocument/2006/relationships/hyperlink" Target="https://pinturasespecializadas.lumbre.lat/object/del-sintoma-a-la-causa-humedad-sales-y-desprendimientos" TargetMode="External"/>
  <Relationship Id="rId4" Type="http://schemas.openxmlformats.org/officeDocument/2006/relationships/hyperlink" Target="https://pinturasespecializadas.lumbre.lat/object/del-sintoma-a-la-causa-humedad-sales-y-desprendimiento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antes-de-decidir4.jpg"/>
  <Relationship Id="rId3" Type="http://schemas.openxmlformats.org/officeDocument/2006/relationships/hyperlink" Target="https://pinturasespecializadas.lumbre.lat/object/del-sintoma-a-la-causa-humedad-sales-y-desprendimientos" TargetMode="External"/>
  <Relationship Id="rId4" Type="http://schemas.openxmlformats.org/officeDocument/2006/relationships/hyperlink" Target="https://pinturasespecializadas.lumbre.lat/object/del-sintoma-a-la-causa-humedad-sales-y-desprendimiento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hyperlink" Target="https://pinturasespecializadas.lumbre.lat/object/del-sintoma-a-la-causa-humedad-sales-y-desprendimiento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l-sintoma-a-la-causa-humedad-sales-y-desprendimiento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nto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u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ume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prendimien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el-sintoma-a-la-causa-humedad-sales-y-desprendimient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 síntoma visible de una causa comprobada, clasificar las humedades por su mecanismo, reconocer sales, pérdidas de adherencia, fisuras y contaminación biológica, y decidir qué evidencia falta antes de recomendar un tratamien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itinerario de diagnóstico. Enseña a separar señal, hipótesis y causa en las patologías más frecuentes de paredes y fachadas: humedad, eflorescencias, ampollas, descamación, fisuras y mo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atologías de pintura · humedad · eflorescencias · desprendimiento · fisuras · diagnóstico técnico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íntoma a la causa: humedad, sales y desprendimient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del centro, el administrador de una comunidad enseña tres fotos del portal: en la base de la pared hay un polvo blanco, la pintura se levanta en ampollas y una grieta fina cruza la esquina. Pregunta si con una pintura impermeable «se acaba el proble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íntoma a la causa: humedad, sales y desprendimient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otra conversación, una responsable de un hotel pequeño describe manchas negras en el techo de un baño y quiere una pintura antimoho. Los dos casos tienen algo en común: el cliente ya ha nombrado la solución antes de que sepamos la causa. Esta lección trata de volver al principio y separar lo que se ve de lo que se sa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íntoma a la causa: humedad, sales y desprendimient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 síntoma visible de una causa comprobada, clasificar las humedades por su mecanismo, reconocer sales, pérdidas de adherencia, fisuras y contaminación biológica, y decidir qué evidencia falta antes de recomendar un tratamiento.]]></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íntoma a la causa: humedad, sales y desprendimient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íntoma a la causa: humedad, sales y desprendimient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protocolo interno para medir humedad y sales, con equipos, unidades y criterios de acept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íntoma a la causa: humedad, sales y desprendimient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decide cuándo se necesita un informe técnico externo y cómo se comparte con el cliente. Los productos concretos del catálogo que pueden formar parte de un sistema frente a humedad, y sus fichas. El procedimiento de reclamación cuando la patología afecta a un trabajo anterior de la empre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síntoma no es un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suele llegar con el diagnóstico hecho: «es humedad», «es que la pintura era mala», «hay que impermeabilizar». Lo que tenemos delante es un ]]></a:t>
            </a:r>
            <a:r>
              <a:rPr lang="en-US" b="1" strike="noStrike" sz="2100" spc="0" u="none" cap="none">
                <a:solidFill>
                  <a:srgbClr val="1B2438">
                    <a:alpha val="100000"/>
                  </a:srgbClr>
                </a:solidFill>
                <a:latin typeface="Calibri"/>
              </a:rPr>
              <a:t><![CDATA[síntoma]]></a:t>
            </a:r>
            <a:r>
              <a:rPr lang="en-US" strike="noStrike" sz="2100" spc="0" u="none" cap="none">
                <a:solidFill>
                  <a:srgbClr val="1B2438">
                    <a:alpha val="100000"/>
                  </a:srgbClr>
                </a:solidFill>
                <a:latin typeface="Calibri"/>
              </a:rPr>
              <a:t><![CDATA[: una mancha, un polvo, una ampolla, una grieta. El síntoma es real y se puede describir; la causa es una hipótesis hasta que algo la confirma.]]></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niveles que no se deben mezclar:]]></a:t>
            </a:r>
          </a:p>
        </p:txBody>
      </p:sp>
      <p:sp>
        <p:nvSpPr>
          <p:cNvPr id="9" name=""/>
          <p:cNvSpPr txBox="1"/>
          <p:nvPr/>
        </p:nvSpPr>
        <p:spPr>
          <a:xfrm>
            <a:off x="514350" y="3343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Lo que se ve y se puede medir: color, extensión, altura, patrón, momento en que apare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síntoma no es un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El mecanismo que podría explicarlo: agua que sube, agua que entra, condensación, capa incompatible, movimiento del soporte.]]></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usa comprobada.]]></a:t>
            </a:r>
            <a:r>
              <a:rPr lang="en-US" strike="noStrike" sz="2100" spc="0" u="none" cap="none">
                <a:solidFill>
                  <a:srgbClr val="1B2438">
                    <a:alpha val="100000"/>
                  </a:srgbClr>
                </a:solidFill>
                <a:latin typeface="Calibri"/>
              </a:rPr>
              <a:t><![CDATA[ La evidencia que descarta las otras hipótesis: el origen localizado, una medición, una probeta, un informe.]]></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se el segundo nivel es lo que lleva a vender una pintura para un problema que no es de pintura. Saltarse el tercero es lo que lleva a prometer que no volverá.]]></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síntoma no es un diagnóstico]]></a:t>
            </a:r>
          </a:p>
        </p:txBody>
      </p:sp>
      <p:pic>
        <p:nvPicPr>
          <p:cNvPr id="3" name="" descr="Comparación entre lo que se ve en una pared y lo que hay que comprobar para afirmar una causa.">
            <a:hlinkClick r:id="rId3" tooltip="Comparación entre lo que se ve en una pared y lo que hay que comprobar para afirmar una causa."/>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síntoma se describe; la causa se demuestra. Entre uno y otra hay una hipótesis y una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sintoma-a-la-causa-humedad-sales-y-desprendimiento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Un síntoma no es un diagnóstic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envía una foto de una pared con polvo blanco en la base y dice: «Es humedad, démela pintura impermeable». ¿Cuál es la respuesta técnicamente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der la pintura impermeable: el polvo blanco siempre es humedad ascendent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el polvo puede ser sal, yeso o pintura, y pedir datos y una comprobación antes de elegir siste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mendar un antimoho, porque el blanco también puede ser un hong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 que hay que picar toda la pared sin ver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caminos de la hume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pared, el agua puede llegar por tres caminos principales. No son excluyentes, pero cada uno deja un patrón distinto:]]></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pilaridad.]]></a:t>
            </a:r>
            <a:r>
              <a:rPr lang="en-US" strike="noStrike" sz="2100" spc="0" u="none" cap="none">
                <a:solidFill>
                  <a:srgbClr val="1B2438">
                    <a:alpha val="100000"/>
                  </a:srgbClr>
                </a:solidFill>
                <a:latin typeface="Calibri"/>
              </a:rPr>
              <a:t><![CDATA[ El agua sube desde el terreno por los poros del muro. Suele aparecer en la base, con una altura relativamente continua, sales y pintura que se desprende. Empeora si el terreno está húmedo y no se corta el contacto con el agu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caminos de la hume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ación.]]></a:t>
            </a:r>
            <a:r>
              <a:rPr lang="en-US" strike="noStrike" sz="2100" spc="0" u="none" cap="none">
                <a:solidFill>
                  <a:srgbClr val="1B2438">
                    <a:alpha val="100000"/>
                  </a:srgbClr>
                </a:solidFill>
                <a:latin typeface="Calibri"/>
              </a:rPr>
              <a:t><![CDATA[ El agua entra por una grieta, una junta, una cubierta o una instalación. Aparece en una zona localizada, a menudo después de llover o de usar un baño, y puede formar manchas con borde. La orientación y la exposición ayudan a localizarl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ensación.]]></a:t>
            </a:r>
            <a:r>
              <a:rPr lang="en-US" strike="noStrike" sz="2100" spc="0" u="none" cap="none">
                <a:solidFill>
                  <a:srgbClr val="1B2438">
                    <a:alpha val="100000"/>
                  </a:srgbClr>
                </a:solidFill>
                <a:latin typeface="Calibri"/>
              </a:rPr>
              <a:t><![CDATA[ El vapor de agua del aire se condensa en una superficie fría. Aparece en interiores, en baños, cocinas o puentes térmicos, y suele acompañarse de moho. No hay una entrada de agua líquida; el problema es ventilación, temperatura y humedad del a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caminos de la hume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los tres igual es el error de base. Una pintura impermeable puede frenar una filtración leve, pero no detiene el agua capilar ni sustituye la ventil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caminos de la humedad]]></a:t>
            </a:r>
          </a:p>
        </p:txBody>
      </p:sp>
      <p:pic>
        <p:nvPicPr>
          <p:cNvPr id="3" name="" descr="Matriz de los tres mecanismos de humedad con su localización típica, la señal que los delata y lo que no se debe hacer.">
            <a:hlinkClick r:id="rId3" tooltip="Matriz de los tres mecanismos de humedad con su localización típica, la señal que los delata y lo que no se debe hacer."/>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atrón y el momento de aparición orientan la hipótesis; la causa se confirma con una comprob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sintoma-a-la-causa-humedad-sales-y-desprendimiento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ales y efloresc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florescencias son sales que cristalizan en la superficie cuando el agua que las transporta se evapora. Se ven como un polvo blanco, a veces algodonoso, que se vuelve a formar después de limpiarlo. No son un hongo y no se eliminan solo con un fungici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 es la consecuencia; el agua es el transporte. Si se sella la superficie con una pintura impermeable sin corregir la fuente, el agua puede quedarse dentro y cristalizar debajo de la película. Eso produce ]]></a:t>
            </a:r>
            <a:r>
              <a:rPr lang="en-US" b="1" strike="noStrike" sz="2100" spc="0" u="none" cap="none">
                <a:solidFill>
                  <a:srgbClr val="1B2438">
                    <a:alpha val="100000"/>
                  </a:srgbClr>
                </a:solidFill>
                <a:latin typeface="Calibri"/>
              </a:rPr>
              <a:t><![CDATA[criptoeflorescencia]]></a:t>
            </a:r>
            <a:r>
              <a:rPr lang="en-US" strike="noStrike" sz="2100" spc="0" u="none" cap="none">
                <a:solidFill>
                  <a:srgbClr val="1B2438">
                    <a:alpha val="100000"/>
                  </a:srgbClr>
                </a:solidFill>
                <a:latin typeface="Calibri"/>
              </a:rPr>
              <a:t><![CDATA[: ampollas, descamación y, en casos graves, desprendimiento del revestimi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ales y efloresc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po de sal (cloruros, nitratos, sulfatos) no se deduce del color ni del tacto. Se identifica con un ensayo. Lo que sí se puede hacer en la tienda es describir el patrón, comprobar si vuelve, preguntar por el terreno y por las reparaciones, y no prometer una solución que dependa de un análisis que no se ha he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ales y eflorescencias · Cómo leer una eflorescencia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grafía antes de tocar y anota la altura y la extens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ales y eflorescencias · Cómo leer una eflorescencia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una muestra seca con un cepillo o una espátula, sin mojar ni lij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ales y eflorescencias · Cómo leer una eflorescencia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si el polvo vuelve a aparecer en días o seman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ales y eflorescencias · Cómo leer una eflorescencia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el terreno, la lluvia, las tuberías y las reparaciones recien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ales y eflorescencias · Cómo leer una eflorescencia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umedad activa o sales recurrentes, documenta y escala antes de recomend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Sales y eflorescenci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bservación según el mecanismo de humedad que sugiere. Son pistas, no una confirm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ilaridad]]></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ltr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ensación]]></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lvo blanco y pintura suelta en la base de una pared en contacto con el jardí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cha que aparece en el techo después de varios días de lluv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oho en la esquina fría de un baño poco ventil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medad localizada bajo una ventana, con junta abier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otas en los cristales y moho en la pared exterior de un dormitori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l que reaparece en una franja continua a poca altura del suel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érdida de adherencia: ampollas, descamación y saponific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ntura que se levanta puede fallar por varias razones, y el aspecto ayuda a formular la hipótesis:]]></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mpollas.]]></a:t>
            </a:r>
            <a:r>
              <a:rPr lang="en-US" strike="noStrike" sz="2100" spc="0" u="none" cap="none">
                <a:solidFill>
                  <a:srgbClr val="1B2438">
                    <a:alpha val="100000"/>
                  </a:srgbClr>
                </a:solidFill>
                <a:latin typeface="Calibri"/>
              </a:rPr>
              <a:t><![CDATA[ La película se separa formando burbujas. Puede haber agua o disolvente atrapado, una capa previa incompatible o una superficie mal preparada. Si al abrir una ampolla hay humedad, la causa está detrás de la película; si hay una capa brillante, el problema puede ser de adherencia entre cap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érdida de adherencia: ampollas, descamación y saponific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camación o desconchado.]]></a:t>
            </a:r>
            <a:r>
              <a:rPr lang="en-US" strike="noStrike" sz="2100" spc="0" u="none" cap="none">
                <a:solidFill>
                  <a:srgbClr val="1B2438">
                    <a:alpha val="100000"/>
                  </a:srgbClr>
                </a:solidFill>
                <a:latin typeface="Calibri"/>
              </a:rPr>
              <a:t><![CDATA[ La pintura se desprende en placas. Suele indicar poca cohesión del soporte, una imprimación inadecuada o una capa que ya estaba suelta. No se corrige repintando encima: hay que retirar lo que no se sostien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ponificación.]]></a:t>
            </a:r>
            <a:r>
              <a:rPr lang="en-US" strike="noStrike" sz="2100" spc="0" u="none" cap="none">
                <a:solidFill>
                  <a:srgbClr val="1B2438">
                    <a:alpha val="100000"/>
                  </a:srgbClr>
                </a:solidFill>
                <a:latin typeface="Calibri"/>
              </a:rPr>
              <a:t><![CDATA[ La película se ablanda, se vuelve jabonosa y pierde adherencia, sobre todo en soportes alcalinos y húmedos. Es típica de algunos productos aplicados sobre mortero fresco o sobre yeso húmedo. Repintar sin corregir el pH y la humedad solo añade una ca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érdida de adherencia: ampollas, descamación y saponific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za o pulverulencia.]]></a:t>
            </a:r>
            <a:r>
              <a:rPr lang="en-US" strike="noStrike" sz="2100" spc="0" u="none" cap="none">
                <a:solidFill>
                  <a:srgbClr val="1B2438">
                    <a:alpha val="100000"/>
                  </a:srgbClr>
                </a:solidFill>
                <a:latin typeface="Calibri"/>
              </a:rPr>
              <a:t><![CDATA[ La pintura se convierte en polvo al frotar. Puede ser envejecimiento normal de un producto de exterior o una consecuencia de la exposición. Se comprueba con un paño y se distingue de una capa que se desprende en plac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érdida de adherencia: ampollas, descamación y saponificación]]></a:t>
            </a:r>
          </a:p>
        </p:txBody>
      </p:sp>
      <p:pic>
        <p:nvPicPr>
          <p:cNvPr id="3" name="" descr="Flujo de cuatro comprobaciones antes de decidir un tratamiento: localizar el agua, datar la aparición, probar la capa y registrar el resultado.">
            <a:hlinkClick r:id="rId3" tooltip="Flujo de cuatro comprobaciones antes de decidir un tratamiento: localizar el agua, datar la aparición, probar la capa y registrar el resultad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elegir producto, hay que saber si el fallo viene de detrás, de la capa anterior o del propio sopor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l-sintoma-a-la-causa-humedad-sales-y-desprendimiento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Pérdida de adherencia: ampollas, descamación y saponific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afirmaciones sobre una pared con ampoll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hay ampollas, siempre es porque la pintura nueva era de mala calidad.»]]></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repintar, conviene abrir una ampolla y comprobar si hay humedad debaj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una mano de pintura de más se resuelve una capa que se está desprendien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aponificación se relaciona con soportes alcalinos y húmed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pintura se convierte en polvo al frotar, seguro que el soporte está húme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Fisuras y grietas: cuándo dejar de pi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grietas significan lo mismo. Una fisura capilar de retracción en el revoco es distinta de una grieta que atraviesa un muro o que sigue creciendo. Antes de recomendar un sellador o una pintura elástica hay que responder a tres preguntas:]]></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está?]]></a:t>
            </a:r>
            <a:r>
              <a:rPr lang="en-US" strike="noStrike" sz="2100" spc="0" u="none" cap="none">
                <a:solidFill>
                  <a:srgbClr val="1B2438">
                    <a:alpha val="100000"/>
                  </a:srgbClr>
                </a:solidFill>
                <a:latin typeface="Calibri"/>
              </a:rPr>
              <a:t><![CDATA[ En una junta, en una esquina, alrededor de una ventana o en el centro de un paño. La localización orienta la causa.]]></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 mide y cómo evoluciona?]]></a:t>
            </a:r>
            <a:r>
              <a:rPr lang="en-US" strike="noStrike" sz="2100" spc="0" u="none" cap="none">
                <a:solidFill>
                  <a:srgbClr val="1B2438">
                    <a:alpha val="100000"/>
                  </a:srgbClr>
                </a:solidFill>
                <a:latin typeface="Calibri"/>
              </a:rPr>
              <a:t><![CDATA[ Una fisura fina y estable no es lo mismo que una grieta que se abre. Se puede medir el ancho y marcar los extremos con fecha para comprobar si cre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Fisuras y grietas: cuándo dejar de pi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y otros indicios?]]></a:t>
            </a:r>
            <a:r>
              <a:rPr lang="en-US" strike="noStrike" sz="2100" spc="0" u="none" cap="none">
                <a:solidFill>
                  <a:srgbClr val="1B2438">
                    <a:alpha val="100000"/>
                  </a:srgbClr>
                </a:solidFill>
                <a:latin typeface="Calibri"/>
              </a:rPr>
              <a:t><![CDATA[ Puertas que rozan, suelos desnivelados, humedad asociada, desprendimiento del revestimiento. Si aparecen, la pintura no es el problema y hay que escalar.]]></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ntura elástica puede cubrir fisuras finas y estables, pero no repara un movimiento estructural. Venderla como solución universal es una promesa que el producto no puede cumpl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Fisuras y grietas: cuándo dejar de pintar · Registrar una fisura para poder compara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grafía de conjunto y de detalle con una referencia de esc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Fisuras y grietas: cuándo dejar de pintar · Registrar una fisura para poder compara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orientación, la altura y el elemento constructivo donde apare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Fisuras y grietas: cuándo dejar de pintar · Registrar una fisura para poder compara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el ancho en varios puntos y marca los extremos con fec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Fisuras y grietas: cuándo dejar de pintar · Registrar una fisura para poder compara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esde cuándo está y si ha cambiado tras obras o tempora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Fisuras y grietas: cuándo dejar de pintar · Registrar una fisura para poder compara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rece, es ancha o va acompañada de otros síntomas, detén la recomendación y esc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Fisuras y grietas: cuándo dejar de pint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intura elástica es la solución adecuada para cualquier grieta, incluida una que sigue abriéndo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oho, algas y contaminación biológ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ho y las algas son consecuencia de una condición: humedad y, a menudo, falta de ventilación o de luz. La mancha negra o verde no se elimina solo con una pintura que lleve biocida. Si la humedad sigue ahí, vuelv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interior, el moho aparece en puentes térmicos, esquinas, techos de baño y detrás de muebles. En exterior, las algas colonizan fachadas húmedas y sombreadas, sobre todo en orientaciones norte y en zonas de costa. La limpieza y la corrección de la humedad son la base; el producto de acabado es la última capa, no el tratamien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Moho, algas y contaminación biológ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de superficies con contaminación biológica exige precauciones: guantes, protección respiratoria y ocular según la ficha del producto y la evaluación de riesgos, ventilación y gestión de los residuos. No se mezclan productos de limpieza entre sí y no se aplica un biocida sin leer la etiqueta. La seguridad no es un detalle de la lección: es parte del procedimi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Moho, algas y contaminación biológic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ho no es una causa, es una ___. Para que no vuelva hay que corregir la ___ y mejorar la ___. Una pintura con biocida es la ___ capa del sistema, no el ___ del proble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l síntoma a l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ida de la lección es una regla de trabajo: ]]></a:t>
            </a:r>
            <a:r>
              <a:rPr lang="en-US" b="1" strike="noStrike" sz="2100" spc="0" u="none" cap="none">
                <a:solidFill>
                  <a:srgbClr val="1B2438">
                    <a:alpha val="100000"/>
                  </a:srgbClr>
                </a:solidFill>
                <a:latin typeface="Calibri"/>
              </a:rPr>
              <a:t><![CDATA[no se elige producto hasta que la hipótesis se puede explicar con evidencia]]></a:t>
            </a:r>
            <a:r>
              <a:rPr lang="en-US" strike="noStrike" sz="2100" spc="0" u="none" cap="none">
                <a:solidFill>
                  <a:srgbClr val="1B2438">
                    <a:alpha val="100000"/>
                  </a:srgbClr>
                </a:solidFill>
                <a:latin typeface="Calibri"/>
              </a:rPr>
              <a:t><![CDATA[. En la práctica, eso significa hacer cuatro cosas antes de recomendar:]]></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síntoma con precisión: qué se ve, dónde, desde cuándo y con qué cambia.]]></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r al menos dos hipótesis y decir qué evidencia las distinguirí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l síntoma a l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lo que se pueda comprobar sin riesgo y registrar el límite.]]></a:t>
            </a:r>
          </a:p>
        </p:txBody>
      </p:sp>
      <p:sp>
        <p:nvSpPr>
          <p:cNvPr id="9" name=""/>
          <p:cNvSpPr txBox="1"/>
          <p:nvPr/>
        </p:nvSpPr>
        <p:spPr>
          <a:xfrm>
            <a:off x="514350" y="1924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24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recomendar un sistema, pedir una visita o escalar.]]></a:t>
            </a:r>
          </a:p>
        </p:txBody>
      </p:sp>
      <p:sp>
        <p:nvSpPr>
          <p:cNvPr id="11" name=""/>
          <p:cNvSpPr txBox="1"/>
          <p:nvPr/>
        </p:nvSpPr>
        <p:spPr>
          <a:xfrm>
            <a:off x="514350" y="2305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insiste en una solución que no encaja con la evidencia, se le explica por qué y se deja constancia. No se trata de llevarle la contraria: se trata de no venderle una promesa que va a fall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l síntoma a l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también puede ser «todavía no». Una humedad activa, una grieta que crece o una superficie que se deshace no se tapan con pintura. Se documentan y se deriv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Del síntoma a la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íntoma con la primera acción técnic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lvo blanco recurrente en la base del mu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mpollas con humedad debaj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oho en un baño poco ventil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sura fina y estable en el revoc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rieta que crece junto a una ventan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ntura que se convierte en polvo al frot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ir una zona, comprobar la fuente y no repintar encim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rregir ventilación y humedad antes de elegir acaba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ar medidas y valorar un sistema elástico adecua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la recomendación y escalar a una evaluación técnic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stinguir envejecimiento de falta de cohesión antes de decidir]]></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mprobar humedad y sales, y localizar el origen del agu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atlas de síntomas y primeras comprob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tabla es la versión de trabajo del atlas de defectos. Se usa para describir antes de recomendar y para decidir qué evidencia falta. No sustituye una visita ni un ensayo; las columnas de causa y acción son orientativ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atlas de síntomas y primeras comprob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atlas. Las causas son hipótesis hasta que se confirman con evid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619250"/>
                <a:gridCol w="1619250"/>
                <a:gridCol w="1619250"/>
                <a:gridCol w="1619250"/>
                <a:gridCol w="1638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ínto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pecto y local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ipótesis posibl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as disting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a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loresc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vo blanco, base o j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laridad, filtración, sal resi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parece, humedad, origen de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en seco y localizar e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rbuja con la película se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detrás, capa in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 al abrir, cap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 una zona y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19250"/>
                <a:gridCol w="1619250"/>
                <a:gridCol w="1619250"/>
                <a:gridCol w="1619250"/>
                <a:gridCol w="1638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ínto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pecto y local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ipótesis posibl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as disting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a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cas que se despren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sión baja, imprimación inadecu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yado, cinta, espe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lo suelto antes de re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pon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lícula blanda y jabon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linidad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H, humedad,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curado y corregir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619250"/>
                <a:gridCol w="1619250"/>
                <a:gridCol w="1619250"/>
                <a:gridCol w="1619250"/>
                <a:gridCol w="1638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ínto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pecto y local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ipótesis posibl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as disting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a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negras o ver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ensación, filtración, 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humedad del aire, ori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origen y limpiar con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s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fina o gr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cción, junta,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ho, evolución, otros ind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fechar y 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atlas de síntomas y primeras comprob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se puede completar con evidencia, la acción correcta es «pedir datos» o «escalar», no elegir el producto de la fi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íntoma y mecan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48025"/>
                <a:gridCol w="4867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 en la base del m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por capi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tras la llu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ción loc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ho en esquina f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lícula jabon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ponificación por alcali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ta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miento que hay que eval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en polvo al fr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verulencia o envej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íntoma y mecanism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el-sintoma-a-la-causa-humedad-sales-y-desprendimiento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síntoma y cau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íntoma se ve y se describe; la causa se demuestra con evidencia. Entre ambos hay una hipótesi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aminos puede seguir la hume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pilaridad, filtración y condensación. Cada uno deja un patrón distin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criptoefloresc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es que cristalizan debajo de la película porque el agua queda atrapada; pueden ampollar y desprend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tiene la recomendación por una grie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rece, es ancha o va acompañada de desniveles, humedad o desprendimien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ta para tratar el moh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rregir la humedad y la ventilación, limpiar con seguridad y después elegir el acab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istingues el síntoma de la cau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istingues el síntoma de la cau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scribir una patología, formular hipótesis y decidir qué evidencia falta antes de recomendar un sistema.]]></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y 2. El error más común es aceptar el diagnóstico del cliente y saltar directamente al produc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tología no se resuelve con el producto que lleva su nombre. La humedad no se resuelve con «pintura antihumedad», el moho no se resuelve con «pintura antimoho» y una grieta no se resuelve con «pintura elástica» si la causa sigue activa. Esas etiquetas pueden formar parte de una solución, pero solo después de haber identificado el mecanism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describe el síntoma, formula al menos dos hipótesis y busca la evidencia que las distinga]]></a:t>
            </a:r>
            <a:r>
              <a:rPr lang="en-US" strike="noStrike" sz="2100" spc="0" u="none" cap="none">
                <a:solidFill>
                  <a:srgbClr val="1B2438">
                    <a:alpha val="100000"/>
                  </a:srgbClr>
                </a:solidFill>
                <a:latin typeface="Calibri"/>
              </a:rPr>
              <a:t><![CDATA[. Si no puedes obtenerla sin riesgo, documenta y escala. Un diagnóstico honesto incluye siempre lo que no se ha podido comprob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
        <p:nvSpPr>
          <p:cNvPr id="9" name=""/>
          <p:cNvSpPr txBox="1"/>
          <p:nvPr/>
        </p:nvSpPr>
        <p:spPr>
          <a:xfrm>
            <a:off x="514350" y="2276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5814:2011+A2:2017, recubrimientos gruesos de betún modificado para impermeabilización: https://www.en.une.org/encuentra-tu-norma/busca-tu-norma/norma?c=norma-une-en-15814-2011-a2-2017-n0058849 (consulta 2026-10-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l-sintoma-a-la-causa-humedad-sales-y-desprendimientos"/>
              </a:rPr>
              <a:t><![CDATA[Del síntoma a la causa: humedad, sales y desprendi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efapi, «La calidad de las pinturas: pintura de exterior» (2023): https://asefapi.es/wp-content/uploads/2024/03/1_la-calidad-de-las-pinturas-pintura-de-exterior_2023.pdf (consulta 2026-10-24).]]></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de seguridad del fabricante: fuente operativa para limpieza, biocidas, dilución y tiempo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usas descritas son hipótesis de trabajo; la confirmación requiere inspección o ensay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2026-10-31T03:23:43Z</dcterms:created>
  <dcterms:modified xsi:type="dcterms:W3CDTF">2026-10-31T03:23:43Z</dcterms:modified>
  <dc:title>Del síntoma a la causa: humedad, sales y desprendimientos</dc:title>
  <dc:description>Presentación editable del OA «Del síntoma a la causa: humedad, sales y desprendimientos». Enlace: https://pinturasespecializadas.lumbre.lat/object/del-sintoma-a-la-causa-humedad-sales-y-desprendimientos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