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presProps" Target="presProps.xml"/>
  <Relationship Id="rId112" Type="http://schemas.openxmlformats.org/officeDocument/2006/relationships/viewProps" Target="viewProps.xml"/>
  <Relationship Id="rId11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oración, manualidades y otras familias ofrecida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oración, manualidades y otras familias ofrecida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oración, manualidades y otras familias ofrecida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oración, manualidades y otras familias ofrecida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oración, manualidades y otras familias ofrecida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familias y una regla de oro»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familias y una regla de oro»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que-se-decide-con-cada-famil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familias del lineal: chalk paint, acrílicos, spray y accesorios; lo que se le pregunta al cliente, lo que se comprueba en el envase y lo que la lección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amilia se decide con una pregunta al cliente y una comprobación en el envase. La última columna es el límite: lo que no se puede afirmar desde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halk Paint → Mue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rílicos → Lienzo, manu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pray → Superficies irreg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cuatro familias que se ofrecen y el uso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halk Paint: restaurar muebles»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halk Paint: restaurar muebles»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restaurar-mueble-cinco-tiem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limpiar, lijar, pintar dos capas, dejar secar 24 horas y proteger con cera o barn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étodo en cinco tiempos. Los tiempos son de práctica; los de cada producto concreto están en su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halk Paint: características y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taurar una sill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im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la superficie con agua y jabón. Dejar se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taurar una sill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i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jar suavemente con grano 180. Limpiar pol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taurar una sill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2 capas de Chalk Paint. Dejar secar 24 horas entre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taurar una sill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Prote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cera incolora o barniz. Si se quiere envejecer, lijar bo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halk Paint con c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ra restaurar muebles se usa chalk paint y se completa con su protección, la cera incolora o el barniz. Las otras opciones no encajan: la pintura de pared no da ese acabado mate de mueble, el acrílico es para manualidades y arte, y el spray es para superficies irreg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familia de chalk paint, sus soportes y su protecció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 que hay que comprobar antes de recomendar»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 que hay que comprobar antes de recomendar»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uatro-comprobaciones-de-la-etique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uso declarado, preparación, protección y precauciones, con lo que se lee en cada una y lo que pasa si se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comprobaciones del envase y su consecuencia. Ninguna se responde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chalk paint no requiere imprimación: se aplica directamente sobre la superficie. La confusión viene de las familias de pared, donde la imprimación forma parte del sistema. Y ojo con el otro extremo: que no lleve imprimación no significa que no lleve protección. La cera o el barniz van aparte y se aplican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reparación y protección de la chalk pain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crílicos: manualidades y arte»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crílicos: manualidades y arte»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crílicos: características y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por el proyecto antes de recomend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plicar Chalk Paint sin imprimación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sar acrílicos para pintar paredes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licar spray en una capa grues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4 y 5: qué se hace y qué no con cada fam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pray: superficies irregulares»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pray: superficies irregulares»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pray: superficies irregulares»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 · 20-30 · 2-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los tres datos de técnica de esta familia: agitar el bote 2 minutos, trabajar a 20-30 cm y dar 2-3 capas ligeras. La capa gruesa es exactamente el error que después se de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agitado, distancia y número de capas del spr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ccesorios complementarios»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Accesorios complementarios»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un-accesorio-para-cada-traba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el accesorio de cada familia: cera y plantillas, pinceles y paleta, boquillas y mascarilla, y el papel perió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accesorio cubre una etapa del trabajo. Lo que pasa si falta está en la segunda línea de cada tarj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ccesorios por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halk Paint requiere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halk paint no requiere imprimación y el spray se aplica en capas finas, no en una capa gruesa. Las otras dos frases son correctas y son las que abren la conversación: preguntar por el proyecto y reconocer que los acrílicos secan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4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utina completa, paso a paso»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utina completa, paso a paso»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rutina-de-mostrador-en-cinco-pas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reguntar por el proyecto, preguntar por soporte y acabado, comprobar la etiqueta, decidir y completar con el accesorio, anot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utina completa. El último paso es el que no se ve desde fuera y el que evita el dis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por el proyecto, el soporte y el acabado que busca. → Comprobar la etiqueta: uso, preparación, protección y precauciones. → Decidir la familia y el acabado, y completar con el accesorio. → Anotar lo que no se ha comprobado y lo que queda pendiente. → Derivar a quien corresponda lo que no se resuelv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se pregunta a lo que se entrega, y el registro va antes de la derivación: si no se escribe, la próxima persona no sabe qué se comprobó. Decidir sin comprobar es el error caro; derivar sin anotar es el error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a rutina de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la cómoda de la abuela»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la cómoda de la abuela»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la cómoda de la abuela» (4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cómoda de la abuel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trae la foto de una cómoda de madera y pide que se la pinten. Lo primero que se contesta es qué se puede hacer en la tienda: orientar y entregar material, no restaurar el mue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cómoda de la abuel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gunta por el acabado: quiere que la madera no se vea, sino que quede tapada. Con esa respuesta se descarta cualquier acabado que deje ver el soporte y se orienta a la familia de acabado m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cómoda de la abuel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ueba la etiqueta del bote del lineal: acabado mate, no requiere imprimación y protección aparte. De ahí sale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cómoda de la abuel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 el producto con su accesorio: la cera de protección. Sin ella, la compra está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cómoda de la abuel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o pendiente: el estado de la cómoda por dentro y si hay pintura vieja que retirar. Nadie lo ha visto, así que es un pendiente y no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cómoda de la abuel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 el método en cuatro tiempos —limpiar, lijar, pintar dos capas y proteger— y se aclara que el lijado de bordes es suave y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Ninguna: el resultado sobre un mueble que nadie ha visto no se puede afirmar; lo que se afirma es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garantía sobre el resultado depende de ver la pieza y de una decisión de la empresa. Lo defendible es recoger la petición, anotar el motivo y no comprometer un resultado. Las otras opciones prometen algo que nadie ha evaluado y que acaba pagando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 que se afirma y lo que no en la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no se resuelve en el mostrador» (2 de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no se resuelve en el mostrador» (3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no se resuelve en el mostrador» (4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no se resuelve en el mostrador» (5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responder-o-deriv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se puede responder en mostrador y lo que hay que derivar, con lo que se dice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regunta puede acabar en dos sitios distintos. Lo que cambia no es el producto: es quién tien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pruebas la oferta vigente y lees la ficha: qué soporte admite, qué preparación exige y si la instalación va incluida. Si no la resuelve el mostrador, la derivas a quien la ejecuta y le dices qué va a pasar y quién l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stalación, plazos y resultado de una obra no se resuelven en mostrador sin comprobar la oferta vigente y la ficha. La tercera opción hace las dos cosas —comprobar y derivar— y le deja al cliente una respuesta con dueño. Inventar el paso de instalación (segunda opción) es peor que no dar ning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as tres comprobaciones y la derivación de la insta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Cómo se anota y qué queda pendiente»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Cómo se anota y qué queda pendiente»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ina se adapta al cliente, no al revés: si ya sabe lo que quiere, se le entrega y se le enseña el accesorio que le hace falta. Lo que no se salta es la anotación: es lo que permite retomar el caso y saber qué se comprobó. Preguntar de más molesta; no anotar nad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7 y 10: la rutina y los campos de la ficha de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ecoracion-manualidades-y-otras-familias-ofrecida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amilias, técnica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amilias, técnica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amilias, técnica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royecto? ¿Qué soporte? ¿Qué acabado quiere? Sin esas tres no hay recomendación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chalk paint necesita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aplica directamente sobre la superficie. Lo que sí va aparte es la protección: cera incolora o barn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acrílicos no sirven para un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tienen cobertura suficiente. Se usan en lienzo, madera, papel y t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plica el spr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itando el bote 2 minutos, a 20-30 cm de la superficie y en 2-3 capas ligeras, nunca en una capa gru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ccesorio se vende co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o que hace que el trabajo llegue a término. Sin protección ni herramienta, la compra está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petición de insta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bar la oferta vigente, leer la ficha y derivar a quien ejecuta, sin inventar el paso de insta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uede afirmar en una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sobre una pieza que nadie ha visto, los plazos y las garantías. Lo que se afirma es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orientación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ecoracion-manualidades-y-otras-familias-ofrecida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orientación que se sostiene» (2 de 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orientación que se sostiene» (3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93" r:id="rId1"/>
    <p:sldLayoutId id="2482435594" r:id="rId2"/>
    <p:sldLayoutId id="2482435595" r:id="rId3"/>
    <p:sldLayoutId id="24824355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058860db6b0b482b9726ba216937838fec4123d9baa26de1.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que-se-decide-con-cada-familia2.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hyperlink" Target="https://pinturasespecializadas.lumbre.lat/object/decoracion-manualidades-y-otras-familias-ofrecid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restaurar-mueble-cinco-tiempos3.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hyperlink" Target="https://pinturasespecializadas.lumbre.lat/object/decoracion-manualidades-y-otras-familias-ofrecida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uatro-comprobaciones-de-la-etiqueta5.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hyperlink" Target="https://pinturasespecializadas.lumbre.lat/object/decoracion-manualidades-y-otras-familias-ofrecidas"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un-accesorio-para-cada-trabajo7.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hyperlink" Target="https://pinturasespecializadas.lumbre.lat/object/decoracion-manualidades-y-otras-familias-ofrecidas"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rutina-de-mostrador-en-cinco-pasos9.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hyperlink" Target="https://pinturasespecializadas.lumbre.lat/object/decoracion-manualidades-y-otras-familias-ofrecidas" TargetMode="External"/>
  <Relationship Id="rId5"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responder-o-derivar10.jpg"/>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hyperlink" Target="https://pinturasespecializadas.lumbre.lat/object/decoracion-manualidades-y-otras-familias-ofrecidas" TargetMode="External"/>
  <Relationship Id="rId5"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hyperlink" Target="https://pinturasespecializadas.lumbre.lat/object/decoracion-manualidades-y-otras-familias-ofrecidas" TargetMode="External"/>
  <Relationship Id="rId4"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ecoracion-manualidades-y-otras-familias-ofrecidas" TargetMode="External"/>
  <Relationship Id="rId3" Type="http://schemas.openxmlformats.org/officeDocument/2006/relationships/notesSlide" Target="../notesSlides/notesSlide10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or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ual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tr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mil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reci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ecoracion-manualidades-y-otras-familias-ofrecid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entar una petición de decoración o manualidad sin inventar especialización: preguntar por el proyecto, el soporte y el acabado antes de recomendar; distinguir las familias de chalk paint, acrílicos y spray con su técnica, su soporte y su protección; aplicar el método de restauración de un mueble paso a paso; comprobar en la etiqueta lo que se puede afirmar; y derivar la instalación de pavimentos decorativos o césped a quien correspon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ctavo objeto del curso C05. Enseña a orientar una petición de decoración o manualidad sin fingir especialización: las tres preguntas que abren la conversación, la ficha de cada familia con su técnica, su soporte y su protección, el método de restauración de un mueble paso a paso, los accesorios que van con el producto, lo que se comprueba en la etiqueta y el límite con las familias —pavimentos decorativos o césped— cuya oferta vigente y su instalación debe confirmar direc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coración · manualidades · chalk paint · restauración de muebles · acrílicos · spray · asesoramiento en mostra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oración, manualidades y otras familias ofrecid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por la mañana, en la tienda del centro, entra una clienta con la foto de una cómoda de madera en el móvil: «esto era de mi abuela y quiero quedármelo, pero no sé por dónde empezar». Detrás de ella, un remunerado de una cafetería pide «algo para pintar la valla del patio con un acabado que no se note». En el mostrador hay dos botes de la familia de chalk paint, un bote de acrílicos y una caja de material de spray, pero nadie ha escrito qué familias siguen vigentes, qué protección corresponde a cada producto ni qué se responde cuando el cliente pregunta por la instal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oración, manualidades y otras familias ofrecid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las situaciones, cifras y referencias de esta lección son inventadas para practicar. No son datos del catálogo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oración, manualidades y otras familias ofrecid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r una petición de decoración o manualidad sin inventar especialización: preguntar por el proyecto, el soporte y el acabado antes de recomendar; distinguir las familias de chalk paint, acrílicos y spray con su técnica, su soporte y su protección; aplicar el método de restauración de un mueble paso a paso; comprobar en la etiqueta lo que se puede afirmar; y derivar la instalación de pavimentos decorativos o césped a quien correspon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oración, manualidades y otras familias ofrecid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oferta, referencias, autorizaciones y circuitos que debe confirmar dirección.]]></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referencias marcadas como ficticias sirven para practicar; no son dat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oración, manualidades y otras familias ofrecid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familias y referencias de decoración y manualidades están vigentes hoy, y con qué ficha técnica responde cada 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oración, manualidades y otras familias ofrecid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vimentos decorativos y césped se ofrecen, si llevan instalación y quién la ejecuta. Si el acabado envejecido con lijado de bordes se ofrece con alguna marca concreta y qué instrucciones acompañan a cada producto. Qué material de protección y limpieza se recomienda en cada familia y si hay producto propio para el útil.]]></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entrega por escrito con una compra de decoración: ficha técnica, instrucciones de uso y documento de segur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familias y una regla de o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una parte del lineal que no es pared, ni fachada, ni madera de obra, ni metal: la decoración y las manualidades. Aquí no hay un sistema cerrado con imprimación y manos contadas, y el cliente casi nunca llama a un aplicador: viene con una idea. «Quiero pintar una cómoda», «quiero hacer un cuadro», «quiero pintar la valla del patio». El mostrador tiene que convertir esa idea en dos cosas: ]]></a:t>
            </a:r>
            <a:r>
              <a:rPr lang="en-US" b="1" strike="noStrike" sz="2100" spc="0" u="none" cap="none">
                <a:solidFill>
                  <a:srgbClr val="1B2438">
                    <a:alpha val="100000"/>
                  </a:srgbClr>
                </a:solidFill>
                <a:latin typeface="Calibri"/>
              </a:rPr>
              <a:t><![CDATA[qué familia de producto encaj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necesita ese producto para funcionar]]></a:t>
            </a:r>
            <a:r>
              <a:rPr lang="en-US" strike="noStrike" sz="2100" spc="0" u="none" cap="none">
                <a:solidFill>
                  <a:srgbClr val="1B2438">
                    <a:alpha val="100000"/>
                  </a:srgbClr>
                </a:solidFill>
                <a:latin typeface="Calibri"/>
              </a:rPr>
              <a:t><![CDATA[.]]></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pinturas de pared, fachadas, madera y metal, la empresa ofrece productos de decoración y manualidad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familias y una regla de o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halk Paint]]></a:t>
            </a:r>
            <a:r>
              <a:rPr lang="en-US" strike="noStrike" sz="2100" spc="0" u="none" cap="none">
                <a:solidFill>
                  <a:srgbClr val="1B2438">
                    <a:alpha val="100000"/>
                  </a:srgbClr>
                </a:solidFill>
                <a:latin typeface="Calibri"/>
              </a:rPr>
              <a:t><![CDATA[: pintura a la tiza para muebles, acabado mate, sin imprimación.]]></a:t>
            </a:r>
          </a:p>
        </p:txBody>
      </p:sp>
      <p:sp>
        <p:nvSpPr>
          <p:cNvPr id="9" name=""/>
          <p:cNvSpPr txBox="1"/>
          <p:nvPr/>
        </p:nvSpPr>
        <p:spPr>
          <a:xfrm>
            <a:off x="514350" y="1924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rílicos]]></a:t>
            </a:r>
            <a:r>
              <a:rPr lang="en-US" strike="noStrike" sz="2100" spc="0" u="none" cap="none">
                <a:solidFill>
                  <a:srgbClr val="1B2438">
                    <a:alpha val="100000"/>
                  </a:srgbClr>
                </a:solidFill>
                <a:latin typeface="Calibri"/>
              </a:rPr>
              <a:t><![CDATA[: pintura acrílica para lienzo, madera, papel.]]></a:t>
            </a:r>
          </a:p>
        </p:txBody>
      </p:sp>
      <p:sp>
        <p:nvSpPr>
          <p:cNvPr id="11" name=""/>
          <p:cNvSpPr txBox="1"/>
          <p:nvPr/>
        </p:nvSpPr>
        <p:spPr>
          <a:xfrm>
            <a:off x="514350" y="2305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05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pray]]></a:t>
            </a:r>
            <a:r>
              <a:rPr lang="en-US" strike="noStrike" sz="2100" spc="0" u="none" cap="none">
                <a:solidFill>
                  <a:srgbClr val="1B2438">
                    <a:alpha val="100000"/>
                  </a:srgbClr>
                </a:solidFill>
                <a:latin typeface="Calibri"/>
              </a:rPr>
              <a:t><![CDATA[: pintura en aerosol para superficies irregulares.]]></a:t>
            </a:r>
          </a:p>
        </p:txBody>
      </p:sp>
      <p:sp>
        <p:nvSpPr>
          <p:cNvPr id="13" name=""/>
          <p:cNvSpPr txBox="1"/>
          <p:nvPr/>
        </p:nvSpPr>
        <p:spPr>
          <a:xfrm>
            <a:off x="514350" y="26765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6765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rios]]></a:t>
            </a:r>
            <a:r>
              <a:rPr lang="en-US" strike="noStrike" sz="2100" spc="0" u="none" cap="none">
                <a:solidFill>
                  <a:srgbClr val="1B2438">
                    <a:alpha val="100000"/>
                  </a:srgbClr>
                </a:solidFill>
                <a:latin typeface="Calibri"/>
              </a:rPr>
              <a:t><![CDATA[: ceras, plantillas, pinceles, lienzo.]]></a:t>
            </a:r>
          </a:p>
        </p:txBody>
      </p:sp>
      <p:sp>
        <p:nvSpPr>
          <p:cNvPr id="15" name=""/>
          <p:cNvSpPr txBox="1"/>
          <p:nvPr/>
        </p:nvSpPr>
        <p:spPr>
          <a:xfrm>
            <a:off x="514350" y="30575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roducto tiene su técnica y sus accesorios específicos, y por eso el mismo bote no sirve para todo. La orientación no consiste en recitar el catálogo: consiste en decidir ]]></a:t>
            </a:r>
            <a:r>
              <a:rPr lang="en-US" b="1" strike="noStrike" sz="2100" spc="0" u="none" cap="none">
                <a:solidFill>
                  <a:srgbClr val="1B2438">
                    <a:alpha val="100000"/>
                  </a:srgbClr>
                </a:solidFill>
                <a:latin typeface="Calibri"/>
              </a:rPr>
              <a:t><![CDATA[con qué información]]></a:t>
            </a:r>
            <a:r>
              <a:rPr lang="en-US" strike="noStrike" sz="2100" spc="0" u="none" cap="none">
                <a:solidFill>
                  <a:srgbClr val="1B2438">
                    <a:alpha val="100000"/>
                  </a:srgbClr>
                </a:solidFill>
                <a:latin typeface="Calibri"/>
              </a:rPr>
              <a:t><![CDATA[, y esa información son tres pregunt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familias y una regla de o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arte de esta parte del lineal que no se puede orientar desde el mostrador —la instalación de pavimentos decorativos o césped—, que se explica en el apartado 9 y se deriva a quien corresponde. Lo que este apartado fija es el método para todo lo dem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familias y una regla de oro]]></a:t>
            </a:r>
          </a:p>
        </p:txBody>
      </p:sp>
      <p:pic>
        <p:nvPicPr>
          <p:cNvPr id="3" name="" descr="Matriz con cuatro familias del lineal: chalk paint, acrílicos, spray y accesorios; lo que se le pregunta al cliente, lo que se comprueba en el envase y lo que la lección no resuelve.">
            <a:hlinkClick r:id="rId3" tooltip="Matriz con cuatro familias del lineal: chalk paint, acrílicos, spray y accesorios; lo que se le pregunta al cliente, lo que se comprueba en el envase y lo que la lección no resuelve."/>
          </p:cNvPr>
          <p:cNvPicPr>
            <a:picLocks noChangeAspect="1"/>
          </p:cNvPicPr>
          <p:nvPr>
            <p:ph type="pic" idx="1"/>
          </p:nvPr>
        </p:nvPicPr>
        <p:blipFill>
          <a:blip r:embed="rId2"/>
          <a:stretch>
            <a:fillRect/>
          </a:stretch>
        </p:blipFill>
        <p:spPr>
          <a:xfrm>
            <a:off x="2781300" y="1257300"/>
            <a:ext cx="35814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amilia se decide con una pregunta al cliente y una comprobación en el envase. La última columna es el límite: lo que no se puede afirmar desde el mostrad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oracion-manualidades-y-otras-familias-ofrecid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familias y una regla de o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8]]></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recomendar, pregunta: ¿qué proyecto? ¿Qué soporte? ¿Qué acabado quiere? Sin esas respuestas, no hay recomendación váli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uatro familias y una regla de o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oducto con su u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halk Paint]]></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rílic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pray]]></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enzo, manualidades]]></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perficies irregular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ue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halk Paint: restaurar mueb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de la restauración de muebles es la chalk paint: acabado mate y sin imprimación. Frente a una pintura de pared, la diferencia no está en el bote sino en el trabajo: una pintura de pared busca cubrición sobre un paramento, y una chalk paint busca ]]></a:t>
            </a:r>
            <a:r>
              <a:rPr lang="en-US" b="1" strike="noStrike" sz="2100" spc="0" u="none" cap="none">
                <a:solidFill>
                  <a:srgbClr val="1B2438">
                    <a:alpha val="100000"/>
                  </a:srgbClr>
                </a:solidFill>
                <a:latin typeface="Calibri"/>
              </a:rPr>
              <a:t><![CDATA[acabar la superficie]]></a:t>
            </a:r>
            <a:r>
              <a:rPr lang="en-US" strike="noStrike" sz="2100" spc="0" u="none" cap="none">
                <a:solidFill>
                  <a:srgbClr val="1B2438">
                    <a:alpha val="100000"/>
                  </a:srgbClr>
                </a:solidFill>
                <a:latin typeface="Calibri"/>
              </a:rPr>
              <a:t><![CDATA[ y, en muchos casos, a ennoblecerla con el lijado de bordes. Por eso el trabajo de esta familia se parece más a una restauración de mueble que a una obra de pintura.]]></a:t>
            </a:r>
          </a:p>
        </p:txBody>
      </p:sp>
      <p:sp>
        <p:nvSpPr>
          <p:cNvPr id="8" name=""/>
          <p:cNvSpPr txBox="1"/>
          <p:nvPr/>
        </p:nvSpPr>
        <p:spPr>
          <a:xfrm>
            <a:off x="514350" y="3600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Mate, de estilo vintage o shabby chic.]]></a:t>
            </a:r>
          </a:p>
        </p:txBody>
      </p:sp>
      <p:sp>
        <p:nvSpPr>
          <p:cNvPr id="10" name=""/>
          <p:cNvSpPr txBox="1"/>
          <p:nvPr/>
        </p:nvSpPr>
        <p:spPr>
          <a:xfrm>
            <a:off x="514350" y="3981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981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No requiere imprim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halk Paint: restaurar mueb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portes.]]></a:t>
            </a:r>
            <a:r>
              <a:rPr lang="en-US" strike="noStrike" sz="2100" spc="0" u="none" cap="none">
                <a:solidFill>
                  <a:srgbClr val="1B2438">
                    <a:alpha val="100000"/>
                  </a:srgbClr>
                </a:solidFill>
                <a:latin typeface="Calibri"/>
              </a:rPr>
              <a:t><![CDATA[ Madera, metal y plástico.]]></a:t>
            </a:r>
          </a:p>
        </p:txBody>
      </p:sp>
      <p:sp>
        <p:nvSpPr>
          <p:cNvPr id="9" name=""/>
          <p:cNvSpPr txBox="1"/>
          <p:nvPr/>
        </p:nvSpPr>
        <p:spPr>
          <a:xfrm>
            <a:off x="514350" y="1600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00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Cera incolora o barniz, que se aplican después y no vienen en el bote.]]></a:t>
            </a:r>
          </a:p>
        </p:txBody>
      </p:sp>
      <p:sp>
        <p:nvSpPr>
          <p:cNvPr id="11" name=""/>
          <p:cNvSpPr txBox="1"/>
          <p:nvPr/>
        </p:nvSpPr>
        <p:spPr>
          <a:xfrm>
            <a:off x="514350" y="2305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puntos que más se confunden en el mostrador son los dos últimos: ]]></a:t>
            </a:r>
            <a:r>
              <a:rPr lang="en-US" b="1" strike="noStrike" sz="2100" spc="0" u="none" cap="none">
                <a:solidFill>
                  <a:srgbClr val="1B2438">
                    <a:alpha val="100000"/>
                  </a:srgbClr>
                </a:solidFill>
                <a:latin typeface="Calibri"/>
              </a:rPr>
              <a:t><![CDATA[la imprimación no es un paso de esta famili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a protección es un producto aparte]]></a:t>
            </a:r>
            <a:r>
              <a:rPr lang="en-US" strike="noStrike" sz="2100" spc="0" u="none" cap="none">
                <a:solidFill>
                  <a:srgbClr val="1B2438">
                    <a:alpha val="100000"/>
                  </a:srgbClr>
                </a:solidFill>
                <a:latin typeface="Calibri"/>
              </a:rPr>
              <a:t><![CDATA[. Un cliente que compra «el bote» y se va sin cera tiene una restauración a medias: el acabado mate no está protegido y el primer roce se no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halk Paint: restaurar mueb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además, no es la de una pared: se trabaja por zonas pequeñas, con poca cantidad de producto en el pincel y sin dejar la superficie empapada, porque un acabado mate no tolera que la pintura se acumule. Y hay un paso opcional que es el que separa «pintado» de «restaurado»: lijar los bordes y los desgastes. Ese lijado, en las manos de quien no lo ha hecho nunca, se convierte en un arañazo. Por eso la explicación del lijado de bordes va siempre acompañada de «suavemente» y del aviso de que es opcio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halk Paint: restaurar muebles]]></a:t>
            </a:r>
          </a:p>
        </p:txBody>
      </p:sp>
      <p:pic>
        <p:nvPicPr>
          <p:cNvPr id="3" name="" descr="Cinco pasos: limpiar, lijar, pintar dos capas, dejar secar 24 horas y proteger con cera o barniz.">
            <a:hlinkClick r:id="rId3" tooltip="Cinco pasos: limpiar, lijar, pintar dos capas, dejar secar 24 horas y proteger con cera o barniz."/>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étodo en cinco tiempos. Los tiempos son de práctica; los de cada producto concreto están en su ficha técn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oracion-manualidades-y-otras-familias-ofrecida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alk Paint: características y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8]]></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cterís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tal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vintage, shabby chi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quiere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era, metal, plá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 incolora o barn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halk Paint: restaurar muebles · Ejemplo: restaurar una silla de made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impiar]]></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la superficie con agua y jabón. Dejar sec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halk Paint: restaurar muebles · Ejemplo: restaurar una silla de made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ijar]]></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jar suavemente con grano 180. Limpiar polv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halk Paint: restaurar muebles · Ejemplo: restaurar una silla de made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Pintar]]></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2 capas de Chalk Paint. Dejar secar 24 horas entre cap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halk Paint: restaurar muebles · Ejemplo: restaurar una silla de made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roteger]]></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cera incolora o barniz. Si se quiere envejecer, lijar bord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halk Paint: restaurar muebl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Quiero restaurar un mueble antiguo». ¿Qué recomien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ntura plástica de pared]]></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halk Paint con cer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rílico para lienz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pr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hay que comprobar antes de recomend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r de memoria es fácil; no recomendar en falso es lo difícil. Antes de entregar un producto de esta parte del lineal hay cuatro cosas que se pueden comprobar en el propio envase, sin inventar y sin saber el catálogo de memoria:]]></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y para qué sirve.]]></a:t>
            </a:r>
            <a:r>
              <a:rPr lang="en-US" strike="noStrike" sz="2100" spc="0" u="none" cap="none">
                <a:solidFill>
                  <a:srgbClr val="1B2438">
                    <a:alpha val="100000"/>
                  </a:srgbClr>
                </a:solidFill>
                <a:latin typeface="Calibri"/>
              </a:rPr>
              <a:t><![CDATA[ El nombre y la descripción de la etiqueta. Si la descripción no encaja con el proyecto del cliente, no se entrega: se pregunta.]]></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pide preparación previa.]]></a:t>
            </a:r>
            <a:r>
              <a:rPr lang="en-US" strike="noStrike" sz="2100" spc="0" u="none" cap="none">
                <a:solidFill>
                  <a:srgbClr val="1B2438">
                    <a:alpha val="100000"/>
                  </a:srgbClr>
                </a:solidFill>
                <a:latin typeface="Calibri"/>
              </a:rPr>
              <a:t><![CDATA[ La chalk paint de esta familia no la pide; otras sí. La etiqueta lo dice y hay que lee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hay que comprobar antes de recomend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otección o acabado lleva después.]]></a:t>
            </a:r>
            <a:r>
              <a:rPr lang="en-US" strike="noStrike" sz="2100" spc="0" u="none" cap="none">
                <a:solidFill>
                  <a:srgbClr val="1B2438">
                    <a:alpha val="100000"/>
                  </a:srgbClr>
                </a:solidFill>
                <a:latin typeface="Calibri"/>
              </a:rPr>
              <a:t><![CDATA[ Si la protección es un producto aparte, el cliente tiene que salir de la tienda con las dos cosas. Un bote solo, sin su protección, es una compra incompleta.]]></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cauciones y qué modo de uso.]]></a:t>
            </a:r>
            <a:r>
              <a:rPr lang="en-US" strike="noStrike" sz="2100" spc="0" u="none" cap="none">
                <a:solidFill>
                  <a:srgbClr val="1B2438">
                    <a:alpha val="100000"/>
                  </a:srgbClr>
                </a:solidFill>
                <a:latin typeface="Calibri"/>
              </a:rPr>
              <a:t><![CDATA[ La ventilación, la distancia, el tiempo de secado y la limpieza del útil. Son datos del producto, no de la memoria del vended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hay que comprobar antes de recomend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quinto punto que no está en la etiqueta y que es el que más cuesta: ]]></a:t>
            </a:r>
            <a:r>
              <a:rPr lang="en-US" b="1" strike="noStrike" sz="2100" spc="0" u="none" cap="none">
                <a:solidFill>
                  <a:srgbClr val="1B2438">
                    <a:alpha val="100000"/>
                  </a:srgbClr>
                </a:solidFill>
                <a:latin typeface="Calibri"/>
              </a:rPr>
              <a:t><![CDATA[lo que el producto no dice]]></a:t>
            </a:r>
            <a:r>
              <a:rPr lang="en-US" strike="noStrike" sz="2100" spc="0" u="none" cap="none">
                <a:solidFill>
                  <a:srgbClr val="1B2438">
                    <a:alpha val="100000"/>
                  </a:srgbClr>
                </a:solidFill>
                <a:latin typeface="Calibri"/>
              </a:rPr>
              <a:t><![CDATA[. La etiqueta no dice si la superficie del mueble está en buen estado, ni si el acabado que el cliente quiere es el que el producto va a dar. Eso se averigua preguntando y, si hace falta, viendo la piez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cinco puntos, la conversación de mostrador deja de ser una recomendación de memoria y pasa a ser una recomendación con su comprobación detrás. Y lo que no se puede comprobar —el estado del soporte, la instalación, la garantía del resultado— no se inventa: se dice que no se sabe, se anota y se deriv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hay que comprobar antes de recomendar]]></a:t>
            </a:r>
          </a:p>
        </p:txBody>
      </p:sp>
      <p:pic>
        <p:nvPicPr>
          <p:cNvPr id="3" name="" descr="Cuatro tarjetas: uso declarado, preparación, protección y precauciones, con lo que se lee en cada una y lo que pasa si se salta.">
            <a:hlinkClick r:id="rId3" tooltip="Cuatro tarjetas: uso declarado, preparación, protección y precauciones, con lo que se lee en cada una y lo que pasa si se salta."/>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comprobaciones del envase y su consecuencia. Ninguna se responde de memo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oracion-manualidades-y-otras-familias-ofrecidas"/>
              </a:rPr>
              <a:t><![CDATA[Ver imagen original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 que hay que comprobar antes de recomend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halk Paint requiere imprimación antes de aplic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rílicos: manualidades y ar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crílicos son pinturas versátiles para manualidades y arte. Secan rápido, se mezclan con agua, se aplican con pinceles variados.]]></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n en lienzo, madera, papel, tela. No se usan en paredes (no tienen cobertura sufici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rílicos: manualidades y ar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n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áci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úm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s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c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g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rí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rílicos: manualidades y ar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de material que se explica con una frase: ]]></a:t>
            </a:r>
            <a:r>
              <a:rPr lang="en-US" b="1" strike="noStrike" sz="2100" spc="0" u="none" cap="none">
                <a:solidFill>
                  <a:srgbClr val="1B2438">
                    <a:alpha val="100000"/>
                  </a:srgbClr>
                </a:solidFill>
                <a:latin typeface="Calibri"/>
              </a:rPr>
              <a:t><![CDATA[el pincel no se comparte]]></a:t>
            </a:r>
            <a:r>
              <a:rPr lang="en-US" strike="noStrike" sz="2100" spc="0" u="none" cap="none">
                <a:solidFill>
                  <a:srgbClr val="1B2438">
                    <a:alpha val="100000"/>
                  </a:srgbClr>
                </a:solidFill>
                <a:latin typeface="Calibri"/>
              </a:rPr>
              <a:t><![CDATA[. Un pincel que ha pasado por acrílico no vuelve al lineal como un pincel para otra cosa, y el mismo criterio vale para la protección: la cera o el barniz de un producto no son el accesorio de otro. Son tres familias con tres técnicas, no tres versiones del mismo produc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rílicos: características y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8]]></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cterís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tal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o 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ápido (3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enzo, madera, papel, t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ble co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Acrílicos: manualidades y ar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por el proyecto antes de recomend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licar Chalk Paint sin imprimac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sar acrílicos para pintar pared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licar spray en una capa grue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pray: superficies irregular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ntura en spray es ideal para superficies irregulares, rincones difíciles o acabados uniformes.]]></a:t>
            </a:r>
          </a:p>
        </p:txBody>
      </p:sp>
      <p:sp>
        <p:nvSpPr>
          <p:cNvPr id="8" name=""/>
          <p:cNvSpPr txBox="1"/>
          <p:nvPr/>
        </p:nvSpPr>
        <p:spPr>
          <a:xfrm>
            <a:off x="514350" y="19526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tilar bien el área]]></a:t>
            </a:r>
            <a:r>
              <a:rPr lang="en-US" strike="noStrike" sz="2100" spc="0" u="none" cap="none">
                <a:solidFill>
                  <a:srgbClr val="1B2438">
                    <a:alpha val="100000"/>
                  </a:srgbClr>
                </a:solidFill>
                <a:latin typeface="Calibri"/>
              </a:rPr>
              <a:t><![CDATA[: usar mascarilla, trabajar al aire libre.]]></a:t>
            </a:r>
          </a:p>
        </p:txBody>
      </p:sp>
      <p:sp>
        <p:nvSpPr>
          <p:cNvPr id="10" name=""/>
          <p:cNvSpPr txBox="1"/>
          <p:nvPr/>
        </p:nvSpPr>
        <p:spPr>
          <a:xfrm>
            <a:off x="514350" y="23336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3336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icar en capas finas]]></a:t>
            </a:r>
            <a:r>
              <a:rPr lang="en-US" strike="noStrike" sz="2100" spc="0" u="none" cap="none">
                <a:solidFill>
                  <a:srgbClr val="1B2438">
                    <a:alpha val="100000"/>
                  </a:srgbClr>
                </a:solidFill>
                <a:latin typeface="Calibri"/>
              </a:rPr>
              <a:t><![CDATA[: 2-3 capas ligeras, no una gruesa.]]></a:t>
            </a:r>
          </a:p>
        </p:txBody>
      </p:sp>
      <p:sp>
        <p:nvSpPr>
          <p:cNvPr id="12" name=""/>
          <p:cNvSpPr txBox="1"/>
          <p:nvPr/>
        </p:nvSpPr>
        <p:spPr>
          <a:xfrm>
            <a:off x="514350" y="2705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2705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itar bien el bote]]></a:t>
            </a:r>
            <a:r>
              <a:rPr lang="en-US" strike="noStrike" sz="2100" spc="0" u="none" cap="none">
                <a:solidFill>
                  <a:srgbClr val="1B2438">
                    <a:alpha val="100000"/>
                  </a:srgbClr>
                </a:solidFill>
                <a:latin typeface="Calibri"/>
              </a:rPr>
              <a:t><![CDATA[: 2 minutos antes de usar.]]></a:t>
            </a:r>
          </a:p>
        </p:txBody>
      </p:sp>
      <p:sp>
        <p:nvSpPr>
          <p:cNvPr id="14" name=""/>
          <p:cNvSpPr txBox="1"/>
          <p:nvPr/>
        </p:nvSpPr>
        <p:spPr>
          <a:xfrm>
            <a:off x="514350" y="3086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086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20-30 cm de la superfic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pray: superficies irregular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s cuatro datos no son consejos sueltos: son los que separan un acabado uniforme de una gotería. Una capa gruesa no da más color, da más riesgo: gotea, se seca peor y cuesta más de lijar. Y la distancia no es un detalle de pulso, es la diferencia entre una superficie atomizada y una man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pray: superficies irregular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ducto es, además, el que más obliga a leer la etiqueta: la ventilación, el equipo de protección y la compatibilidad con el soporte de destino son datos que vienen en la ficha del producto y en su documento de seguridad. Si el trabajo va a hacerse en un interior cerrado o cerca de una llama, la respuesta del mostrador no es improvisar una solución: es derivar la consulta a quien tiene la compet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pray: superficies irregular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8]]></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oyecto quieres hacer?» Esa pregunta evita el error más caro: recomendar el producto equivoc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Spray: superficies irregular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pray se agita ___ minutos antes de usar, se aplica a una distancia de ___ cm de la superficie y se da en ___ capas ligeras, nunca en una grue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cesorios complementar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roducto tiene sus accesorios específicos. No se usa el mismo pincel para Chalk Paint que para acrílicos. No se usa la misma protección para spray que para Chalk Paint.]]></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ienda al cliente: comprar los accesorios junto con el producto. Sin accesorios, el resultado es malo.]]></a:t>
            </a:r>
          </a:p>
        </p:txBody>
      </p:sp>
      <p:sp>
        <p:nvSpPr>
          <p:cNvPr id="9" name=""/>
          <p:cNvSpPr txBox="1"/>
          <p:nvPr/>
        </p:nvSpPr>
        <p:spPr>
          <a:xfrm>
            <a:off x="514350" y="3019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es corta y cada accesorio tiene su trabajo:]]></a:t>
            </a:r>
          </a:p>
        </p:txBody>
      </p:sp>
      <p:sp>
        <p:nvSpPr>
          <p:cNvPr id="10" name=""/>
          <p:cNvSpPr txBox="1"/>
          <p:nvPr/>
        </p:nvSpPr>
        <p:spPr>
          <a:xfrm>
            <a:off x="514350" y="34194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4194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halk Paint:]]></a:t>
            </a:r>
            <a:r>
              <a:rPr lang="en-US" strike="noStrike" sz="2100" spc="0" u="none" cap="none">
                <a:solidFill>
                  <a:srgbClr val="1B2438">
                    <a:alpha val="100000"/>
                  </a:srgbClr>
                </a:solidFill>
                <a:latin typeface="Calibri"/>
              </a:rPr>
              <a:t><![CDATA[ cera incolora, cera oscura, plantillas.]]></a:t>
            </a:r>
          </a:p>
        </p:txBody>
      </p:sp>
      <p:sp>
        <p:nvSpPr>
          <p:cNvPr id="12" name=""/>
          <p:cNvSpPr txBox="1"/>
          <p:nvPr/>
        </p:nvSpPr>
        <p:spPr>
          <a:xfrm>
            <a:off x="514350" y="38004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8004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rílicos:]]></a:t>
            </a:r>
            <a:r>
              <a:rPr lang="en-US" strike="noStrike" sz="2100" spc="0" u="none" cap="none">
                <a:solidFill>
                  <a:srgbClr val="1B2438">
                    <a:alpha val="100000"/>
                  </a:srgbClr>
                </a:solidFill>
                <a:latin typeface="Calibri"/>
              </a:rPr>
              <a:t><![CDATA[ pinceles variados, paleta, lienzo.]]></a:t>
            </a:r>
          </a:p>
        </p:txBody>
      </p:sp>
      <p:sp>
        <p:nvSpPr>
          <p:cNvPr id="14" name=""/>
          <p:cNvSpPr txBox="1"/>
          <p:nvPr/>
        </p:nvSpPr>
        <p:spPr>
          <a:xfrm>
            <a:off x="514350" y="41814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41814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pray:]]></a:t>
            </a:r>
            <a:r>
              <a:rPr lang="en-US" strike="noStrike" sz="2100" spc="0" u="none" cap="none">
                <a:solidFill>
                  <a:srgbClr val="1B2438">
                    <a:alpha val="100000"/>
                  </a:srgbClr>
                </a:solidFill>
                <a:latin typeface="Calibri"/>
              </a:rPr>
              <a:t><![CDATA[ boquillas de repuesto, mascarilla, papel periódic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cesorios complementar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cesorio no es un extra ni una venta aparte: es la parte del trabajo que nadie ve cuando sale mal. Una restauración sin cera no está terminada; un spray sin boquillas de repuesto deja de atomizar bien a mitad de trabajo; y el papel periódico no es un detalle doméstico, es lo que recoge el exceso y protege lo que hay debaj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cesorios complementar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riterio de venta que se aprende en una frase: ]]></a:t>
            </a:r>
            <a:r>
              <a:rPr lang="en-US" b="1" strike="noStrike" sz="2100" spc="0" u="none" cap="none">
                <a:solidFill>
                  <a:srgbClr val="1B2438">
                    <a:alpha val="100000"/>
                  </a:srgbClr>
                </a:solidFill>
                <a:latin typeface="Calibri"/>
              </a:rPr>
              <a:t><![CDATA[el accesorio se vende con el producto, no después]]></a:t>
            </a:r>
            <a:r>
              <a:rPr lang="en-US" strike="noStrike" sz="2100" spc="0" u="none" cap="none">
                <a:solidFill>
                  <a:srgbClr val="1B2438">
                    <a:alpha val="100000"/>
                  </a:srgbClr>
                </a:solidFill>
                <a:latin typeface="Calibri"/>
              </a:rPr>
              <a:t><![CDATA[. Si el cliente vuelve a por la cera, es que la primera vez no se le explicó que la protección era una segunda compra. Enseñar el accesorio antes de pagar cuesta diez segundos y ahorra una devolu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Accesorios complementarios]]></a:t>
            </a:r>
          </a:p>
        </p:txBody>
      </p:sp>
      <p:pic>
        <p:nvPicPr>
          <p:cNvPr id="3" name="" descr="Cuatro tarjetas con el accesorio de cada familia: cera y plantillas, pinceles y paleta, boquillas y mascarilla, y el papel periódico.">
            <a:hlinkClick r:id="rId3" tooltip="Cuatro tarjetas con el accesorio de cada familia: cera y plantillas, pinceles y paleta, boquillas y mascarilla, y el papel periódico."/>
          </p:cNvPr>
          <p:cNvPicPr>
            <a:picLocks noChangeAspect="1"/>
          </p:cNvPicPr>
          <p:nvPr>
            <p:ph type="pic" idx="1"/>
          </p:nvPr>
        </p:nvPicPr>
        <p:blipFill>
          <a:blip r:embed="rId2"/>
          <a:stretch>
            <a:fillRect/>
          </a:stretch>
        </p:blipFill>
        <p:spPr>
          <a:xfrm>
            <a:off x="1552575" y="1257300"/>
            <a:ext cx="6029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accesorio cubre una etapa del trabajo. Lo que pasa si falta está en la segunda línea de cada tarj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oracion-manualidades-y-otras-familias-ofrecidas"/>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orios por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8]]></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esori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alk Pain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 incolora, cera oscura, plant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íl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celes variados, paleta, lien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pr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quillas de repuesto, mascarilla, papel perió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Accesorios complementar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royecto quieres hace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halk Paint requiere imprima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rílicos secan rápi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pray se aplica en una capa grue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completa, paso a 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de mostrador de esta parte del lineal tiene cinco pasos, y el orden importa más que las palabras.]]></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brir con la pregunta del proyecto.]]></a:t>
            </a:r>
            <a:r>
              <a:rPr lang="en-US" strike="noStrike" sz="2100" spc="0" u="none" cap="none">
                <a:solidFill>
                  <a:srgbClr val="1B2438">
                    <a:alpha val="100000"/>
                  </a:srgbClr>
                </a:solidFill>
                <a:latin typeface="Calibri"/>
              </a:rPr>
              <a:t><![CDATA[ «¿Qué quieres hacer?». Es la frase que evita el error más caro.]]></a:t>
            </a:r>
          </a:p>
        </p:txBody>
      </p:sp>
      <p:sp>
        <p:nvSpPr>
          <p:cNvPr id="10" name=""/>
          <p:cNvSpPr txBox="1"/>
          <p:nvPr/>
        </p:nvSpPr>
        <p:spPr>
          <a:xfrm>
            <a:off x="514350" y="2657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657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guntar por el soporte y el acabado.]]></a:t>
            </a:r>
            <a:r>
              <a:rPr lang="en-US" strike="noStrike" sz="2100" spc="0" u="none" cap="none">
                <a:solidFill>
                  <a:srgbClr val="1B2438">
                    <a:alpha val="100000"/>
                  </a:srgbClr>
                </a:solidFill>
                <a:latin typeface="Calibri"/>
              </a:rPr>
              <a:t><![CDATA[ Qué material es y cómo lo quiere ver terminado. Sin estas dos respuestas, la familia no se decide.]]></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r la etiqueta.]]></a:t>
            </a:r>
            <a:r>
              <a:rPr lang="en-US" strike="noStrike" sz="2100" spc="0" u="none" cap="none">
                <a:solidFill>
                  <a:srgbClr val="1B2438">
                    <a:alpha val="100000"/>
                  </a:srgbClr>
                </a:solidFill>
                <a:latin typeface="Calibri"/>
              </a:rPr>
              <a:t><![CDATA[ Qué es, si pide preparación, qué protección va aparte y qué precauciones tie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completa, paso a 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dir y completar.]]></a:t>
            </a:r>
            <a:r>
              <a:rPr lang="en-US" strike="noStrike" sz="2100" spc="0" u="none" cap="none">
                <a:solidFill>
                  <a:srgbClr val="1B2438">
                    <a:alpha val="100000"/>
                  </a:srgbClr>
                </a:solidFill>
                <a:latin typeface="Calibri"/>
              </a:rPr>
              <a:t><![CDATA[ La familia, el acabado y el accesorio que hace falta para que el trabajo llegue a términ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y derivar.]]></a:t>
            </a:r>
            <a:r>
              <a:rPr lang="en-US" strike="noStrike" sz="2100" spc="0" u="none" cap="none">
                <a:solidFill>
                  <a:srgbClr val="1B2438">
                    <a:alpha val="100000"/>
                  </a:srgbClr>
                </a:solidFill>
                <a:latin typeface="Calibri"/>
              </a:rPr>
              <a:t><![CDATA[ Lo que no se ha comprobado y lo que no se resuelve aquí, con su motivo y con quién queda.]]></a:t>
            </a:r>
          </a:p>
        </p:txBody>
      </p:sp>
      <p:sp>
        <p:nvSpPr>
          <p:cNvPr id="11" name=""/>
          <p:cNvSpPr txBox="1"/>
          <p:nvPr/>
        </p:nvSpPr>
        <p:spPr>
          <a:xfrm>
            <a:off x="514350" y="26289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5 es el que separa a quien orienta de quien despacha. Si la conversación termina en el paso 4 y el cliente sale con un bote y sin protección, el mostrador ha hecho la mitad del trabajo: la otra mitad la paga el cliente en casa, con el producto y con la tien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completa, paso a 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xiste también un orden inverso, el del cliente que ya sabe lo que quiere y solo pide precio. En ese caso no se le interroga: se le entrega lo que pide, se le enseña el accesorio que le hace falta y se le anota lo que no se ha comprobado. Preguntar no es interrogar; es lo que evita una devolu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utina completa, paso a paso]]></a:t>
            </a:r>
          </a:p>
        </p:txBody>
      </p:sp>
      <p:pic>
        <p:nvPicPr>
          <p:cNvPr id="3" name="" descr="Cinco pasos: preguntar por el proyecto, preguntar por soporte y acabado, comprobar la etiqueta, decidir y completar con el accesorio, anotar y derivar.">
            <a:hlinkClick r:id="rId3" tooltip="Cinco pasos: preguntar por el proyecto, preguntar por soporte y acabado, comprobar la etiqueta, decidir y completar con el accesorio, anotar y derivar."/>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utina completa. El último paso es el que no se ve desde fuera y el que evita el disgus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oracion-manualidades-y-otras-familias-ofrecidas"/>
              </a:rPr>
              <a:t><![CDATA[Ver imagen original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rutina completa, paso a 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ina de orientación en mostrad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bar la etiqueta: uso, preparación, protección y precaucione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la familia y el acabado, y completar con el accesorio.]]></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o que no se ha comprobado y lo que queda pendiente.]]></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rivar a quien corresponda lo que no se resuelve en el mostrador.]]></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por el proyecto, el soporte y el acabado que busc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cómoda de la abue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resuelto, con nombres y cifras inventados para practicar.]]></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entra en la tienda del centro con la foto de una cómoda de madera de su abuela. Dice tres cosas: «quiero quedármela», «no quiero que se vea la madera» y «es para el salón, donde se toca». Pregunta si se lo pueden pintar allí.]]></a:t>
            </a:r>
          </a:p>
        </p:txBody>
      </p:sp>
      <p:sp>
        <p:nvSpPr>
          <p:cNvPr id="9" name=""/>
          <p:cNvSpPr txBox="1"/>
          <p:nvPr/>
        </p:nvSpPr>
        <p:spPr>
          <a:xfrm>
            <a:off x="514350" y="3019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ientación, paso a pa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cómoda de la abue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sponde primero a la última pregunta: no. El mostrador orienta y entrega material; la restauración se hace en casa del cliente o por quien tenga el oficio, y eso no se improvisa desde el mostrador.]]></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gunta por el acabado: quiere que la madera no se vea, sino que quede tapada. Eso descarta cualquier acabado que deje ver el soporte y encaja con la familia de acabado mate.]]></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 la etiqueta del bote que hay en el lineal: acabado mate, no requiere imprimación y la protección va aparte. De ahí sale la recomendación, no de la memor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cómoda de la abue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el producto ]]></a:t>
            </a:r>
            <a:r>
              <a:rPr lang="en-US" b="1" strike="noStrike" sz="2100" spc="0" u="none" cap="none">
                <a:solidFill>
                  <a:srgbClr val="1B2438">
                    <a:alpha val="100000"/>
                  </a:srgbClr>
                </a:solidFill>
                <a:latin typeface="Calibri"/>
              </a:rPr>
              <a:t><![CDATA[con su accesorio]]></a:t>
            </a:r>
            <a:r>
              <a:rPr lang="en-US" strike="noStrike" sz="2100" spc="0" u="none" cap="none">
                <a:solidFill>
                  <a:srgbClr val="1B2438">
                    <a:alpha val="100000"/>
                  </a:srgbClr>
                </a:solidFill>
                <a:latin typeface="Calibri"/>
              </a:rPr>
              <a:t><![CDATA[: sin la cera incolora, la restauración no está terminada.]]></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o que no se ha comprobado: el estado de la cómoda por dentro y si tiene pintura vieja que haya que retirar. Nadie lo ha visto, así que se anota como pendiente y no como hecho.]]></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xplica el método en cuatro tiempos —limpiar, lijar, pintar dos capas, proteger— y se dice que el lijado de bordes es suave y opcion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cómoda de la abue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se dice en esa conversación: que el resultado será exacto, que aguantará el uso de un salón ni cuánto va a durar. Eso no se puede afirmar sin ver la pieza. Lo que sí se puede afirmar es el método, que es otra co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cómoda de la abuela · Ejemplo resuelto: la cómoda de la abuela,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trae la foto de una cómoda de madera y pide que se la pinten. Lo primero que se contesta es qué se puede hacer en la tienda: orientar y entregar material, no restaurar el mue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cómoda de la abuela · Ejemplo resuelto: la cómoda de la abuela,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gunta por el acabado: quiere que la madera no se vea, sino que quede tapada. Con esa respuesta se descarta cualquier acabado que deje ver el soporte y se orienta a la familia de acabado ma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cómoda de la abuela · Ejemplo resuelto: la cómoda de la abuela,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 la etiqueta del bote del lineal: acabado mate, no requiere imprimación y protección aparte. De ahí sale la recomend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cómoda de la abuela · Ejemplo resuelto: la cómoda de la abuela,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el producto con su accesorio: la cera de protección. Sin ella, la compra está incomple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cómoda de la abuela · Ejemplo resuelto: la cómoda de la abuela,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o pendiente: el estado de la cómoda por dentro y si hay pintura vieja que retirar. Nadie lo ha visto, así que es un pendiente y no un hech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cómoda de la abuela · Ejemplo resuelto: la cómoda de la abuela,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el método en cuatro tiempos —limpiar, lijar, pintar dos capas y proteger— y se aclara que el lijado de bordes es suave y opcion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jemplo resuelto: la cómoda de la abue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lienta te pide que le garantices por escrito que la pintura aguantará el uso del salón. ¿Qué respuesta es la defendibl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el resultado sobre un mueble que nadie ha visto no se puede afirmar; lo que se afirma es el métod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ca: seguro que aguanta, es una pintura de buena cali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nte: con la cera que le damos, aguantará sin problemas.]]></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ucha: te lo garantizo yo, y si se deteriora lo repintamos sin cos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no se resuelve en el mostrado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eticiones de esta parte del lineal que no se pueden cerrar con un producto del lineal. Son las que incluyen ]]></a:t>
            </a:r>
            <a:r>
              <a:rPr lang="en-US" b="1" strike="noStrike" sz="2100" spc="0" u="none" cap="none">
                <a:solidFill>
                  <a:srgbClr val="1B2438">
                    <a:alpha val="100000"/>
                  </a:srgbClr>
                </a:solidFill>
                <a:latin typeface="Calibri"/>
              </a:rPr>
              <a:t><![CDATA[instalación]]></a:t>
            </a:r>
            <a:r>
              <a:rPr lang="en-US" strike="noStrike" sz="2100" spc="0" u="none" cap="none">
                <a:solidFill>
                  <a:srgbClr val="1B2438">
                    <a:alpha val="100000"/>
                  </a:srgbClr>
                </a:solidFill>
                <a:latin typeface="Calibri"/>
              </a:rPr>
              <a:t><![CDATA[: pavimentos decorativos, césped, y en general cualquier acabado que exija una obra y no una aplicación sobre un objeto. Lo que se puede ofrecer en el mostrador es orientación; lo que no se puede ofrecer es un resultado sobre una instalación que nadie ha vis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no se resuelve en el mostrado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era de tratarlas tiene tres pasos. Primero, ]]></a:t>
            </a:r>
            <a:r>
              <a:rPr lang="en-US" b="1" strike="noStrike" sz="2100" spc="0" u="none" cap="none">
                <a:solidFill>
                  <a:srgbClr val="1B2438">
                    <a:alpha val="100000"/>
                  </a:srgbClr>
                </a:solidFill>
                <a:latin typeface="Calibri"/>
              </a:rPr>
              <a:t><![CDATA[comprobar la oferta vigente]]></a:t>
            </a:r>
            <a:r>
              <a:rPr lang="en-US" strike="noStrike" sz="2100" spc="0" u="none" cap="none">
                <a:solidFill>
                  <a:srgbClr val="1B2438">
                    <a:alpha val="100000"/>
                  </a:srgbClr>
                </a:solidFill>
                <a:latin typeface="Calibri"/>
              </a:rPr>
              <a:t><![CDATA[: qué familias de pavimentos decorativos o de césped están en el catálogo ahora mismo, con qué ficha técnica y en qué condiciones. Ese dato no está en la memoria del mostrador y cambia con el catálogo: si no está confirmado, se escribe como pendiente y se consul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no se resuelve en el mostrado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a:t>
            </a:r>
            <a:r>
              <a:rPr lang="en-US" b="1" strike="noStrike" sz="2100" spc="0" u="none" cap="none">
                <a:solidFill>
                  <a:srgbClr val="1B2438">
                    <a:alpha val="100000"/>
                  </a:srgbClr>
                </a:solidFill>
                <a:latin typeface="Calibri"/>
              </a:rPr>
              <a:t><![CDATA[leer la ficha antes de comentar]]></a:t>
            </a:r>
            <a:r>
              <a:rPr lang="en-US" strike="noStrike" sz="2100" spc="0" u="none" cap="none">
                <a:solidFill>
                  <a:srgbClr val="1B2438">
                    <a:alpha val="100000"/>
                  </a:srgbClr>
                </a:solidFill>
                <a:latin typeface="Calibri"/>
              </a:rPr>
              <a:t><![CDATA[: qué soporte admite, qué preparación exige, si el formato que se vende es el que el cliente necesita y qué dice el producto sobre su instalación. Aquí es donde se decide si la instalación la hace el cliente, si la hace la empresa o si hay que derivar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no se resuelve en el mostrado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a:t>
            </a:r>
            <a:r>
              <a:rPr lang="en-US" b="1" strike="noStrike" sz="2100" spc="0" u="none" cap="none">
                <a:solidFill>
                  <a:srgbClr val="1B2438">
                    <a:alpha val="100000"/>
                  </a:srgbClr>
                </a:solidFill>
                <a:latin typeface="Calibri"/>
              </a:rPr>
              <a:t><![CDATA[derivar sin inventar]]></a:t>
            </a:r>
            <a:r>
              <a:rPr lang="en-US" strike="noStrike" sz="2100" spc="0" u="none" cap="none">
                <a:solidFill>
                  <a:srgbClr val="1B2438">
                    <a:alpha val="100000"/>
                  </a:srgbClr>
                </a:solidFill>
                <a:latin typeface="Calibri"/>
              </a:rPr>
              <a:t><![CDATA[: si la instalación no es del mostrador, se deriva a quien la ejecuta y se le deja la ficha, la medida y la duda del cliente. Al cliente se le explica qué va a pasar y quién le va a responder, sin fecha prometida y sin importe. Y hay una tentación que hay que quitar: dar instrucciones de instalación que no están en la ficha. Inventar un paso de instalación es peor que no dar ninguno: el cliente lo ejecuta igual, y encima cree que es lo correc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no se resuelve en el mostrado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general que resume esta lección entera cabe en una frase: ]]></a:t>
            </a:r>
            <a:r>
              <a:rPr lang="en-US" b="1" strike="noStrike" sz="2100" spc="0" u="none" cap="none">
                <a:solidFill>
                  <a:srgbClr val="1B2438">
                    <a:alpha val="100000"/>
                  </a:srgbClr>
                </a:solidFill>
                <a:latin typeface="Calibri"/>
              </a:rPr>
              <a:t><![CDATA[orientar es decidir con información; derivar es decidir sin ella, y decirlo]]></a:t>
            </a:r>
            <a:r>
              <a:rPr lang="en-US" strike="noStrike" sz="2100" spc="0" u="none" cap="none">
                <a:solidFill>
                  <a:srgbClr val="1B2438">
                    <a:alpha val="100000"/>
                  </a:srgbClr>
                </a:solidFill>
                <a:latin typeface="Calibri"/>
              </a:rPr>
              <a:t><![CDA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no se resuelve en el mostrador]]></a:t>
            </a:r>
          </a:p>
        </p:txBody>
      </p:sp>
      <p:pic>
        <p:nvPicPr>
          <p:cNvPr id="3" name="" descr="Comparación entre lo que se puede responder en mostrador y lo que hay que derivar, con lo que se dice en cada caso.">
            <a:hlinkClick r:id="rId3" tooltip="Comparación entre lo que se puede responder en mostrador y lo que hay que derivar, con lo que se dice en cada caso."/>
          </p:cNvPr>
          <p:cNvPicPr>
            <a:picLocks noChangeAspect="1"/>
          </p:cNvPicPr>
          <p:nvPr>
            <p:ph type="pic" idx="1"/>
          </p:nvPr>
        </p:nvPicPr>
        <p:blipFill>
          <a:blip r:embed="rId2"/>
          <a:stretch>
            <a:fillRect/>
          </a:stretch>
        </p:blipFill>
        <p:spPr>
          <a:xfrm>
            <a:off x="1714500" y="1257300"/>
            <a:ext cx="57054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regunta puede acabar en dos sitios distintos. Lo que cambia no es el producto: es quién tiene la compet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ecoracion-manualidades-y-otras-familias-ofrecidas"/>
              </a:rPr>
              <a:t><![CDATA[Ver imagen original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 que no se resuelve en el mostrad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si le instaláis un pavimento decorativo y en cuánto tiempo.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ices que la instalación se hace en una tarde, que es lo habitual en esta familia, y cobras el producto con el material.]]></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vendes el pavimento y le explicas tú mismo los pasos de la instalación, que son sencill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uebas la oferta vigente y lees la ficha: qué soporte admite, qué preparación exige y si la instalación va incluida. Si no la resuelve el mostrador, la derivas a quien la ejecuta y le dices qué va a pasar y quién le responde.]]></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s que eso se ve en otra tienda y le despides con la recomendación de que lo busque por su cuen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ómo se anota y qué queda pend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ale de una orientación es un papel, no una impresión. La ficha de orientación tiene siete campos, y ninguno es opcional:]]></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y qué quiere.]]></a:t>
            </a:r>
            <a:r>
              <a:rPr lang="en-US" strike="noStrike" sz="2100" spc="0" u="none" cap="none">
                <a:solidFill>
                  <a:srgbClr val="1B2438">
                    <a:alpha val="100000"/>
                  </a:srgbClr>
                </a:solidFill>
                <a:latin typeface="Calibri"/>
              </a:rPr>
              <a:t><![CDATA[ Cliente, contacto y el proyecto con sus palabras, no con las nuestras.]]></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oporte.]]></a:t>
            </a:r>
            <a:r>
              <a:rPr lang="en-US" strike="noStrike" sz="2100" spc="0" u="none" cap="none">
                <a:solidFill>
                  <a:srgbClr val="1B2438">
                    <a:alpha val="100000"/>
                  </a:srgbClr>
                </a:solidFill>
                <a:latin typeface="Calibri"/>
              </a:rPr>
              <a:t><![CDATA[ El material y, si no se ha visto, la anotación de que no se ha visto.]]></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cabado busca.]]></a:t>
            </a:r>
            <a:r>
              <a:rPr lang="en-US" strike="noStrike" sz="2100" spc="0" u="none" cap="none">
                <a:solidFill>
                  <a:srgbClr val="1B2438">
                    <a:alpha val="100000"/>
                  </a:srgbClr>
                </a:solidFill>
                <a:latin typeface="Calibri"/>
              </a:rPr>
              <a:t><![CDATA[ Con las palabras del cliente: mate, envejecido, si la madera se ve o no, colo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ómo se anota y qué queda pend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 comprobado.]]></a:t>
            </a:r>
            <a:r>
              <a:rPr lang="en-US" strike="noStrike" sz="2100" spc="0" u="none" cap="none">
                <a:solidFill>
                  <a:srgbClr val="1B2438">
                    <a:alpha val="100000"/>
                  </a:srgbClr>
                </a:solidFill>
                <a:latin typeface="Calibri"/>
              </a:rPr>
              <a:t><![CDATA[ Qué se ha leído de la etiqueta y de la ficha, con su fech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entrega.]]></a:t>
            </a:r>
            <a:r>
              <a:rPr lang="en-US" strike="noStrike" sz="2100" spc="0" u="none" cap="none">
                <a:solidFill>
                  <a:srgbClr val="1B2438">
                    <a:alpha val="100000"/>
                  </a:srgbClr>
                </a:solidFill>
                <a:latin typeface="Calibri"/>
              </a:rPr>
              <a:t><![CDATA[ La familia, el acabado y el accesorio, con su cantidad.]]></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queda pendiente.]]></a:t>
            </a:r>
            <a:r>
              <a:rPr lang="en-US" strike="noStrike" sz="2100" spc="0" u="none" cap="none">
                <a:solidFill>
                  <a:srgbClr val="1B2438">
                    <a:alpha val="100000"/>
                  </a:srgbClr>
                </a:solidFill>
                <a:latin typeface="Calibri"/>
              </a:rPr>
              <a:t><![CDATA[ El dato que falta, con su motivo y con quién lo revisa.]]></a:t>
            </a:r>
          </a:p>
        </p:txBody>
      </p:sp>
      <p:sp>
        <p:nvSpPr>
          <p:cNvPr id="13" name=""/>
          <p:cNvSpPr txBox="1"/>
          <p:nvPr/>
        </p:nvSpPr>
        <p:spPr>
          <a:xfrm>
            <a:off x="514350" y="33337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4" name=""/>
          <p:cNvSpPr txBox="1"/>
          <p:nvPr/>
        </p:nvSpPr>
        <p:spPr>
          <a:xfrm>
            <a:off x="762000" y="33337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deriva.]]></a:t>
            </a:r>
            <a:r>
              <a:rPr lang="en-US" strike="noStrike" sz="2100" spc="0" u="none" cap="none">
                <a:solidFill>
                  <a:srgbClr val="1B2438">
                    <a:alpha val="100000"/>
                  </a:srgbClr>
                </a:solidFill>
                <a:latin typeface="Calibri"/>
              </a:rPr>
              <a:t><![CDATA[ Lo que no se resuelve aquí y a quién ha i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Cómo se anota y qué queda pend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ado va una regla de datos personales: se anota lo necesario para poder volver a escribir al cliente y retomar el caso, no lo que ha contado de más. Y una idea que ordena el resto: ]]></a:t>
            </a:r>
            <a:r>
              <a:rPr lang="en-US" b="1" strike="noStrike" sz="2100" spc="0" u="none" cap="none">
                <a:solidFill>
                  <a:srgbClr val="1B2438">
                    <a:alpha val="100000"/>
                  </a:srgbClr>
                </a:solidFill>
                <a:latin typeface="Calibri"/>
              </a:rPr>
              <a:t><![CDATA[lo que no se anota, no existe]]></a:t>
            </a:r>
            <a:r>
              <a:rPr lang="en-US" strike="noStrike" sz="2100" spc="0" u="none" cap="none">
                <a:solidFill>
                  <a:srgbClr val="1B2438">
                    <a:alpha val="100000"/>
                  </a:srgbClr>
                </a:solidFill>
                <a:latin typeface="Calibri"/>
              </a:rPr>
              <a:t><![CDATA[. Un acabado pedido y no anotado vuelve a ser un recuerdo, y dos personas del equipo acabarán orientando al mismo cliente de dos maner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po 6 es el que más se salta y el que más caro sale. Un pendiente escrito con su motivo —«no se ha comprobado el estado interior del mueble»— es una línea de trabajo; un pendiente omitido es un disgusto con fech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Cómo se anota y qué queda pendie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el cliente ya sabe lo que quiere y solo pide precio, se le entrega lo que pide sin más: preguntar y anotar el pendiente sobrarí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durante la conversación con el cliente delante, no después. La columna de ejemplo es ficticia y sirve para ver el nivel de detalle; no son datos de Pinturas Especializadas. Lo que no se sabe se escribe como pendiente, con su motivo, y no se rellena con suposicion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orientación. Una recomendación con su comprobación detrá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2114550"/>
                <a:gridCol w="25717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y qué qu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ntacto y el proyecto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en la tienda del centro; quiere restaurar una cómoda de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las palabr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y estado, o la nota de que no se ha 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era, estado no comprobado por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se ve, se dice que no se ha 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cabado bu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envejecido, si la madera se ve o no,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mate, con la madera tap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abado lo fija la familia ele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2114550"/>
                <a:gridCol w="25717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com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leído en la etiqueta o en la ficha,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leída: acabado mate, sin imprimación, protección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qué se ha leído, no lo que se recue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acabado y accesorio, con su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de acabado mate más cera de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cesorio va con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falta, con su motivo y quién lo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vieja en el interior del mue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su motivo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524000"/>
                <a:gridCol w="2114550"/>
                <a:gridCol w="257175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der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resuelve aquí y a quién ha 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lación de un pavimento deco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en tiene la 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quién puede darlo. Una orientación con huecos declarados es utilizable; una orientación rellena de suposiciones se contradice sol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milias, técnica y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971800"/>
                <a:gridCol w="5143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alk pain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bles: acabado mate, sin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íl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enzo, madera, papel y tela: manualidades y 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pr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s irregulares: capas finas a 20-30 c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a incolora o barniz, siempre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yecto quieres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con el producto, n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milias, técnica y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971800"/>
                <a:gridCol w="5143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resuelve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stalación de pavimentos decorativos o césp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comprobado, qué pendiente y quién lo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milias, técnica y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ecoracion-manualidades-y-otras-familias-ofrecidas"/>
              </a:rPr>
              <a:t><![CDATA[Abrir el juego en el O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 antes de recomend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oyecto? ¿Qué soporte? ¿Qué acabado quiere? Sin esas tres no hay recomendación váli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chalk paint necesita imprima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aplica directamente sobre la superficie. Lo que sí va aparte es la protección: cera incolora o barniz.]]></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acrílicos no sirven para una pared?]]></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tienen cobertura suficiente. Se usan en lienzo, madera, papel y tel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plica el spray?]]></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itando el bote 2 minutos, a 20-30 cm de la superficie y en 2-3 capas ligeras, nunca en una capa grues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ccesorio se vende con el produc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o que hace que el trabajo llegue a término. Sin protección ni herramienta, la compra está incomplet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petición de instalac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bar la oferta vigente, leer la ficha y derivar a quien ejecuta, sin inventar el paso de instalació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uede afirmar en una orient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sobre una pieza que nadie ha visto, los plazos y las garantías. Lo que se afirma es el métod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orientación que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orientación que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0]]></a:t>
            </a:r>
          </a:p>
        </p:txBody>
      </p:sp>
      <p:sp>
        <p:nvSpPr>
          <p:cNvPr id="12" name=""/>
          <p:cNvSpPr txBox="1"/>
          <p:nvPr/>
        </p:nvSpPr>
        <p:spPr>
          <a:xfrm>
            <a:off x="514350" y="29813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preguntar por el proyecto, el soporte y el acabado antes de recomendar; comprobar en la etiqueta el uso, la preparación, la protección y las precauciones; explicar el método de restauración paso a paso; entregar el accesorio con el producto; y derivar la instalación sin inventar el paso ni el plaz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orientación que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9. Los errores más frecuentes son recomendar sin haber preguntado, olvidar el accesorio de protección, dar por buena una preparación que el producto no pide y quedarse con el paso de instalación en lugar de derivarl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entar una petición de decoración o manualidad consiste en decidir con información, no en recitar el catálogo. Se abre con la pregunta del proyecto y se completa con el soporte y el acabado que se busca; sin esas tres respuestas no hay recomendación válida. Después se comprueba el envase: qué es y para qué sirve el producto, si pide preparación previa, qué protección o acabado va aparte y qué precauciones y modo de uso trae. Lo que el producto no dice —el estado del soporte— se pregunta, se anota y, si hace falta, se deriv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amilia tiene su técnica y sus accesorios. La chalk paint es de acabado mate, no pide imprimación y se protege aparte con cera incolora o barniz; el método de restauración son cuatro tiempos —limpiar, lijar suavemente, dar dos capas y proteger— y el lijado de bordes es opcional y suav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crílicos son para lienzo, madera, papel y tela: son fáciles y tienen límite, porque no dan la cubrición de una pintura de pared. El spray se agita, se aplica a distancia y en capas ligeras, y obliga a leer la etiqueta con más atención que nadi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 las tres familias el accesorio no es un extra: se entrega con el producto, porque es lo que hace que el trabajo llegue a término.]]></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resuelve en el mostrador se deriva: la instalación de pavimentos decorativos o césped exige comprobar la oferta vigente, leer la ficha y pasar el caso a quien la ejecuta, sin inventar el paso de instalación ni el plazo. Y la orientación se anota en una ficha de siete campos, con lo comprobado, lo pendiente y su motivo, y lo que se ha derivado: lo que no se anota, no exist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No sustituye a la revisión del trabajo real hecho en el puesto por alguien con experiencia, que es donde se ve el criterio y donde se aprende a distinguir una recomendación comprobada de una suposición.]]></a:t>
            </a:r>
          </a:p>
        </p:txBody>
      </p:sp>
      <p:sp>
        <p:nvSpPr>
          <p:cNvPr id="8" name=""/>
          <p:cNvSpPr txBox="1"/>
          <p:nvPr/>
        </p:nvSpPr>
        <p:spPr>
          <a:xfrm>
            <a:off x="514350" y="26098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AMPP, Jotun, AkzoNobel/Sikkens, PPG y Sherwin-Williams): fuente operativa para acabado, soportes, secado, modo de uso y protección; la ficha vigente prevalece sobre cualquier resumen interno (consulta 2026-1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272/2008 sobre clasificación, etiquetado y envasado de mezclas químicas (CLP, DOUE): la etiqueta del envase es la fuente primaria que hay que leer antes de vender y de explicar un producto (consulta 2026-10).]]></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ecoracion-manualidades-y-otras-familias-ofrecidas"/>
              </a:rPr>
              <a:t><![CDATA[Decoración, manualidades y otras familias ofreci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08]]></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s de seguridad de datos de cada familia de producto y Real Decreto 374/2001, sobre la protección de los trabajadores frente a la exposición a agentes cancerígenos en el trabajo (BOE): el marco de ventilación y equipo de protección se aplica a partir de la ficha y del documento de cada producto; esta lección no reproduce medidas de seguridad, que son de la ficha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2026-10-31T04:02:00Z</dcterms:created>
  <dcterms:modified xsi:type="dcterms:W3CDTF">2026-10-31T04:02:00Z</dcterms:modified>
  <dc:title>Decoración, manualidades y otras familias ofrecidas</dc:title>
  <dc:description>Presentación editable del OA «Decoración, manualidades y otras familias ofrecidas». Enlace: https://pinturasespecializadas.lumbre.lat/object/decoracion-manualidades-y-otras-familias-ofrecidas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