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regir errores y gestionar conflicto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regir errores y gestionar conflicto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regir errores y gestionar conflicto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regir errores y gestionar conflicto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regir errores y gestionar conflict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situaciones que no se tratan igual»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situaciones que no se tratan igual»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situ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que distingue conflicto entre compañeros, queja de cliente y falta de desempeño por objeto, quién decide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situaciones, tres conversaciones. La primera columna evita el error más caro: tratar un desempeño como si fuera una pelea de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s personas discuten por quién debía preparar el pedido del sábado. → Conflicto entre compañ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profesional trae un bote que no coincide con la muestra. → Quej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ierre de caja se retrasa media hora por tercera semana. → Falta de desemp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persona critica delante de un cliente cómo trabaja otra. → Conflicto entre compañ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cliente pide que le devuelvan un producto abierto sin ticket. → Quej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persona no avisa de una falta de stock y sustituye la referencia. → Falta de desemp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situaciones y su objeto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Retroalimentación concreta y respetuos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inco-piezas-feedback.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de una retroalimentación: hecho, impacto, petición, acuerd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structura sirve para corregir y para reconocer. Lo que cambia es el contenido del hecho, no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lor que no coinci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Prepara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es, pedido de las 12:00, bote de esmalte con base Y cuando la ficha pedía base X. El cliente volvió esa misma tarde. No se añade «Noe es descuidada»: se describe lo que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lor que no coinci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Di el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fesional perdió la mañana y la tienda tuvo que repetir el color. El impacto explica por qué la conversación importa, sin exagerar ni gener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lor que no coinci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Pregunta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ocurrió cuando preparabas el color?». Puede que la ficha estuviera mal, que la etiqueta no se leyera o que el volumen de la franja impidiera comprobar. La causa cambi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lor que no coinci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cuerda un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óxima vez comparas la base de la ficha con la del bote antes de tintar; si no coincide, paras y avisas». La conducta es concreta y se puede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lor que no coinci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Fija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mos el próximo pedido de color el jueves a las 12:00». El seguimiento no es desconfianza: es la forma de saber si el acuerd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res un desastre con el color.» → «El bote del martes salió con la base equivocada; comprueba la ficha antes de t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empre llegas tarde.» → «Los tres últimos lunes has abierto cinco minutos después de la hor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cuidas el almacén.» → «Dos cajas quedaron fuera del muelle y una se mojó; recógelas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a de todo.» → «El cliente esperó veinte minutos sin que nadie le explicara el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y bien, sigue así.» → «Avisaste de la falta de stock antes de sustituir; el cliente pudo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cho observable e impacto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nversaciones sobre incumplimiento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ierre de caja que se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Reúne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viernes consecutivos, el cierre termina media hora después de lo previsto. Se anotan las fechas y quién estaba en caja, sin convertirlo todavía en un juicio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ierre de caja que se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ueb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ierre debe quedar hecho antes de la hora de salida acordada. Se revisa si el criterio está escrito, si la persona lo conoce y si el procedimiento de cierre es el mismo que usa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ierre de caja que se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Abre con el hecho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tres últimos viernes el cierre terminó media hora más tarde. ¿Qué ocurre a esa hora?». La pregunta permite descubrir si falta un paso, si hay clientes de última hora o si el turno anterior deja trabaj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ierre de caja que se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Distingu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sabe cerrar, es formación. Si el procedimiento tiene un paso ambiguo, es procedimiento. Si sabe y decide no hacerlo, es un acuerdo de desempeño con seguimiento. La respuesta no se elige antes de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ierre de caja que se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Acuerd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cuerda qué cambia, quién lo hace y cuándo se revisa. Si el problema es de carga o de turno, la acción puede ser del encargado, no de la persona. El registro recoge el acuerdo, no l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unir hechos con fecha e impacto → Describir el hecho y preguntar qué ocurrió → Escuchar la versión y contrastarla con el criterio → Acordar una acción concreta y un plazo → Registrar el acuerdo y fijar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preparan los hechos; después se describe y se pregunta; luego se escucha y se contrasta; se acuerda una acción y se registra. Empezar por la conclusión o por la sanción convierte la conversación en una def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 la conversación sobre incumplimientos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lictos entre compañeros»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flictos entre compañero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mediar-o-decidi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mediar con una regla acordada y decidir por las personas sin escuchar sus ver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diar no es dar la razón a los dos: es construir una regla que ambos puedan cumplir y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blar con cada uno por separado, recoger los hechos y buscar el desacuerdo concreto antes de reuni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uchar por separado evita que la conversación se convierta en una competición de versiones delante del otro. Después se identifica el objeto y se acuerda una regla. Decidir quién tiene razón sin escuchar, ignorar el conflicto o separar turnos sin explicación no resuelve el desacuerdo y suele trasla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cedimiento de mediación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Queja de cliente no es conflicto interno»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queja-vs-conflic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queja de cliente, que se resuelve con el cliente y se registra, y un conflicto interno, que se trata con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liente no es parte del conflicto interno. Mezclar las dos conversaciones expone al equipo y no resuelve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liente necesita una respuesta sobre su producto, no una explicación de la vida interna del equipo. Contar la versión del compañero expone a un trabajador y no aporta nada al caso. Se registra el hecho, se responde dentro del límite y, por separado, se revisa con la persona si hubo falta de desemp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ción entre queja de cliente y conflicto intern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cuerdos que se pueden comprob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én · evidencia ·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responsable, el acuerdo no tiene dueño; sin evidencia, no se puede saber si ocurrió; sin revisión, se olvida. Los tres datos convierten una conversación en un compromi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del acuerdo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acudir a dirección o a recursos humanos»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acudir a dirección o a recursos humanos»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oy a registrar los hechos y lo escalo por el canal que tengamos validado; te explico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3 y 5 prometen confidencialidad absoluta, se atribuyen una facultad sancionadora o garantizan un resultado que no depende del encargado. Las frases 2 y 4 describen lo que sí puede hacer: registrar, proteger y escalar por un canal validado sin promete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s de facultad y escalamiento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que convierten un caso en un problema»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que convierten un caso en un problema» (3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no perjudica: protege el acuerdo y permite comprobar si se cumple. Sin registro, la persona no sabe qué se esperaba y el encargado no puede distinguir una mejora de una impresión. Se registran hechos y acuerdos, no opiniones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rrores del apartado 8 y acuerdo comprobable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rregir-errores-y-gestionar-conflict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ituación y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ituación y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situaciones hay que distin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flicto entre compañeros, queja de cliente y falta de desemp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piezas tiene una retroalimentación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 impacto, petición, acuerd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vita al describir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empre», «nunca» y los adjetivos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ausas puede tener un in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der, no saber y no querer. Cada una pide una respues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tiene un acuerdo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quién, cuándo, evidencia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upera la facultad, hay riesgo o el conflicto no cede; el canal es un campo a val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rregir, mediar y aco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rregir-errores-y-gestionar-conflicto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rregir, mediar y acordar»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30" r:id="rId1"/>
    <p:sldLayoutId id="2482439131" r:id="rId2"/>
    <p:sldLayoutId id="2482439132" r:id="rId3"/>
    <p:sldLayoutId id="24824391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2028797b866019fbf472278ca6187541d14d7079139eb1a1.jpg"/>
  <Relationship Id="rId3" Type="http://schemas.openxmlformats.org/officeDocument/2006/relationships/hyperlink" Target="https://pinturasespecializadas.lumbre.lat/object/corregir-errores-y-gestionar-conflic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situaciones2.jpg"/>
  <Relationship Id="rId3" Type="http://schemas.openxmlformats.org/officeDocument/2006/relationships/hyperlink" Target="https://pinturasespecializadas.lumbre.lat/object/corregir-errores-y-gestionar-conflictos" TargetMode="External"/>
  <Relationship Id="rId4" Type="http://schemas.openxmlformats.org/officeDocument/2006/relationships/hyperlink" Target="https://pinturasespecializadas.lumbre.lat/object/corregir-errores-y-gestionar-conflicto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inco-piezas-feedback3.jpg"/>
  <Relationship Id="rId3" Type="http://schemas.openxmlformats.org/officeDocument/2006/relationships/hyperlink" Target="https://pinturasespecializadas.lumbre.lat/object/corregir-errores-y-gestionar-conflictos" TargetMode="External"/>
  <Relationship Id="rId4" Type="http://schemas.openxmlformats.org/officeDocument/2006/relationships/hyperlink" Target="https://pinturasespecializadas.lumbre.lat/object/corregir-errores-y-gestionar-conflictos"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mediar-o-decidir6.jpg"/>
  <Relationship Id="rId3" Type="http://schemas.openxmlformats.org/officeDocument/2006/relationships/hyperlink" Target="https://pinturasespecializadas.lumbre.lat/object/corregir-errores-y-gestionar-conflictos" TargetMode="External"/>
  <Relationship Id="rId4" Type="http://schemas.openxmlformats.org/officeDocument/2006/relationships/hyperlink" Target="https://pinturasespecializadas.lumbre.lat/object/corregir-errores-y-gestionar-conflictos"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queja-vs-conflicto7.jpg"/>
  <Relationship Id="rId3" Type="http://schemas.openxmlformats.org/officeDocument/2006/relationships/hyperlink" Target="https://pinturasespecializadas.lumbre.lat/object/corregir-errores-y-gestionar-conflictos" TargetMode="External"/>
  <Relationship Id="rId4" Type="http://schemas.openxmlformats.org/officeDocument/2006/relationships/hyperlink" Target="https://pinturasespecializadas.lumbre.lat/object/corregir-errores-y-gestionar-conflictos"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hyperlink" Target="https://pinturasespecializadas.lumbre.lat/object/corregir-errores-y-gestionar-conflictos"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rregir-errores-y-gestionar-conflictos"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r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lic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rregir-errores-y-gestionar-conflict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retroalimentación concreta y respetuosa; conducir conversaciones sobre incumplimientos; mediar en conflictos entre compañeros; distinguir conflicto, queja de cliente y falta de desempeño; acordar y seguir compromisos; y saber qué se escala a dirección o recursos humanos, dejando a validar el protocolo inte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conversaciones difíciles en una tienda de pinturas: retroalimentación, incumplimientos, conflictos entre compañeros, quejas de cliente y acuerdos con seguimiento. Incluye una guía de conversación con un ejemplo ficticio y los límites de lo que el encargado puede resolver sol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cargado de tienda · conflictos · retroalimentación · incumplimientos · acuerdo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errores y gestionar conflict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9:10 de un lunes en la Tienda Este. Toni y Noe discuten en el almacén por quién debía preparar el pedido del sábado; la discusión lleva dos días y ya ha cambiado el tono delante de un cliente. Al mostrador llega un profesional con un bote de color que no coincide con la muestra y dice que «la chica nueva» se equivocó. Y en el parte del viernes aparece que el cierre de caja se retrasó media hora por tercera semana consecutiv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errores y gestionar conflict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sas llegan juntas y parecen el mismo tipo de problema. No lo son: una es un conflicto entre compañeros, otra es una queja de cliente y la tercera es una falta de desempeño. Cada una tiene un interlocutor, un registro y un límite distintos. Confundirlas hace que el encargado discuta con quien no debe o prometa lo que no pue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errores y gestionar conflict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r retroalimentación concreta y respetuosa; conducir conversaciones sobre incumplimientos; mediar en conflictos entre compañeros; distinguir conflicto, queja de cliente y falta de desempeño; acordar y seguir compromisos; y saber qué se escala a dirección o recursos humanos, dejando a validar el protocolo interno.]]></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errores y gestionar conflict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errores y gestionar conflict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a:t>
            </a:r>
          </a:p>
        </p:txBody>
      </p:sp>
      <p:sp>
        <p:nvSpPr>
          <p:cNvPr id="11" name=""/>
          <p:cNvSpPr txBox="1"/>
          <p:nvPr/>
        </p:nvSpPr>
        <p:spPr>
          <a:xfrm>
            <a:off x="685800" y="22479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plicar un umbral, un importe o una facultad, confirma con dirección: El canal, el plazo y la documentación que exige Pinturas Especializadas para escalar un caso a dirección o a recursos humanos. Quién recibe un caso de conducta grave y qué protección se da a la persona que lo comun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errores y gestionar conflict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margen tiene el encargado para acordar un cambio de turno o una medida provisional. El registro interno donde se guardan los acuerdos de desempeño y durante cuánto tiem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situaciones que no se tratan igu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t>
            </a:r>
            <a:r>
              <a:rPr lang="en-US" b="1" strike="noStrike" sz="2100" spc="0" u="none" cap="none">
                <a:solidFill>
                  <a:srgbClr val="1B2438">
                    <a:alpha val="100000"/>
                  </a:srgbClr>
                </a:solidFill>
                <a:latin typeface="Calibri"/>
              </a:rPr>
              <a:t><![CDATA[conflicto entre compañeros]]></a:t>
            </a:r>
            <a:r>
              <a:rPr lang="en-US" strike="noStrike" sz="2100" spc="0" u="none" cap="none">
                <a:solidFill>
                  <a:srgbClr val="1B2438">
                    <a:alpha val="100000"/>
                  </a:srgbClr>
                </a:solidFill>
                <a:latin typeface="Calibri"/>
              </a:rPr>
              <a:t><![CDATA[ es una tensión entre dos o más personas por la forma de trabajar, el reparto de tareas o el trato. No tiene un cliente directo y no se resuelve decidiendo quién es buena persona: se resuelve identificando el desacuerdo concreto y acordando una regla para el siguiente tur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situaciones que no se tratan igu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queja de cliente]]></a:t>
            </a:r>
            <a:r>
              <a:rPr lang="en-US" strike="noStrike" sz="2100" spc="0" u="none" cap="none">
                <a:solidFill>
                  <a:srgbClr val="1B2438">
                    <a:alpha val="100000"/>
                  </a:srgbClr>
                </a:solidFill>
                <a:latin typeface="Calibri"/>
              </a:rPr>
              <a:t><![CDATA[ es una reclamación sobre un producto, un pedido o una atención. Tiene un interlocutor externo, un registro propio y un límite de lo que se puede prometer. No es un conflicto personal, aunque el cliente levante la voz o mencione a un empleado. Y una ]]></a:t>
            </a:r>
            <a:r>
              <a:rPr lang="en-US" b="1" strike="noStrike" sz="2100" spc="0" u="none" cap="none">
                <a:solidFill>
                  <a:srgbClr val="1B2438">
                    <a:alpha val="100000"/>
                  </a:srgbClr>
                </a:solidFill>
                <a:latin typeface="Calibri"/>
              </a:rPr>
              <a:t><![CDATA[falta de desempeño]]></a:t>
            </a:r>
            <a:r>
              <a:rPr lang="en-US" strike="noStrike" sz="2100" spc="0" u="none" cap="none">
                <a:solidFill>
                  <a:srgbClr val="1B2438">
                    <a:alpha val="100000"/>
                  </a:srgbClr>
                </a:solidFill>
                <a:latin typeface="Calibri"/>
              </a:rPr>
              <a:t><![CDATA[ es el incumplimiento de un criterio acordado: una tarea que no se hace, un plazo que se repite, una norma de seguridad que se salta. Se trata con hechos, con la persona y con seguimi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situaciones que no se tratan igu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arecen en el tono y se diferencian en tres cosas: el objeto, quién decide y qué se registra. Si el encargado mezcla las tres, acaba mediando entre un cliente y un compañero o discutiendo de actitudes cuando el problema era un pedido mal prepar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situaciones que no se tratan igual]]></a:t>
            </a:r>
          </a:p>
        </p:txBody>
      </p:sp>
      <p:pic>
        <p:nvPicPr>
          <p:cNvPr id="3" name="" descr="Matriz que distingue conflicto entre compañeros, queja de cliente y falta de desempeño por objeto, quién decide y registro.">
            <a:hlinkClick r:id="rId3" tooltip="Matriz que distingue conflicto entre compañeros, queja de cliente y falta de desempeño por objeto, quién decide y registr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situaciones, tres conversaciones. La primera columna evita el error más caro: tratar un desempeño como si fuera una pelea de carác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rregir-errores-y-gestionar-conflicto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situaciones que no se tratan ig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1]]></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todo lo que incomoda es un conflic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liente enfadado no es un conflicto entre compañeros. Un compañero que no prepara el pedido no es una queja de cliente. Y dos personas que discuten por el turno no son un problema de desempeño individual. Nombrar bien la situación es la mitad de la solu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situaciones que no se tratan igu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tipo de ca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licto entre compañero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ja de cli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ta de desempeño]]></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s personas discuten por quién debía preparar el pedido del sábado.]]></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profesional trae un bote que no coincide con la muest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ierre de caja se retrasa media hora por tercera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persona critica delante de un cliente cómo trabaja ot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liente pide que le devuelvan un producto abierto sin ticket.]]></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persona no avisa de una falta de stock y sustituye la referenci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troalimentación concreta y respetu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troalimentación que corrige tiene cinco piezas: ]]></a:t>
            </a:r>
            <a:r>
              <a:rPr lang="en-US" b="1" strike="noStrike" sz="2100" spc="0" u="none" cap="none">
                <a:solidFill>
                  <a:srgbClr val="1B2438">
                    <a:alpha val="100000"/>
                  </a:srgbClr>
                </a:solidFill>
                <a:latin typeface="Calibri"/>
              </a:rPr>
              <a:t><![CDATA[hecho observable]]></a:t>
            </a:r>
            <a:r>
              <a:rPr lang="en-US" strike="noStrike" sz="2100" spc="0" u="none" cap="none">
                <a:solidFill>
                  <a:srgbClr val="1B2438">
                    <a:alpha val="100000"/>
                  </a:srgbClr>
                </a:solidFill>
                <a:latin typeface="Calibri"/>
              </a:rPr>
              <a:t><![CDATA[ (cuándo, dónde, qué se vio), ]]></a:t>
            </a:r>
            <a:r>
              <a:rPr lang="en-US" b="1"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qué efecto tuvo en el cliente, el compañero o la operación), ]]></a:t>
            </a:r>
            <a:r>
              <a:rPr lang="en-US" b="1" strike="noStrike" sz="2100" spc="0" u="none" cap="none">
                <a:solidFill>
                  <a:srgbClr val="1B2438">
                    <a:alpha val="100000"/>
                  </a:srgbClr>
                </a:solidFill>
                <a:latin typeface="Calibri"/>
              </a:rPr>
              <a:t><![CDATA[petición concreta]]></a:t>
            </a:r>
            <a:r>
              <a:rPr lang="en-US" strike="noStrike" sz="2100" spc="0" u="none" cap="none">
                <a:solidFill>
                  <a:srgbClr val="1B2438">
                    <a:alpha val="100000"/>
                  </a:srgbClr>
                </a:solidFill>
                <a:latin typeface="Calibri"/>
              </a:rPr>
              <a:t><![CDATA[ (qué hacer la próxima vez), ]]></a:t>
            </a: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qué hará cada uno) y ]]></a:t>
            </a:r>
            <a:r>
              <a:rPr lang="en-US" b="1"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cuándo se revisa). No hace falta añadir un juicio sobre la persona: el hecho y el efecto ya explican la importanc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troalimentación concreta y respetu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es un desastre con el color» no es retroalimentación: es una etiqueta que invita a defenderse. «El bote del martes salió con la base equivocada, el cliente tuvo que volver y perdimos la mañana; la próxima vez comprueba la base contra la ficha antes de tintar» sí lo es. La segunda frase permite hacer algo distinto; la primera solo permite discutir sobre el carácter.]]></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troalimentación positiva también necesita concreción. «Muy bien» no enseña qué repetir. «Avisaste de la falta de stock antes de sustituir la referencia y el cliente pudo elegir alternativa» sí enseña qué conducta mantiene el criter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troalimentación concreta y respetuosa]]></a:t>
            </a:r>
          </a:p>
        </p:txBody>
      </p:sp>
      <p:pic>
        <p:nvPicPr>
          <p:cNvPr id="3" name="" descr="Secuencia de cinco pasos de una retroalimentación: hecho, impacto, petición, acuerdo y seguimiento.">
            <a:hlinkClick r:id="rId3" tooltip="Secuencia de cinco pasos de una retroalimentación: hecho, impacto, petición, acuerdo y seguimient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structura sirve para corregir y para reconocer. Lo que cambia es el contenido del hecho, no el ord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rregir-errores-y-gestionar-conflictos"/>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troalimentación concreta y respetuosa · Caso ficticio: el color que no coincidí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repara el h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pedido de las 12:00, bote de esmalte con base Y cuando la ficha pedía base X. El cliente volvió esa misma tarde. No se añade «Noe es descuidada»: se describe lo que se puede comprob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troalimentación concreta y respetuosa · Caso ficticio: el color que no coincidí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i el impa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perdió la mañana y la tienda tuvo que repetir el color. El impacto explica por qué la conversación importa, sin exagerar ni generaliz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troalimentación concreta y respetuosa · Caso ficticio: el color que no coincidí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gunta antes de conclu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ocurrió cuando preparabas el color?». Puede que la ficha estuviera mal, que la etiqueta no se leyera o que el volumen de la franja impidiera comprobar. La causa cambia la ac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troalimentación concreta y respetuosa · Caso ficticio: el color que no coincidí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cuerda una condu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óxima vez comparas la base de la ficha con la del bote antes de tintar; si no coincide, paras y avisas». La conducta es concreta y se puede observ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troalimentación concreta y respetuosa · Caso ficticio: el color que no coincidí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ja el segu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mos el próximo pedido de color el jueves a las 12:00». El seguimiento no es desconfianza: es la forma de saber si el acuerdo funcio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Retroalimentación concreta y respetuo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vaga con la versión concreta que sí permite corregi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res un desastre con el colo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empre llegas tard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cuidas el almacé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sa de to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uy bien, sigue así.»]]></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tres últimos lunes has abierto cinco minutos después de la hora acordada.»]]></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s cajas quedaron fuera del muelle y una se mojó; recógelas antes de cerrar.»]]></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liente esperó veinte minutos sin que nadie le explicara el retraso.»]]></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aste de la falta de stock antes de sustituir; el cliente pudo eleg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bote del martes salió con la base equivocada; comprueba la ficha antes de tin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versaciones sobre incumplimi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cumplimiento no se corrige con una frase en el pasillo. Se prepara con tres datos: ]]></a:t>
            </a:r>
            <a:r>
              <a:rPr lang="en-US" b="1" strike="noStrike" sz="2100" spc="0" u="none" cap="none">
                <a:solidFill>
                  <a:srgbClr val="1B2438">
                    <a:alpha val="100000"/>
                  </a:srgbClr>
                </a:solidFill>
                <a:latin typeface="Calibri"/>
              </a:rPr>
              <a:t><![CDATA[qué se esperaba]]></a:t>
            </a:r>
            <a:r>
              <a:rPr lang="en-US" strike="noStrike" sz="2100" spc="0" u="none" cap="none">
                <a:solidFill>
                  <a:srgbClr val="1B2438">
                    <a:alpha val="100000"/>
                  </a:srgbClr>
                </a:solidFill>
                <a:latin typeface="Calibri"/>
              </a:rPr>
              <a:t><![CDATA[ (el criterio o la norma acordada), ]]></a:t>
            </a:r>
            <a:r>
              <a:rPr lang="en-US" b="1" strike="noStrike" sz="2100" spc="0" u="none" cap="none">
                <a:solidFill>
                  <a:srgbClr val="1B2438">
                    <a:alpha val="100000"/>
                  </a:srgbClr>
                </a:solidFill>
                <a:latin typeface="Calibri"/>
              </a:rPr>
              <a:t><![CDATA[qué ocurrió]]></a:t>
            </a:r>
            <a:r>
              <a:rPr lang="en-US" strike="noStrike" sz="2100" spc="0" u="none" cap="none">
                <a:solidFill>
                  <a:srgbClr val="1B2438">
                    <a:alpha val="100000"/>
                  </a:srgbClr>
                </a:solidFill>
                <a:latin typeface="Calibri"/>
              </a:rPr>
              <a:t><![CDATA[ (hechos con fecha, no impresiones) y ]]></a:t>
            </a:r>
            <a:r>
              <a:rPr lang="en-US" b="1" strike="noStrike" sz="2100" spc="0" u="none" cap="none">
                <a:solidFill>
                  <a:srgbClr val="1B2438">
                    <a:alpha val="100000"/>
                  </a:srgbClr>
                </a:solidFill>
                <a:latin typeface="Calibri"/>
              </a:rPr>
              <a:t><![CDATA[qué impacto]]></a:t>
            </a:r>
            <a:r>
              <a:rPr lang="en-US" strike="noStrike" sz="2100" spc="0" u="none" cap="none">
                <a:solidFill>
                  <a:srgbClr val="1B2438">
                    <a:alpha val="100000"/>
                  </a:srgbClr>
                </a:solidFill>
                <a:latin typeface="Calibri"/>
              </a:rPr>
              <a:t><![CDATA[ tuvo. Con eso se abre la conversación, se escucha la versión de la persona y se distingue entre no poder, no saber y no querer. Las tres tienen respuestas distintas: quitar un obstáculo, formar o acordar una consecuen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versaciones sobre incumplimi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tiene un orden. Primero se describe el hecho y se pregunta; después se contrasta con el criterio; luego se acuerda una acción y un plazo; finalmente se registra el acuerdo. Si el incumplimiento se repite, la conversación anterior es el punto de partida, no una sorpresa. Y si afecta a seguridad, a una conducta grave o a derechos de una persona, no se gestiona solo con esta conversación: se escala por el canal que la empresa tenga valid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versaciones sobre incumplimi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conversación y cierre de un incumplimiento. Modelo general; las medidas concretas las fija la empre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162050"/>
                <a:gridCol w="4191000"/>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r hechos con fecha, criterio esperado e imp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r con una impresión o un rum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ir, preguntar, escuchar y contrastar con el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ir o sentenciar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inguir no poder, no saber y no quer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 todo como falta de ac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 acción, plazo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con un «ya vere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162050"/>
                <a:gridCol w="4191000"/>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el acuerdo y lo hab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r en la memoria de cad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nversaciones sobre incumplimientos · Caso ficticio: el cierre de caja que se retras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úne los hech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viernes consecutivos, el cierre termina media hora después de lo previsto. Se anotan las fechas y quién estaba en caja, sin convertirlo todavía en un juicio sobre la perso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nversaciones sobre incumplimientos · Caso ficticio: el cierre de caja que se retras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ueba el crite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be quedar hecho antes de la hora de salida acordada. Se revisa si el criterio está escrito, si la persona lo conoce y si el procedimiento de cierre es el mismo que usa el res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nversaciones sobre incumplimientos · Caso ficticio: el cierre de caja que se retras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bre con el hecho y pregu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últimos viernes el cierre terminó media hora más tarde. ¿Qué ocurre a esa hora?». La pregunta permite descubrir si falta un paso, si hay clientes de última hora o si el turno anterior deja trabajo pend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nversaciones sobre incumplimientos · Caso ficticio: el cierre de caja que se retras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istingue la cau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 cerrar, es formación. Si el procedimiento tiene un paso ambiguo, es procedimiento. Si sabe y decide no hacerlo, es un acuerdo de desempeño con seguimiento. La respuesta no se elige antes de escuch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nversaciones sobre incumplimientos · Caso ficticio: el cierre de caja que se retras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cuerda y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uerda qué cambia, quién lo hace y cuándo se revisa. Si el problema es de carga o de turno, la acción puede ser del encargado, no de la persona. El registro recoge el acuerdo, no la opin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onversaciones sobre incumplimien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una conversación sobre un incumplimi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ir hechos con fecha e impac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el acuerdo y fijar l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ir el hecho y preguntar qué ocurrió]]></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rdar una acción concreta y un plaz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uchar la versión y contrastarla con el criter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lictos entre compañer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onflicto entre compañeros, el encargado no es un juez de carácter: es quien separa el desacuerdo concreto de la relación. El desacuerdo suele tener un objeto identificable: quién prepara los pedidos, cómo se reparte el sábado, quién avisa al turno siguiente, qué tono se usa delante de un cliente. Sin ese objeto, la conversación se convierte en una lista de agravi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lictos entre compañer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dimiento es sencillo y exige paciencia. Se escucha a cada persona por separado, se recogen hechos y se buscan los puntos en común. Después se reúne a las dos con una regla para el próximo turno, no con una sentencia sobre quién tenía razón. La regla debe ser comprobable: «los pedidos profesionales los prepara quien esté asignado a las 8:00; si falta, lo decide el suplente del tur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lictos entre compañer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flicto se repite, afecta al servicio o hay una conducta que puede ser grave, el encargado deja de mediar solo y escala. Mediar no es aguantar indefinidamente: es intentar un acuerdo dentro del propio turno y saber cuándo el caso necesita otra instanc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lictos entre compañeros]]></a:t>
            </a:r>
          </a:p>
        </p:txBody>
      </p:sp>
      <p:pic>
        <p:nvPicPr>
          <p:cNvPr id="3" name="" descr="Comparación entre mediar con una regla acordada y decidir por las personas sin escuchar sus versiones.">
            <a:hlinkClick r:id="rId3" tooltip="Comparación entre mediar con una regla acordada y decidir por las personas sin escuchar sus versiones."/>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diar no es dar la razón a los dos: es construir una regla que ambos puedan cumplir y comprob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rregir-errores-y-gestionar-conflictos"/>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nflictos entre compañer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ni y Noe discuten por quién debía preparar el pedido del sábado. Ya se han gritado delante de un cliente. ¿Qué haces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irlos juntos y decir quién tenía razón para cerrar el tem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blar con cada uno por separado, recoger los hechos y buscar el desacuerdo concreto antes de reunirl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gnorarlo: es un problema entre ellos y no afecta al pedido.]]></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a uno de turno sin explicar el motivo para que no coinci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eja de cliente no es conflicto inter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cliente se queja y menciona a un empleado, el encargado tiene dos conversaciones distintas y no debe mezclarlas. Con el cliente, escucha, registra el hecho y responde dentro de su límite, sin defender ni exponer a un compañero. Con el equipo, revisa después qué ocurrió y si hay una falta de desempeño o un problema de procedimiento. La queja se gestiona con el cliente; la conducta, con la perso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eja de cliente no es conflicto inter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al cliente la versión del compañero o pedirle que entienda «cómo es» la otra persona es un error doble: no resuelve el producto y expone a un trabajador. Del mismo modo, convertir la queja en una discusión sobre quién tiene razón dentro de la tienda alarga el caso y deteriora la confianz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reclamación sigue el criterio del OA 28466: hechos observables, expectativa del cliente y evidencia, sin atribuir culpas ni prometer compensaciones que no correspondan. La conversación interna sobre el desempeño se hace después, con la persona y con da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eja de cliente no es conflicto interno]]></a:t>
            </a:r>
          </a:p>
        </p:txBody>
      </p:sp>
      <p:pic>
        <p:nvPicPr>
          <p:cNvPr id="3" name="" descr="Comparación entre una queja de cliente, que se resuelve con el cliente y se registra, y un conflicto interno, que se trata con el equipo.">
            <a:hlinkClick r:id="rId3" tooltip="Comparación entre una queja de cliente, que se resuelve con el cliente y se registra, y un conflicto interno, que se trata con el equip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liente no es parte del conflicto interno. Mezclar las dos conversaciones expone al equipo y no resuelve la que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rregir-errores-y-gestionar-conflictos"/>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eja de cliente no es conflicto inte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defiendas ni expong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ender a un compañero ante el cliente sin conocer los hechos expone a la tienda; exponerlo para calmar al cliente lo deja solo ante una queja que todavía no se ha investigado. La respuesta correcta es la misma en ambos casos: recoger el hecho, decir qué puedes hacer hoy y cuándo tendrás una respues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Queja de cliente no es conflicto inter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cliente se queja de un compañero, conviene contarle la versión del compañero para que entienda lo ocurr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uerdos que se pueden com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versación difícil termina con un acuerdo, no con una sensación. Un acuerdo comprobable tiene cinco datos: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se hará,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lo hará, ]]></a:t>
            </a:r>
            <a:r>
              <a:rPr lang="en-US" b="1" strike="noStrike" sz="2100" spc="0" u="none" cap="none">
                <a:solidFill>
                  <a:srgbClr val="1B2438">
                    <a:alpha val="100000"/>
                  </a:srgbClr>
                </a:solidFill>
                <a:latin typeface="Calibri"/>
              </a:rPr>
              <a:t><![CDATA[para cuá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evidencia]]></a:t>
            </a:r>
            <a:r>
              <a:rPr lang="en-US" strike="noStrike" sz="2100" spc="0" u="none" cap="none">
                <a:solidFill>
                  <a:srgbClr val="1B2438">
                    <a:alpha val="100000"/>
                  </a:srgbClr>
                </a:solidFill>
                <a:latin typeface="Calibri"/>
              </a:rPr>
              <a:t><![CDATA[ lo mostrará y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se revisará. Si falta uno, el acuerdo se convierte en una intención y la próxima conversación empieza otra vez desde cer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puede ser de la persona, del encargado o compartido. Si el problema era la carga, el compromiso del encargado es parte del acuerdo. Si era una ficha ambigua, la acción es del procedimiento. Repartir la responsabilidad no diluye el compromiso: lo hace reali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uerdos que se pueden com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se hace en la fecha acordada, no cuando alguien se acuerda. Y se registra en un lugar que el turno siguiente pueda ver, sin convertir el registro en un expediente de reproch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uerdos que se pueden com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ructura de un acuerdo de conversación. Ejemplo de campos, no un formato oficial de la empre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390650"/>
                <a:gridCol w="2809875"/>
                <a:gridCol w="3914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ducta o acció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la base contra la ficha antes de t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se com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e, con apoyo de Marta en la primer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el próximo pedido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mostrará que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edidos sin corrección de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390650"/>
                <a:gridCol w="2809875"/>
                <a:gridCol w="3914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eves a las 12:00, con el pedido 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Acuerdos que se pueden comproba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el acuerdo. Un acuerdo comprobable dice qué se hará, ___ lo hará, para cuándo, qué ___ lo demostrará y cuándo se ___.]]></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acudir a dirección o a recursos huma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suelve lo ordinario: un error de pedido, un desacuerdo de reparto, una queja de cliente, una falta de desempeño con acuerdo y seguimiento. No resuelve solo lo que le supera por facultad, por riesgo o por conflicto de interés. Esta lección ]]></a:t>
            </a:r>
            <a:r>
              <a:rPr lang="en-US" b="1" strike="noStrike" sz="2100" spc="0" u="none" cap="none">
                <a:solidFill>
                  <a:srgbClr val="1B2438">
                    <a:alpha val="100000"/>
                  </a:srgbClr>
                </a:solidFill>
                <a:latin typeface="Calibri"/>
              </a:rPr>
              <a:t><![CDATA[no describe el protocolo de recursos humanos de Pinturas Especializadas]]></a:t>
            </a:r>
            <a:r>
              <a:rPr lang="en-US" strike="noStrike" sz="2100" spc="0" u="none" cap="none">
                <a:solidFill>
                  <a:srgbClr val="1B2438">
                    <a:alpha val="100000"/>
                  </a:srgbClr>
                </a:solidFill>
                <a:latin typeface="Calibri"/>
              </a:rPr>
              <a:t><![CDATA[: no consta en el material citado. El canal, el plazo, la documentación y la persona que recibe cada caso quedan como campos a validar con direc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acudir a dirección o a recursos huma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que no esperan a tenerlo todo resuelto: una conducta que puede ser grave, una amenaza para la seguridad, un conflicto que afecta al servicio y no cede, o cualquier caso que afecte a derechos de una persona. En esos casos se protege primero a quien está en riesgo, se registran los hechos conocidos y se escala por el canal validado. No se promete confidencialidad absoluta ni se garantiza un resultado que no depende del encarg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acudir a dirección o a recursos huma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escala cuando la decisión excede la facultad: un despido, una sanción, un cambio de condiciones o una compensación al cliente que supera el límite. Intentar resolverlo por cuenta propia crea un compromiso que la empresa no ha autoriz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acudir a dirección o a recursos huma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queda en tienda y qué se escala. La columna de canal y plazo es un campo a validar, no una política de Pinturas Especializad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790700"/>
                <a:gridCol w="2181225"/>
                <a:gridCol w="21431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a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y plazo (a vali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pedido o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ge, registra y acuerda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salvo que se repita como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licto de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y acuerda una regla de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persiste o afecta a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desemp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ción, acuerdo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repite o hay sanció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90700"/>
                <a:gridCol w="2181225"/>
                <a:gridCol w="21431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a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y plazo (a vali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grave o amen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 registra hechos y no juzga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sin esperar a tenerlo todo re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 fuera de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el límite y recoge la 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hechos y expectativa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uándo acudir a dirección o a recursos human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que prometen o deciden más de lo que corresponde al encarg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te preocupes, esto queda entre nosotros y no lo sabrá nadie.»]]></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oy a registrar los hechos y lo escalo por el canal que tengamos validado; te explico el siguiente pas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ncargado, puedo sancionar yo mismo y luego lo comunic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conflicto afecta a la seguridad, no espero a resolverlo solo: protejo y escal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 garantizo que dirección le dará una sanción a esa perso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que convierten un caso en un probl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rregir en caliente.]]></a:t>
            </a:r>
            <a:r>
              <a:rPr lang="en-US" strike="noStrike" sz="2100" spc="0" u="none" cap="none">
                <a:solidFill>
                  <a:srgbClr val="1B2438">
                    <a:alpha val="100000"/>
                  </a:srgbClr>
                </a:solidFill>
                <a:latin typeface="Calibri"/>
              </a:rPr>
              <a:t><![CDATA[ La frase sale antes de tener los hechos y la persona se defiende antes de escuchar. Consecuencia: el error se repite y la conversación pendiente pesa má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queja y desempeño.]]></a:t>
            </a:r>
            <a:r>
              <a:rPr lang="en-US" strike="noStrike" sz="2100" spc="0" u="none" cap="none">
                <a:solidFill>
                  <a:srgbClr val="1B2438">
                    <a:alpha val="100000"/>
                  </a:srgbClr>
                </a:solidFill>
                <a:latin typeface="Calibri"/>
              </a:rPr>
              <a:t><![CDATA[ Se discute con el cliente sobre la conducta de un empleado o se corrige al empleado delante del cliente. Consecuencia: se expone a una persona y no se resuelve el produc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que convierten un caso en un probl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ar sin objeto.]]></a:t>
            </a:r>
            <a:r>
              <a:rPr lang="en-US" strike="noStrike" sz="2100" spc="0" u="none" cap="none">
                <a:solidFill>
                  <a:srgbClr val="1B2438">
                    <a:alpha val="100000"/>
                  </a:srgbClr>
                </a:solidFill>
                <a:latin typeface="Calibri"/>
              </a:rPr>
              <a:t><![CDATA[ Se habla de «mal rollo» sin identificar qué tarea o qué trato concreto falla. Consecuencia: la reunión termina en una tregua que dura un turn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ordar sin registro.]]></a:t>
            </a:r>
            <a:r>
              <a:rPr lang="en-US" strike="noStrike" sz="2100" spc="0" u="none" cap="none">
                <a:solidFill>
                  <a:srgbClr val="1B2438">
                    <a:alpha val="100000"/>
                  </a:srgbClr>
                </a:solidFill>
                <a:latin typeface="Calibri"/>
              </a:rPr>
              <a:t><![CDATA[ Todos salen convencidos y nadie sabe qué se revisará. Consecuencia: la próxima conversación empieza por «yo pensaba qu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que convierten un caso en un probl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r tarde o por cuenta propia.]]></a:t>
            </a:r>
            <a:r>
              <a:rPr lang="en-US" strike="noStrike" sz="2100" spc="0" u="none" cap="none">
                <a:solidFill>
                  <a:srgbClr val="1B2438">
                    <a:alpha val="100000"/>
                  </a:srgbClr>
                </a:solidFill>
                <a:latin typeface="Calibri"/>
              </a:rPr>
              <a:t><![CDATA[ Se aguanta una conducta grave o se sanciona sin facultad. Consecuencia: se protege mal a quien está en riesgo y se crea un compromiso que la empresa no autorizó.]]></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rrores que convierten un caso en un probl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no perjudicar a un compañero, es mejor no registrar un incumplimiento si se resuelve habla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ía de conversación para corregir y acord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uía de seis momentos para preparar una conversación de corrección, mediación o incumplimiento. Los ejemplos son ficticios y sirven para ver el nivel de concreción; no son un guion oficial de Pinturas Especializad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ía de conversación para corregir y acord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 con ejemplo ficticio. Se elige el momento y se adapta la frase al ca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390650"/>
                <a:gridCol w="2771775"/>
                <a:gridCol w="154305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y a revisar los hechos antes de hablar con N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r con un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edidos con la base equivocad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visar contigo el cierre del viernes, ¿tienes diez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emos que hablar» 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visar contigo el cierre de los tres últimos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2771775"/>
                <a:gridCol w="154305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ierre terminó media hora después de la hor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 ta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ías 5, 12 y 19 el cierre terminó a las 20: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curre a es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oner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un paso o llega trabajo del turno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óxima vez avisas antes de sustituir y propones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 más cui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falta la referencia, avisas y propones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390650"/>
                <a:gridCol w="2771775"/>
                <a:gridCol w="154305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lo llevo a dirección por el canal validado; te explico el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un resultado o 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de conducta grave: hechos, protección y canal a vali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ía de conversación para corregir y acord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guía no sustituye el protocolo de recursos humanos de Pinturas Especializadas, que no consta en el material citado. Para conductas graves, amenazas o casos que afecten a derechos de una persona, se usa el canal que dirección valide y se protege primero a quien está en riesg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ituación y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33725"/>
                <a:gridCol w="4981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licto entre compañ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por separado y acordar una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el hecho y responder dentro del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desemp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acuerdo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gr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registrar y 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én, cuándo, evidencia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o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impacto, petición, acuerdo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ituación y respues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rregir-errores-y-gestionar-conflictos"/>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nversaciones difícile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situaciones hay que distingu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nversaciones difícile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flicto entre compañeros, queja de cliente y falta de desempeñ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nversaciones difícile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piezas tiene una retroalimentación útil?]]></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nversaciones difícile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 impacto, petición, acuerdo y seguimient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nversaciones difícile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vita al describir un hech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nversaciones difícile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empre», «nunca» y los adjetivos sobre la perso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nversaciones difícile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ausas puede tener un incumplimien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nversaciones difícile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der, no saber y no querer. Cada una pide una respuesta distin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nversaciones difícile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tiene un acuerdo comprobabl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nversaciones difícile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quién, cuándo, evidencia y revis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nversaciones difícile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 un cas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nversaciones difícile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upera la facultad, hay riesgo o el conflicto no cede; el canal es un campo a valid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rregir, mediar y acord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rregir, mediar y acord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istinguir los tres tipos de caso, conducir una corrección con hechos y acuerdo, y sabes qué no te corresponde resolver solo. Siguiente paso: aplicar la guía en una conversación real y revisar el acuerdo.]]></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 la guía del apartado 7. La mayoría de los errores vienen de mezclar queja y desempeño o de prometer un resultado que no depende del encargad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gir no es reprochar y mediar no es dar la razón a los dos. El encargado útil separa el hecho de la etiqueta, distingue conflicto, queja y desempeño, y cierra cada conversación con un acuerdo que se pueda comproba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hecho no hay corrección, sin acuerdo no hay cambio y sin registro no hay seguimiento]]></a:t>
            </a:r>
            <a:r>
              <a:rPr lang="en-US" strike="noStrike" sz="2100" spc="0" u="none" cap="none">
                <a:solidFill>
                  <a:srgbClr val="1B2438">
                    <a:alpha val="100000"/>
                  </a:srgbClr>
                </a:solidFill>
                <a:latin typeface="Calibri"/>
              </a:rPr>
              <a:t><![CDATA[. Y cuando el caso supera la facultad, hay riesgo o el conflicto no cede, no se aguanta ni se improvisa una sanción: se protege, se registra y se escala por el canal que la empresa tenga validad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Escuchar y registrar una reclamación» (28466), para separar hecho, interpretación y juicio y registrar sin culp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Formar, observar y mejorar» (M2·O7), para la conversación de retroalimentación y la investigación de caus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Trabajo en equipo y coordinación entre turnos» (28529), para el reparto y el traspaso entre turn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rregir-errores-y-gestionar-conflictos"/>
              </a:rPr>
              <a:t><![CDATA[Corregir errores y gestionar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de recursos humanos de Pinturas Especializadas no consta en el material citado y queda como campo a validar con direc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fecha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2026-10-31T05:00:57Z</dcterms:created>
  <dcterms:modified xsi:type="dcterms:W3CDTF">2026-10-31T05:00:57Z</dcterms:modified>
  <dc:title>Corregir errores y gestionar conflictos</dc:title>
  <dc:description>Presentación editable del OA «Corregir errores y gestionar conflictos». Enlace: https://pinturasespecializadas.lumbre.lat/object/corregir-errores-y-gestionar-conflictos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