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notesSlides/notesSlide107.xml" ContentType="application/vnd.openxmlformats-officedocument.presentationml.notesSlide+xml"/>
  <Override PartName="/ppt/slides/slide108.xml" ContentType="application/vnd.openxmlformats-officedocument.presentationml.slide+xml"/>
  <Override PartName="/ppt/notesSlides/notesSlide108.xml" ContentType="application/vnd.openxmlformats-officedocument.presentationml.notesSlide+xml"/>
  <Override PartName="/ppt/slides/slide109.xml" ContentType="application/vnd.openxmlformats-officedocument.presentationml.slide+xml"/>
  <Override PartName="/ppt/notesSlides/notesSlide109.xml" ContentType="application/vnd.openxmlformats-officedocument.presentationml.notesSlide+xml"/>
  <Override PartName="/ppt/slides/slide110.xml" ContentType="application/vnd.openxmlformats-officedocument.presentationml.slide+xml"/>
  <Override PartName="/ppt/slides/slide111.xml" ContentType="application/vnd.openxmlformats-officedocument.presentationml.slide+xml"/>
  <Override PartName="/ppt/notesSlides/notesSlide111.xml" ContentType="application/vnd.openxmlformats-officedocument.presentationml.notesSlide+xml"/>
  <Override PartName="/ppt/slides/slide112.xml" ContentType="application/vnd.openxmlformats-officedocument.presentationml.slide+xml"/>
  <Override PartName="/ppt/notesSlides/notesSlide112.xml" ContentType="application/vnd.openxmlformats-officedocument.presentationml.notesSlide+xml"/>
  <Override PartName="/ppt/slides/slide113.xml" ContentType="application/vnd.openxmlformats-officedocument.presentationml.slide+xml"/>
  <Override PartName="/ppt/notesSlides/notesSlide113.xml" ContentType="application/vnd.openxmlformats-officedocument.presentationml.notesSlide+xml"/>
  <Override PartName="/ppt/slides/slide114.xml" ContentType="application/vnd.openxmlformats-officedocument.presentationml.slide+xml"/>
  <Override PartName="/ppt/notesSlides/notesSlide114.xml" ContentType="application/vnd.openxmlformats-officedocument.presentationml.notesSlide+xml"/>
  <Override PartName="/ppt/slides/slide115.xml" ContentType="application/vnd.openxmlformats-officedocument.presentationml.slide+xml"/>
  <Override PartName="/ppt/notesSlides/notesSlide115.xml" ContentType="application/vnd.openxmlformats-officedocument.presentationml.notesSlide+xml"/>
  <Override PartName="/ppt/slides/slide116.xml" ContentType="application/vnd.openxmlformats-officedocument.presentationml.slide+xml"/>
  <Override PartName="/ppt/slides/slide117.xml" ContentType="application/vnd.openxmlformats-officedocument.presentationml.slide+xml"/>
  <Override PartName="/ppt/notesSlides/notesSlide117.xml" ContentType="application/vnd.openxmlformats-officedocument.presentationml.notesSlide+xml"/>
  <Override PartName="/ppt/slides/slide118.xml" ContentType="application/vnd.openxmlformats-officedocument.presentationml.slide+xml"/>
  <Override PartName="/ppt/notesSlides/notesSlide118.xml" ContentType="application/vnd.openxmlformats-officedocument.presentationml.notesSlide+xml"/>
  <Override PartName="/ppt/slides/slide119.xml" ContentType="application/vnd.openxmlformats-officedocument.presentationml.slide+xml"/>
  <Override PartName="/ppt/notesSlides/notesSlide119.xml" ContentType="application/vnd.openxmlformats-officedocument.presentationml.notesSlide+xml"/>
  <Override PartName="/ppt/slides/slide120.xml" ContentType="application/vnd.openxmlformats-officedocument.presentationml.slide+xml"/>
  <Override PartName="/ppt/notesSlides/notesSlide120.xml" ContentType="application/vnd.openxmlformats-officedocument.presentationml.notesSlide+xml"/>
  <Override PartName="/ppt/slides/slide121.xml" ContentType="application/vnd.openxmlformats-officedocument.presentationml.slide+xml"/>
  <Override PartName="/ppt/notesSlides/notesSlide121.xml" ContentType="application/vnd.openxmlformats-officedocument.presentationml.notesSlide+xml"/>
  <Override PartName="/ppt/slides/slide122.xml" ContentType="application/vnd.openxmlformats-officedocument.presentationml.slide+xml"/>
  <Override PartName="/ppt/notesSlides/notesSlide122.xml" ContentType="application/vnd.openxmlformats-officedocument.presentationml.notesSlide+xml"/>
  <Override PartName="/ppt/slides/slide123.xml" ContentType="application/vnd.openxmlformats-officedocument.presentationml.slide+xml"/>
  <Override PartName="/ppt/notesSlides/notesSlide123.xml" ContentType="application/vnd.openxmlformats-officedocument.presentationml.notesSlide+xml"/>
  <Override PartName="/ppt/slides/slide124.xml" ContentType="application/vnd.openxmlformats-officedocument.presentationml.slide+xml"/>
  <Override PartName="/ppt/notesSlides/notesSlide124.xml" ContentType="application/vnd.openxmlformats-officedocument.presentationml.notesSlide+xml"/>
  <Override PartName="/ppt/slides/slide125.xml" ContentType="application/vnd.openxmlformats-officedocument.presentationml.slide+xml"/>
  <Override PartName="/ppt/notesSlides/notesSlide125.xml" ContentType="application/vnd.openxmlformats-officedocument.presentationml.notesSlide+xml"/>
  <Override PartName="/ppt/slides/slide126.xml" ContentType="application/vnd.openxmlformats-officedocument.presentationml.slide+xml"/>
  <Override PartName="/ppt/notesSlides/notesSlide126.xml" ContentType="application/vnd.openxmlformats-officedocument.presentationml.notesSlide+xml"/>
  <Override PartName="/ppt/slides/slide127.xml" ContentType="application/vnd.openxmlformats-officedocument.presentationml.slide+xml"/>
  <Override PartName="/ppt/notesSlides/notesSlide127.xml" ContentType="application/vnd.openxmlformats-officedocument.presentationml.notesSlide+xml"/>
  <Override PartName="/ppt/slides/slide128.xml" ContentType="application/vnd.openxmlformats-officedocument.presentationml.slide+xml"/>
  <Override PartName="/ppt/notesSlides/notesSlide128.xml" ContentType="application/vnd.openxmlformats-officedocument.presentationml.notesSlide+xml"/>
  <Override PartName="/ppt/slides/slide129.xml" ContentType="application/vnd.openxmlformats-officedocument.presentationml.slide+xml"/>
  <Override PartName="/ppt/notesSlides/notesSlide129.xml" ContentType="application/vnd.openxmlformats-officedocument.presentationml.notesSlide+xml"/>
  <Override PartName="/ppt/slides/slide130.xml" ContentType="application/vnd.openxmlformats-officedocument.presentationml.slide+xml"/>
  <Override PartName="/ppt/notesSlides/notesSlide130.xml" ContentType="application/vnd.openxmlformats-officedocument.presentationml.notesSlide+xml"/>
  <Override PartName="/ppt/slides/slide131.xml" ContentType="application/vnd.openxmlformats-officedocument.presentationml.slide+xml"/>
  <Override PartName="/ppt/notesSlides/notesSlide131.xml" ContentType="application/vnd.openxmlformats-officedocument.presentationml.notesSlide+xml"/>
  <Override PartName="/ppt/slides/slide132.xml" ContentType="application/vnd.openxmlformats-officedocument.presentationml.slide+xml"/>
  <Override PartName="/ppt/notesSlides/notesSlide132.xml" ContentType="application/vnd.openxmlformats-officedocument.presentationml.notesSlide+xml"/>
  <Override PartName="/ppt/slides/slide133.xml" ContentType="application/vnd.openxmlformats-officedocument.presentationml.slide+xml"/>
  <Override PartName="/ppt/notesSlides/notesSlide133.xml" ContentType="application/vnd.openxmlformats-officedocument.presentationml.notesSlide+xml"/>
  <Override PartName="/ppt/slides/slide134.xml" ContentType="application/vnd.openxmlformats-officedocument.presentationml.slide+xml"/>
  <Override PartName="/ppt/notesSlides/notesSlide134.xml" ContentType="application/vnd.openxmlformats-officedocument.presentationml.notesSlide+xml"/>
  <Override PartName="/ppt/slides/slide135.xml" ContentType="application/vnd.openxmlformats-officedocument.presentationml.slide+xml"/>
  <Override PartName="/ppt/notesSlides/notesSlide135.xml" ContentType="application/vnd.openxmlformats-officedocument.presentationml.notesSlide+xml"/>
  <Override PartName="/ppt/slides/slide136.xml" ContentType="application/vnd.openxmlformats-officedocument.presentationml.slide+xml"/>
  <Override PartName="/ppt/notesSlides/notesSlide136.xml" ContentType="application/vnd.openxmlformats-officedocument.presentationml.notesSlide+xml"/>
  <Override PartName="/ppt/slides/slide137.xml" ContentType="application/vnd.openxmlformats-officedocument.presentationml.slide+xml"/>
  <Override PartName="/ppt/notesSlides/notesSlide137.xml" ContentType="application/vnd.openxmlformats-officedocument.presentationml.notesSlide+xml"/>
  <Override PartName="/ppt/slides/slide138.xml" ContentType="application/vnd.openxmlformats-officedocument.presentationml.slide+xml"/>
  <Override PartName="/ppt/notesSlides/notesSlide138.xml" ContentType="application/vnd.openxmlformats-officedocument.presentationml.notesSlide+xml"/>
  <Override PartName="/ppt/slides/slide139.xml" ContentType="application/vnd.openxmlformats-officedocument.presentationml.slide+xml"/>
  <Override PartName="/ppt/notesSlides/notesSlide139.xml" ContentType="application/vnd.openxmlformats-officedocument.presentationml.notesSlide+xml"/>
  <Override PartName="/ppt/slides/slide140.xml" ContentType="application/vnd.openxmlformats-officedocument.presentationml.slide+xml"/>
  <Override PartName="/ppt/slides/slide141.xml" ContentType="application/vnd.openxmlformats-officedocument.presentationml.slide+xml"/>
  <Override PartName="/ppt/notesSlides/notesSlide141.xml" ContentType="application/vnd.openxmlformats-officedocument.presentationml.notesSlide+xml"/>
  <Override PartName="/ppt/slides/slide142.xml" ContentType="application/vnd.openxmlformats-officedocument.presentationml.slide+xml"/>
  <Override PartName="/ppt/notesSlides/notesSlide142.xml" ContentType="application/vnd.openxmlformats-officedocument.presentationml.notesSlide+xml"/>
  <Override PartName="/ppt/slides/slide143.xml" ContentType="application/vnd.openxmlformats-officedocument.presentationml.slide+xml"/>
  <Override PartName="/ppt/notesSlides/notesSlide143.xml" ContentType="application/vnd.openxmlformats-officedocument.presentationml.notesSlide+xml"/>
  <Override PartName="/ppt/slides/slide144.xml" ContentType="application/vnd.openxmlformats-officedocument.presentationml.slide+xml"/>
  <Override PartName="/ppt/notesSlides/notesSlide144.xml" ContentType="application/vnd.openxmlformats-officedocument.presentationml.notesSlide+xml"/>
  <Override PartName="/ppt/slides/slide145.xml" ContentType="application/vnd.openxmlformats-officedocument.presentationml.slide+xml"/>
  <Override PartName="/ppt/notesSlides/notesSlide145.xml" ContentType="application/vnd.openxmlformats-officedocument.presentationml.notesSlide+xml"/>
  <Override PartName="/ppt/slides/slide146.xml" ContentType="application/vnd.openxmlformats-officedocument.presentationml.slide+xml"/>
  <Override PartName="/ppt/notesSlides/notesSlide146.xml" ContentType="application/vnd.openxmlformats-officedocument.presentationml.notesSlide+xml"/>
  <Override PartName="/ppt/slides/slide147.xml" ContentType="application/vnd.openxmlformats-officedocument.presentationml.slide+xml"/>
  <Override PartName="/ppt/notesSlides/notesSlide14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 id="375" r:id="rId122"/>
    <p:sldId id="376" r:id="rId123"/>
    <p:sldId id="377" r:id="rId124"/>
    <p:sldId id="378" r:id="rId125"/>
    <p:sldId id="379" r:id="rId126"/>
    <p:sldId id="380" r:id="rId127"/>
    <p:sldId id="381" r:id="rId128"/>
    <p:sldId id="382" r:id="rId129"/>
    <p:sldId id="383" r:id="rId130"/>
    <p:sldId id="384" r:id="rId131"/>
    <p:sldId id="385" r:id="rId132"/>
    <p:sldId id="386" r:id="rId133"/>
    <p:sldId id="387" r:id="rId134"/>
    <p:sldId id="388" r:id="rId135"/>
    <p:sldId id="389" r:id="rId136"/>
    <p:sldId id="390" r:id="rId137"/>
    <p:sldId id="391" r:id="rId138"/>
    <p:sldId id="392" r:id="rId139"/>
    <p:sldId id="393" r:id="rId140"/>
    <p:sldId id="394" r:id="rId141"/>
    <p:sldId id="395" r:id="rId142"/>
    <p:sldId id="396" r:id="rId143"/>
    <p:sldId id="397" r:id="rId144"/>
    <p:sldId id="398" r:id="rId145"/>
    <p:sldId id="399" r:id="rId146"/>
    <p:sldId id="400" r:id="rId147"/>
    <p:sldId id="401" r:id="rId148"/>
    <p:sldId id="402" r:id="rId14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slide" Target="slides/slide108.xml"/>
  <Relationship Id="rId111" Type="http://schemas.openxmlformats.org/officeDocument/2006/relationships/slide" Target="slides/slide109.xml"/>
  <Relationship Id="rId112" Type="http://schemas.openxmlformats.org/officeDocument/2006/relationships/slide" Target="slides/slide110.xml"/>
  <Relationship Id="rId113" Type="http://schemas.openxmlformats.org/officeDocument/2006/relationships/slide" Target="slides/slide111.xml"/>
  <Relationship Id="rId114" Type="http://schemas.openxmlformats.org/officeDocument/2006/relationships/slide" Target="slides/slide112.xml"/>
  <Relationship Id="rId115" Type="http://schemas.openxmlformats.org/officeDocument/2006/relationships/slide" Target="slides/slide113.xml"/>
  <Relationship Id="rId116" Type="http://schemas.openxmlformats.org/officeDocument/2006/relationships/slide" Target="slides/slide114.xml"/>
  <Relationship Id="rId117" Type="http://schemas.openxmlformats.org/officeDocument/2006/relationships/slide" Target="slides/slide115.xml"/>
  <Relationship Id="rId118" Type="http://schemas.openxmlformats.org/officeDocument/2006/relationships/slide" Target="slides/slide116.xml"/>
  <Relationship Id="rId119" Type="http://schemas.openxmlformats.org/officeDocument/2006/relationships/slide" Target="slides/slide117.xml"/>
  <Relationship Id="rId120" Type="http://schemas.openxmlformats.org/officeDocument/2006/relationships/slide" Target="slides/slide118.xml"/>
  <Relationship Id="rId121" Type="http://schemas.openxmlformats.org/officeDocument/2006/relationships/slide" Target="slides/slide119.xml"/>
  <Relationship Id="rId122" Type="http://schemas.openxmlformats.org/officeDocument/2006/relationships/slide" Target="slides/slide120.xml"/>
  <Relationship Id="rId123" Type="http://schemas.openxmlformats.org/officeDocument/2006/relationships/slide" Target="slides/slide121.xml"/>
  <Relationship Id="rId124" Type="http://schemas.openxmlformats.org/officeDocument/2006/relationships/slide" Target="slides/slide122.xml"/>
  <Relationship Id="rId125" Type="http://schemas.openxmlformats.org/officeDocument/2006/relationships/slide" Target="slides/slide123.xml"/>
  <Relationship Id="rId126" Type="http://schemas.openxmlformats.org/officeDocument/2006/relationships/slide" Target="slides/slide124.xml"/>
  <Relationship Id="rId127" Type="http://schemas.openxmlformats.org/officeDocument/2006/relationships/slide" Target="slides/slide125.xml"/>
  <Relationship Id="rId128" Type="http://schemas.openxmlformats.org/officeDocument/2006/relationships/slide" Target="slides/slide126.xml"/>
  <Relationship Id="rId129" Type="http://schemas.openxmlformats.org/officeDocument/2006/relationships/slide" Target="slides/slide127.xml"/>
  <Relationship Id="rId130" Type="http://schemas.openxmlformats.org/officeDocument/2006/relationships/slide" Target="slides/slide128.xml"/>
  <Relationship Id="rId131" Type="http://schemas.openxmlformats.org/officeDocument/2006/relationships/slide" Target="slides/slide129.xml"/>
  <Relationship Id="rId132" Type="http://schemas.openxmlformats.org/officeDocument/2006/relationships/slide" Target="slides/slide130.xml"/>
  <Relationship Id="rId133" Type="http://schemas.openxmlformats.org/officeDocument/2006/relationships/slide" Target="slides/slide131.xml"/>
  <Relationship Id="rId134" Type="http://schemas.openxmlformats.org/officeDocument/2006/relationships/slide" Target="slides/slide132.xml"/>
  <Relationship Id="rId135" Type="http://schemas.openxmlformats.org/officeDocument/2006/relationships/slide" Target="slides/slide133.xml"/>
  <Relationship Id="rId136" Type="http://schemas.openxmlformats.org/officeDocument/2006/relationships/slide" Target="slides/slide134.xml"/>
  <Relationship Id="rId137" Type="http://schemas.openxmlformats.org/officeDocument/2006/relationships/slide" Target="slides/slide135.xml"/>
  <Relationship Id="rId138" Type="http://schemas.openxmlformats.org/officeDocument/2006/relationships/slide" Target="slides/slide136.xml"/>
  <Relationship Id="rId139" Type="http://schemas.openxmlformats.org/officeDocument/2006/relationships/slide" Target="slides/slide137.xml"/>
  <Relationship Id="rId140" Type="http://schemas.openxmlformats.org/officeDocument/2006/relationships/slide" Target="slides/slide138.xml"/>
  <Relationship Id="rId141" Type="http://schemas.openxmlformats.org/officeDocument/2006/relationships/slide" Target="slides/slide139.xml"/>
  <Relationship Id="rId142" Type="http://schemas.openxmlformats.org/officeDocument/2006/relationships/slide" Target="slides/slide140.xml"/>
  <Relationship Id="rId143" Type="http://schemas.openxmlformats.org/officeDocument/2006/relationships/slide" Target="slides/slide141.xml"/>
  <Relationship Id="rId144" Type="http://schemas.openxmlformats.org/officeDocument/2006/relationships/slide" Target="slides/slide142.xml"/>
  <Relationship Id="rId145" Type="http://schemas.openxmlformats.org/officeDocument/2006/relationships/slide" Target="slides/slide143.xml"/>
  <Relationship Id="rId146" Type="http://schemas.openxmlformats.org/officeDocument/2006/relationships/slide" Target="slides/slide144.xml"/>
  <Relationship Id="rId147" Type="http://schemas.openxmlformats.org/officeDocument/2006/relationships/slide" Target="slides/slide145.xml"/>
  <Relationship Id="rId148" Type="http://schemas.openxmlformats.org/officeDocument/2006/relationships/slide" Target="slides/slide146.xml"/>
  <Relationship Id="rId149" Type="http://schemas.openxmlformats.org/officeDocument/2006/relationships/slide" Target="slides/slide147.xml"/>
  <Relationship Id="rId150" Type="http://schemas.openxmlformats.org/officeDocument/2006/relationships/presProps" Target="presProps.xml"/>
  <Relationship Id="rId151" Type="http://schemas.openxmlformats.org/officeDocument/2006/relationships/viewProps" Target="viewProps.xml"/>
  <Relationship Id="rId152"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vertir-una-solicitud-en-requisitos-completo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onvertir-una-solicitud-en-requisitos-completo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nvertir una solicitud en requisitos completos» (2 de 8).]]></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nvertir una solicitud en requisitos completos» (3 de 8).]]></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nvertir una solicitud en requisitos completos» (4 de 8).]]></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nvertir una solicitud en requisitos completos» (5 de 8).]]></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nvertir una solicitud en requisitos completos» (6 de 8).]]></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nvertir una solicitud en requisitos completos» (7 de 8).]]></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nvertir una solicitud en requisitos completos» (8 de 8).]]></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La frase que no es un requisito» (2 de 5).]]></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La frase que no es un requisito» (3 de 5).]]></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La frase que no es un requisito» (4 de 5).]]></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La frase que no es un requisito» (5 de 5).]]></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seis-bloque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eis tarjetas con los seis bloques de requisitos de una obra de pintura: soporte y estado, acabado, cantidad y rendimiento, plazos, ambiente y quién ejecu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os seis bloques. Cada uno se cierra preguntando, consultando una ficha o declarando que no se sa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vertir-una-solicitud-en-requisitos-completo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salón tiene 42 m² de paramento, se pinta en dos manos y el acabado es con gotel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 requisito es un dato que permite trabajar sin improvisar. La opción correcta da superficie, manos y acabado: son datos verificables. Las otras tres son un deseo de plazo, una condición comercial y una descripción incompleta del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1: la definición de requisito y los seis bloqu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onvertir-una-solicitud-en-requisitos-completo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El que falta y el que se supone» (2 de 4).]]></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El que falta y el que se supone» (3 de 4).]]></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El que falta y el que se supone» (4 de 4).]]></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falta-o-se-supone.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omparación entre el requisito que falta y el requisito que se supone, con su coste y su forma corre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os dos huecos se parecen. Solo uno se ve, y por eso se preg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vertir-una-solicitud-en-requisitos-completo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Que un dato sea fácil de suponer no lo convierte en un requisito. Lo que se deduce sin preguntar es un supuesto, y un supuesto se escribe con su motivo, se declara al cliente y se confirma. Si además cambia el resultado —metros, merma, acabado—, el error se paga en o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2: la diferencia entre el requisito que falta y el que se supo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onvertir-una-solicitud-en-requisitos-completo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De dónde sale cada dato» (2 de 4).]]></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De dónde sale cada dato» (3 de 4).]]></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De dónde sale cada dato» (4 de 4).]]></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uatro-origene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tarjetas con los cuatro orígenes de un dato: dicho por el cliente, de ficha, supuesto y pen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uatro marcas para cuatro situaciones distintas. Solo dos cierran un requis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vertir-una-solicitud-en-requisitos-completo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 · Dicho → Lo que ha dicho el cliente, con sus palabras, y que vuelve a con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 · De ficha → Lo que consta en la documentación del producto: rendimiento, manos, se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 · Supuesto → Lo que has rellenado tú, con su motivo, pendiente de con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 · Pendiente → Lo que no consta y hay que conseguir, con quién y para cuá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quisito cerrado → El que tiene marca D o F, con su dato escrito y su fu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3: los cuatro orígenes del dato y la regla de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onvertir-una-solicitud-en-requisitos-completo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El soporte y su estado» (2 de 4).]]></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El soporte y su estado» (3 de 4).]]></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El soporte y su estado» (4 de 4).]]></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4-soporte-y-estad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tarjetas sobre el soporte: qué hay, cómo está, lo que se pregunta y lo que no se puede deduc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Qué hay, cómo está, qué se pregunta y qué no se deduce de un vista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vertir-una-solicitud-en-requisitos-completo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eguntar por el soporte en cuatro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1 · Qué superfici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 una pared de yeso, hormigón, madera o metal?» Si el cliente no lo sabe, se anota como P y lo comprueba quien vaya a la o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vertir-una-solicitud-en-requisitos-completo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eguntar por el soporte en cuatro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2 · Qué tiene enci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tá pintada antes, es nueva, tiene gotelé o la han alisado?» De esto depende si el trabajo es un repintado o incluye pre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vertir-una-solicitud-en-requisitos-completo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eguntar por el soporte en cuatro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3 · Desde cuándo y có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sde cuándo está así? ¿Se ha notado humedad o manchas?» Un paramento con humedad no es un problema de pintura: es un problema de o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vertir-una-solicitud-en-requisitos-completo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eguntar por el soporte en cuatro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4 · Qué se ano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o que se ha dicho con su marca D, lo que está comprobado con su marca F y lo que queda como P con quién lo cierra. Lo que no se escribe, se pierde. (Supuesto didác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vertir-una-solicitud-en-requisitos-completo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El acabado final del paramento: si el gotelé se tapa o se conser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gotelé describe el soporte y su estado, no el acabado que quiere el cliente. Falta saber cómo debe quedar la pared terminada, y esa respuesta decide si hay que alisar, lo que a su vez cambia la cantidad y el plazo. El brillo del producto es otra cosa, y el precio y el aplicador no son requisitos técnic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4: la separación entre soporte, estado y acabado del para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onvertir-una-solicitud-en-requisitos-completo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El acabado del paramento» (2 de 3).]]></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El acabado del paramento» (3 de 3).]]></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5-dos-acabado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omparación entre el acabado del producto (mate, satinado, brillo) y el acabado del paramento (liso, con textura, ray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Dos acabados con el mismo nombre y preguntas completamente disti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vertir-una-solicitud-en-requisitos-completo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Que quede liso, sin que se vea la textura.» → Acabado del para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Mate, que no quiero que brillen las paredes.» → Acabado del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Que la pared tenga la misma textura de siempre.» → Acabado del para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Satinado, que es el que más me gusta.» → Acabado del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Que no se note el gotelé viejo.» → Acabado del para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Con brillo, es para el baño.» → Acabado del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5: la diferencia entre acabado del producto y acabado del para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onvertir-una-solicitud-en-requisitos-completo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La cantidad y el rendimiento» (2 de 5).]]></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La cantidad y el rendimiento» (3 de 5).]]></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La cantidad y el rendimiento» (4 de 5).]]></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La cantidad y el rendimiento» (5 de 5).]]></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6-cantidad.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inco pasos: superficie, número de manos, rendimiento de la ficha, merma y traducción a form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fórmula, en orden fijo. Cada paso tiene su origen y su respons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vertir-una-solicitud-en-requisitos-completo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l salón de la situación, paso 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1 · Qué metros s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cliente dice «unos veinte metros». Se pregunta: «¿de suelo o de pared?». La respuesta es 20 m² de suelo, y a partir de ahí los metros del paramento se miden ap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vertir-una-solicitud-en-requisitos-completo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l salón de la situación, paso 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2 · Superficie del para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alón de 4 × 5 m y 2,5 m de altura: perímetro 18 m, 45 m² de paramento; menos una puerta (1,6 m²) y una ventana (1,4 m²), quedan 42 m². (Supuesto didác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vertir-una-solicitud-en-requisitos-completo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l salón de la situación, paso 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3 · Manos y rend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os manos. Ficha del producto, ficticia: 8 m² por litro y m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vertir-una-solicitud-en-requisitos-completos]]></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l salón de la situación, paso 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4 · Consu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42 × 2) ÷ 8 = 10,5 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vertir-una-solicitud-en-requisitos-completo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l salón de la situación, paso 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5 · Me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 un 10 % de merma declarado: 10,5 + 1,05 = 11,55 L, es decir 11,6 L. (Supuesto didác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vertir-una-solicitud-en-requisitos-completos]]></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l salón de la situación, paso 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6 · Form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 formatos de 1 L, 4 L y 20 L: tres botes de 4 L, 12 L. La cifra que va al presupuesto es 12 L en botes, no 11,6 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vertir-una-solicitud-en-requisitos-completo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5 L (tolerancia ±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uperficie por manos, dividido por el rendimiento de la ficha: (20 × 2) ÷ 8 = 5 L. La merma se suma después y se declara aparte: con un 10 %, 5,5 L, que en formatos de 1 L y 4 L son un bote de 4 L y dos de 1 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6: la fórmula de la cantidad y el origen de cada nú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onvertir-una-solicitud-en-requisitos-completo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Los plazos» (2 de 4).]]></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Los plazos» (3 de 4).]]></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Los plazos» (4 de 4).]]></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7-reloje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Flujo con tres relojes: el del material, el de la obra y el del secado, y la fecha que se escribe al fi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Tres relojes distintos. Prometer una fecha es comprometerse con los t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vertir-una-solicitud-en-requisitos-completos]]></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ta casi todo lo que hace falta para comprometer una fecha: cuándo empieza, cuántos días de obra, cuántas manos por jornada y qué tiempo de secado separa el último día de la fecha de uso. La fecha de ocupación del día 20 es un dato dicho, no un plazo cer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7: los tres relojes y las tres partes de un pla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onvertir-una-solicitud-en-requisitos-completos]]></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El ambiente» (2 de 3).]]></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El ambiente» (3 de 3).]]></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8-ambiente.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con cuatro ambientes y, para cada uno, qué cambia y qué se preg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ambiente no es una etiqueta: es lo que cambia en el producto, en el acabado y en el pla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vertir-una-solicitud-en-requisitos-completos]]></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uso · temperatura · humedad · ventilación · u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ambiente son dos cosas: el uso previsto del espacio y las condiciones del lugar donde se trabaja. Con eso se puede elegir el producto, prever el secado y decir si el espacio se puede ocupar mientras se seca, que es lo que decide si la fecha prometida es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8: uso, condiciones y ocupación del espa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onvertir-una-solicitud-en-requisitos-completos]]></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9 · Quién ejecuta» (2 de 4).]]></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9 · Quién ejecuta» (3 de 4).]]></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9 · Quién ejecuta» (4 de 4).]]></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9-quien-ejecuta.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Tres tarjetas: el cliente con material propio, el cliente con material de la tienda y otro ejecutor, y la empresa que ejecuta la o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Tres situaciones y tres alcances de compromiso. Lo que responde la empresa cambia en cada u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vertir-una-solicitud-en-requisitos-completos]]></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Anotar que el material es nuestro, que la obra no, y dejar escrito quién responde si el acabado no cumple lo acord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Que el material sea nuestro y la obra no cambia qué se responde: la empresa responde del producto vendido. Los requisitos de acabado, plazo y ocupación siguen haciendo falta y se recogen con el cliente. Prometer el resultado sería comprometer algo que la empresa no ejecuta, y no recoger nada dejaría el registro a med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9: las tres situaciones de ejecución y lo que se responde en cada u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onvertir-una-solicitud-en-requisitos-completos]]></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Opción múltiple» (2 de 2).]]></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0 · El registro de requisitos» (2 de 3).]]></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0 · El registro de requisitos» (3 de 3).]]></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0-registr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eis pasos: identificar al cliente, separar lo dicho, marcar el origen, anotar lo que falta, leer el registro y archivarlo con la confi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registro se rellena por filas y se cierra con la confirmación d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vertir-una-solicitud-en-requisitos-completos]]></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La pared es de yeso y hace años que no se pinta.» → Soporte y acab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Quiero que no se note el gotelé.» → Soporte y acab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Son 20 m² de paramento, en dos manos.» → Cantidad y rend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Cuántos botes de 4 litros necesito?» → Cantidad y rend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Tiene que estar pintado el día 10.» → Plaz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El espacio no se vuelve a usar hasta el día 20.» → Plaz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Es un baño, con agua y humedad.» → Ambiente y ejecu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Lo pinta mi cuñado, con material de la tienda.» → Ambiente y ejecu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9. «Es una terraza en exterior.» → Ambiente y ejecu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10. «Quiero que la pared quede totalmente lisa.» → Soporte y acab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10: las filas del registro y los seis bloques de requis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onvertir-una-solicitud-en-requisitos-completos]]></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Clasificar» (2 de 2).]]></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1 · El método, paso a paso» (2 de 3).]]></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1 · El método, paso a paso» (3 de 3).]]></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Quiero pintar el salón», convertido en requisi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1 · Sepa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iere pintar el salón.» Se escribe tal cual, sin añadir nada. (Supuesto didác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vertir-una-solicitud-en-requisitos-completos]]></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Quiero pintar el salón», convertido en requisi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2 · Recorrer los seis bloqu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oporte: no dicho. Acabado: no dicho. Cantidad: «unos veinte metros» (D). Plazos: «antes de las vacaciones» (D, pero es un deseo). Ambiente: «es para una niña pequeña» (D). Quién ejecuta: «mi marido cuando puede» (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vertir-una-solicitud-en-requisitos-completos]]></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Quiero pintar el salón», convertido en requisi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3 · Preguntar por los huec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os veinte metros son de suelo o de pared?» «¿Cómo quieres que quede la pared terminada?» «¿Se podrá dormir en la habitación el mismo día?» «¿Quién pinta y con qué mater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vertir-una-solicitud-en-requisitos-completos]]></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Quiero pintar el salón», convertido en requisi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4 · Traducir a d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aramento: 42 m². Acabado: con el gotelé que ya tiene. Manos: dos. Rendimiento: 8 m²/L. Consumo: 10,5 L; con la merma declarada, 11,6 L. Plazo: del 8 al 12 de julio; el espacio se vuelve a usar el 1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vertir-una-solicitud-en-requisitos-completos]]></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Quiero pintar el salón», convertido en requisi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5 · Devolver e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lee en voz alta y se pide la confirmación de los tres supuestos: el gotelé, la merma del 10 % y la fecha de ocup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vertir-una-solicitud-en-requisitos-completos]]></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Quiero pintar el salón», convertido en requisi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6 · Archi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eda escrito con la fecha y con el nombre de quien lo confirmó. (Supuesto didác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vertir-una-solicitud-en-requisitos-completos]]></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scribir en una frase qué pide el cliente, con sus palabras y sin añadir nada. → Recorrer los seis bloques y anotar cada dato con su origen: dicho, de ficha, supuesto o pendiente. → Preguntar solo por los huecos: los pendientes y los supuestos que cambian el resultado. → Traducir cada respuesta a un dato medible: metros cuadrados, manos, fechas y acabados. → Devolver el registro al cliente y pedir la confirmación explícita de los supuestos y de las fechas. → Archivar el registro con quién lo confirmó y con la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va de lo que no depende de nadie a lo que depende del cliente: separar, ver los huecos, preguntar por ellos, convertir las respuestas en datos, devolverlos para que los confirme y archivar. Saltarse el paso de devolver es lo que convierte el registro en un borrador lleno de supues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11: los seis pasos del método y su ord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onvertir-una-solicitud-en-requisitos-completos]]></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1 · Ordenar la secuencia» (2 de 2).]]></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2 · Los errores que se pagan solos» (2 de 3).]]></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2 · Los errores que se pagan solos» (3 de 3).]]></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1-errore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omparación entre las seis formas de rellenar huecos sin escribir y las seis acciones que las evit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ada error tiene su contraria, y las dos listas se corresponden una a u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vertir-una-solicitud-en-requisitos-completos]]></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suelo mide 20 m², así que calculo sobre 20 m² de para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Tres frases no se sostienen: se calculan los metros del suelo como si fueran los del paramento, se confunde el acabado del paramento con el brillo del producto, y se da por bueno un estado que nadie ha comprobado. Las otras tres sí son datos: superficie y manos confirmadas, acabado pedido y una ejecución decla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12: los seis errores que rellenan un hueco sin escribi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onvertir-una-solicitud-en-requisitos-completos]]></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2 · Detective de errores» (2 de 2).]]></a:t>
            </a:r>
          </a:p>
        </p:txBody>
      </p:sp>
    </p:spTree>
  </p:cSld>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3 · Lo que esta lección no decide» (2 de 5).]]></a:t>
            </a:r>
          </a:p>
        </p:txBody>
      </p:sp>
    </p:spTree>
  </p:cSld>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3 · Lo que esta lección no decide» (3 de 5).]]></a:t>
            </a:r>
          </a:p>
        </p:txBody>
      </p:sp>
    </p:spTree>
  </p:cSld>
</p:notes>
</file>

<file path=ppt/notesSlides/notesSlide1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3 · Lo que esta lección no decide» (4 de 5).]]></a:t>
            </a:r>
          </a:p>
        </p:txBody>
      </p:sp>
    </p:spTree>
  </p:cSld>
</p:notes>
</file>

<file path=ppt/notesSlides/notesSlide1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3 · Lo que esta lección no decide» (5 de 5).]]></a:t>
            </a:r>
          </a:p>
        </p:txBody>
      </p:sp>
    </p:spTree>
  </p:cSld>
</p:notes>
</file>

<file path=ppt/notesSlides/notesSlide1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código de color de la base para tin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referencia y el color exactos son requisitos del producto y de la documentación del pedido, y tienen su propio recorrido en el checklist de pedido y entrega. Esta lección cubre los requisitos de la obra: cómo está el soporte, cómo debe quedar, cuánta pintura hace falta, con qué plazos, en qué ambiente y quién ejecu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13: la frontera de esta lección y lo que decide la empr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convertir-una-solicitud-en-requisitos-completos]]></a:t>
            </a:r>
          </a:p>
        </p:txBody>
      </p:sp>
    </p:spTree>
  </p:cSld>
</p:notes>
</file>

<file path=ppt/notesSlides/notesSlide1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vertir-una-solicitud-en-requisitos-completos]]></a:t>
            </a:r>
          </a:p>
        </p:txBody>
      </p:sp>
    </p:spTree>
  </p:cSld>
</p:notes>
</file>

<file path=ppt/notesSlides/notesSlide1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vertir-una-solicitud-en-requisitos-completos]]></a:t>
            </a:r>
          </a:p>
        </p:txBody>
      </p:sp>
    </p:spTree>
  </p:cSld>
</p:notes>
</file>

<file path=ppt/notesSlides/notesSlide1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vertir-una-solicitud-en-requisitos-completos]]></a:t>
            </a:r>
          </a:p>
        </p:txBody>
      </p:sp>
    </p:spTree>
  </p:cSld>
</p:notes>
</file>

<file path=ppt/notesSlides/notesSlide1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vertir-una-solicitud-en-requisitos-completos]]></a:t>
            </a:r>
          </a:p>
        </p:txBody>
      </p:sp>
    </p:spTree>
  </p:cSld>
</p:notes>
</file>

<file path=ppt/notesSlides/notesSlide1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Herramienta de trabajo: registro de requisitos» (2 de 2).]]></a:t>
            </a:r>
          </a:p>
        </p:txBody>
      </p:sp>
    </p:spTree>
  </p:cSld>
</p:notes>
</file>

<file path=ppt/notesSlides/notesSlide1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los seis bloqu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vertir-una-solicitud-en-requisitos-completos]]></a:t>
            </a:r>
          </a:p>
        </p:txBody>
      </p:sp>
    </p:spTree>
  </p:cSld>
</p:notes>
</file>

<file path=ppt/notesSlides/notesSlide1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los seis bloqu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vertir-una-solicitud-en-requisitos-completos]]></a:t>
            </a:r>
          </a:p>
        </p:txBody>
      </p:sp>
    </p:spTree>
  </p:cSld>
</p:notes>
</file>

<file path=ppt/notesSlides/notesSlide1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Repaso activo · Memoria: los seis bloqu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vertir-una-solicitud-en-requisitos-completos]]></a:t>
            </a:r>
          </a:p>
        </p:txBody>
      </p:sp>
    </p:spTree>
  </p:cSld>
</p:notes>
</file>

<file path=ppt/notesSlides/notesSlide1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la diferencia entre un requisito que falta y uno que se supo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que falta es un hueco que ves y preguntas; el que se supone es un hueco que has rellenado tú sin escribirlo, y se paga en o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vertir-una-solicitud-en-requisitos-completos]]></a:t>
            </a:r>
          </a:p>
        </p:txBody>
      </p:sp>
    </p:spTree>
  </p:cSld>
</p:notes>
</file>

<file path=ppt/notesSlides/notesSlide1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1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uatro marcas tiene un dato de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 (dicho por el cliente), F (de ficha), S (supuesto) y P (pendiente). Solo D y F cierran un requis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vertir-una-solicitud-en-requisitos-completos]]></a:t>
            </a:r>
          </a:p>
        </p:txBody>
      </p:sp>
    </p:spTree>
  </p:cSld>
</p:notes>
</file>

<file path=ppt/notesSlides/notesSlide1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1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20 m² no son necesariamente 20 m² de para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20 m² pueden ser los del suelo. El paramento se mide por perímetro por altura, menos huec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vertir-una-solicitud-en-requisitos-completos]]></a:t>
            </a:r>
          </a:p>
        </p:txBody>
      </p:sp>
    </p:spTree>
  </p:cSld>
</p:notes>
</file>

<file path=ppt/notesSlides/notesSlide1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1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De dónde sale el rend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e la ficha técnica del producto: metros cuadrados por litro y mano. No es una medida de la ti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vertir-una-solicitud-en-requisitos-completos]]></a:t>
            </a:r>
          </a:p>
        </p:txBody>
      </p:sp>
    </p:spTree>
  </p:cSld>
</p:notes>
</file>

<file path=ppt/notesSlides/notesSlide1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1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la diferencia entre los dos acab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acabado del producto es el brillo (mate, satinado, brillo); el acabado del paramento es cómo queda la pared termi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vertir-una-solicitud-en-requisitos-completos]]></a:t>
            </a:r>
          </a:p>
        </p:txBody>
      </p:sp>
    </p:spTree>
  </p:cSld>
</p:notes>
</file>

<file path=ppt/notesSlides/notesSlide1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1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tres relojes hay en un pla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del material, el de la obra y el del secado. Prometer una fecha es comprometerse con los t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vertir-una-solicitud-en-requisitos-completos]]></a:t>
            </a:r>
          </a:p>
        </p:txBody>
      </p:sp>
    </p:spTree>
  </p:cSld>
</p:notes>
</file>

<file path=ppt/notesSlides/notesSlide1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1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pregunta en el bloque de amb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ara qué se usa el espacio, en qué condiciones se trabaja y si se puede ocupar mientras se se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vertir-una-solicitud-en-requisitos-completos]]></a:t>
            </a:r>
          </a:p>
        </p:txBody>
      </p:sp>
    </p:spTree>
  </p:cSld>
</p:notes>
</file>

<file path=ppt/notesSlides/notesSlide1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7.]]></a:t>
            </a:r>
          </a:p>
        </p:txBody>
      </p:sp>
    </p:spTree>
  </p:cSld>
</p:notes>
</file>

<file path=ppt/notesSlides/notesSlide1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hay que escribir quién ejecu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cambia qué se puede prometer: si el material es del cliente, la empresa responde del producto y no del acabado de la o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vertir-una-solicitud-en-requisitos-completos]]></a:t>
            </a:r>
          </a:p>
        </p:txBody>
      </p:sp>
    </p:spTree>
  </p:cSld>
</p:notes>
</file>

<file path=ppt/notesSlides/notesSlide1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8.]]></a:t>
            </a:r>
          </a:p>
        </p:txBody>
      </p:sp>
    </p:spTree>
  </p:cSld>
</p:notes>
</file>

<file path=ppt/notesSlides/notesSlide1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convertir una solicitud en requisi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convertir-una-solicitud-en-requisitos-completos]]></a:t>
            </a:r>
          </a:p>
        </p:txBody>
      </p:sp>
    </p:spTree>
  </p:cSld>
</p:notes>
</file>

<file path=ppt/notesSlides/notesSlide1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convertir una solicitud en requisitos» (2 de 3).]]></a:t>
            </a:r>
          </a:p>
        </p:txBody>
      </p:sp>
    </p:spTree>
  </p:cSld>
</p:notes>
</file>

<file path=ppt/notesSlides/notesSlide1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convertir una solicitud en requisitos» (3 de 3).]]></a:t>
            </a:r>
          </a:p>
        </p:txBody>
      </p:sp>
    </p:spTree>
  </p:cSld>
</p:notes>
</file>

<file path=ppt/notesSlides/notesSlide1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8).]]></a:t>
            </a:r>
          </a:p>
        </p:txBody>
      </p:sp>
    </p:spTree>
  </p:cSld>
</p:notes>
</file>

<file path=ppt/notesSlides/notesSlide1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8).]]></a:t>
            </a:r>
          </a:p>
        </p:txBody>
      </p:sp>
    </p:spTree>
  </p:cSld>
</p:notes>
</file>

<file path=ppt/notesSlides/notesSlide1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4 de 8).]]></a:t>
            </a:r>
          </a:p>
        </p:txBody>
      </p:sp>
    </p:spTree>
  </p:cSld>
</p:notes>
</file>

<file path=ppt/notesSlides/notesSlide1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5 de 8).]]></a:t>
            </a:r>
          </a:p>
        </p:txBody>
      </p:sp>
    </p:spTree>
  </p:cSld>
</p:notes>
</file>

<file path=ppt/notesSlides/notesSlide1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6 de 8).]]></a:t>
            </a:r>
          </a:p>
        </p:txBody>
      </p:sp>
    </p:spTree>
  </p:cSld>
</p:notes>
</file>

<file path=ppt/notesSlides/notesSlide1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7 de 8).]]></a:t>
            </a:r>
          </a:p>
        </p:txBody>
      </p:sp>
    </p:spTree>
  </p:cSld>
</p:notes>
</file>

<file path=ppt/notesSlides/notesSlide1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8 de 8).]]></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9109" r:id="rId1"/>
    <p:sldLayoutId id="2482439110" r:id="rId2"/>
    <p:sldLayoutId id="2482439111" r:id="rId3"/>
    <p:sldLayoutId id="2482439112"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8fd7729b916996d16e8e005f96b0cab6ec9493706686cc681.jpg"/>
  <Relationship Id="rId3" Type="http://schemas.openxmlformats.org/officeDocument/2006/relationships/hyperlink" Target="https://pinturasespecializadas.lumbre.lat/object/convertir-una-solicitud-en-requisitos-completo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seis-bloques2.jpg"/>
  <Relationship Id="rId3" Type="http://schemas.openxmlformats.org/officeDocument/2006/relationships/hyperlink" Target="https://pinturasespecializadas.lumbre.lat/object/convertir-una-solicitud-en-requisitos-completos" TargetMode="External"/>
  <Relationship Id="rId4" Type="http://schemas.openxmlformats.org/officeDocument/2006/relationships/hyperlink" Target="https://pinturasespecializadas.lumbre.lat/object/convertir-una-solicitud-en-requisitos-completos" TargetMode="External"/>
  <Relationship Id="rId5"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falta-o-se-supone3.jpg"/>
  <Relationship Id="rId3" Type="http://schemas.openxmlformats.org/officeDocument/2006/relationships/hyperlink" Target="https://pinturasespecializadas.lumbre.lat/object/convertir-una-solicitud-en-requisitos-completos" TargetMode="External"/>
  <Relationship Id="rId4" Type="http://schemas.openxmlformats.org/officeDocument/2006/relationships/hyperlink" Target="https://pinturasespecializadas.lumbre.lat/object/convertir-una-solicitud-en-requisitos-completos" TargetMode="External"/>
  <Relationship Id="rId5"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uatro-origenes4.jpg"/>
  <Relationship Id="rId3" Type="http://schemas.openxmlformats.org/officeDocument/2006/relationships/hyperlink" Target="https://pinturasespecializadas.lumbre.lat/object/convertir-una-solicitud-en-requisitos-completos" TargetMode="External"/>
  <Relationship Id="rId4" Type="http://schemas.openxmlformats.org/officeDocument/2006/relationships/hyperlink" Target="https://pinturasespecializadas.lumbre.lat/object/convertir-una-solicitud-en-requisitos-completos" TargetMode="External"/>
  <Relationship Id="rId5"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4-soporte-y-estado5.jpg"/>
  <Relationship Id="rId3" Type="http://schemas.openxmlformats.org/officeDocument/2006/relationships/hyperlink" Target="https://pinturasespecializadas.lumbre.lat/object/convertir-una-solicitud-en-requisitos-completos" TargetMode="External"/>
  <Relationship Id="rId4" Type="http://schemas.openxmlformats.org/officeDocument/2006/relationships/hyperlink" Target="https://pinturasespecializadas.lumbre.lat/object/convertir-una-solicitud-en-requisitos-completos" TargetMode="External"/>
  <Relationship Id="rId5"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5-dos-acabados6.jpg"/>
  <Relationship Id="rId3" Type="http://schemas.openxmlformats.org/officeDocument/2006/relationships/hyperlink" Target="https://pinturasespecializadas.lumbre.lat/object/convertir-una-solicitud-en-requisitos-completos" TargetMode="External"/>
  <Relationship Id="rId4" Type="http://schemas.openxmlformats.org/officeDocument/2006/relationships/hyperlink" Target="https://pinturasespecializadas.lumbre.lat/object/convertir-una-solicitud-en-requisitos-completos" TargetMode="External"/>
  <Relationship Id="rId5"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6-cantidad7.jpg"/>
  <Relationship Id="rId3" Type="http://schemas.openxmlformats.org/officeDocument/2006/relationships/hyperlink" Target="https://pinturasespecializadas.lumbre.lat/object/convertir-una-solicitud-en-requisitos-completos" TargetMode="External"/>
  <Relationship Id="rId4" Type="http://schemas.openxmlformats.org/officeDocument/2006/relationships/hyperlink" Target="https://pinturasespecializadas.lumbre.lat/object/convertir-una-solicitud-en-requisitos-completos" TargetMode="External"/>
  <Relationship Id="rId5"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7-relojes8.jpg"/>
  <Relationship Id="rId3" Type="http://schemas.openxmlformats.org/officeDocument/2006/relationships/hyperlink" Target="https://pinturasespecializadas.lumbre.lat/object/convertir-una-solicitud-en-requisitos-completos" TargetMode="External"/>
  <Relationship Id="rId4" Type="http://schemas.openxmlformats.org/officeDocument/2006/relationships/hyperlink" Target="https://pinturasespecializadas.lumbre.lat/object/convertir-una-solicitud-en-requisitos-completos" TargetMode="External"/>
  <Relationship Id="rId5"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8-ambiente9.jpg"/>
  <Relationship Id="rId3" Type="http://schemas.openxmlformats.org/officeDocument/2006/relationships/hyperlink" Target="https://pinturasespecializadas.lumbre.lat/object/convertir-una-solicitud-en-requisitos-completos" TargetMode="External"/>
  <Relationship Id="rId4" Type="http://schemas.openxmlformats.org/officeDocument/2006/relationships/hyperlink" Target="https://pinturasespecializadas.lumbre.lat/object/convertir-una-solicitud-en-requisitos-completos" TargetMode="External"/>
  <Relationship Id="rId5"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9-quien-ejecuta10.jpg"/>
  <Relationship Id="rId3" Type="http://schemas.openxmlformats.org/officeDocument/2006/relationships/hyperlink" Target="https://pinturasespecializadas.lumbre.lat/object/convertir-una-solicitud-en-requisitos-completos" TargetMode="External"/>
  <Relationship Id="rId4" Type="http://schemas.openxmlformats.org/officeDocument/2006/relationships/hyperlink" Target="https://pinturasespecializadas.lumbre.lat/object/convertir-una-solicitud-en-requisitos-completos" TargetMode="External"/>
  <Relationship Id="rId5"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0-registro11.jpg"/>
  <Relationship Id="rId3" Type="http://schemas.openxmlformats.org/officeDocument/2006/relationships/hyperlink" Target="https://pinturasespecializadas.lumbre.lat/object/convertir-una-solicitud-en-requisitos-completos" TargetMode="External"/>
  <Relationship Id="rId4" Type="http://schemas.openxmlformats.org/officeDocument/2006/relationships/hyperlink" Target="https://pinturasespecializadas.lumbre.lat/object/convertir-una-solicitud-en-requisitos-completos" TargetMode="External"/>
  <Relationship Id="rId5"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1-errores12.jpg"/>
  <Relationship Id="rId3" Type="http://schemas.openxmlformats.org/officeDocument/2006/relationships/hyperlink" Target="https://pinturasespecializadas.lumbre.lat/object/convertir-una-solicitud-en-requisitos-completos" TargetMode="External"/>
  <Relationship Id="rId4" Type="http://schemas.openxmlformats.org/officeDocument/2006/relationships/hyperlink" Target="https://pinturasespecializadas.lumbre.lat/object/convertir-una-solicitud-en-requisitos-completos" TargetMode="External"/>
  <Relationship Id="rId5"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105.xm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106.xml"/>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107.xml"/>
</Relationships>

</file>

<file path=ppt/slides/_rels/slide1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108.xml"/>
</Relationships>

</file>

<file path=ppt/slides/_rels/slide1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109.xml"/>
</Relationships>

</file>

<file path=ppt/slides/_rels/slide1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s>

</file>

<file path=ppt/slides/_rels/slide1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111.xml"/>
</Relationships>

</file>

<file path=ppt/slides/_rels/slide1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112.xml"/>
</Relationships>

</file>

<file path=ppt/slides/_rels/slide1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113.xml"/>
</Relationships>

</file>

<file path=ppt/slides/_rels/slide1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114.xml"/>
</Relationships>

</file>

<file path=ppt/slides/_rels/slide1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115.xml"/>
</Relationships>

</file>

<file path=ppt/slides/_rels/slide1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s>

</file>

<file path=ppt/slides/_rels/slide1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117.xml"/>
</Relationships>

</file>

<file path=ppt/slides/_rels/slide1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118.xml"/>
</Relationships>

</file>

<file path=ppt/slides/_rels/slide1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119.xml"/>
</Relationships>

</file>

<file path=ppt/slides/_rels/slide1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hyperlink" Target="https://pinturasespecializadas.lumbre.lat/object/convertir-una-solicitud-en-requisitos-completos" TargetMode="External"/>
  <Relationship Id="rId4" Type="http://schemas.openxmlformats.org/officeDocument/2006/relationships/notesSlide" Target="../notesSlides/notesSlide120.xml"/>
</Relationships>

</file>

<file path=ppt/slides/_rels/slide1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121.xml"/>
</Relationships>

</file>

<file path=ppt/slides/_rels/slide1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122.xml"/>
</Relationships>

</file>

<file path=ppt/slides/_rels/slide1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123.xml"/>
</Relationships>

</file>

<file path=ppt/slides/_rels/slide1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124.xml"/>
</Relationships>

</file>

<file path=ppt/slides/_rels/slide1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125.xml"/>
</Relationships>

</file>

<file path=ppt/slides/_rels/slide1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126.xml"/>
</Relationships>

</file>

<file path=ppt/slides/_rels/slide1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127.xml"/>
</Relationships>

</file>

<file path=ppt/slides/_rels/slide1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128.xml"/>
</Relationships>

</file>

<file path=ppt/slides/_rels/slide1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129.xml"/>
</Relationships>

</file>

<file path=ppt/slides/_rels/slide1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130.xml"/>
</Relationships>

</file>

<file path=ppt/slides/_rels/slide1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131.xml"/>
</Relationships>

</file>

<file path=ppt/slides/_rels/slide1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132.xml"/>
</Relationships>

</file>

<file path=ppt/slides/_rels/slide1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133.xml"/>
</Relationships>

</file>

<file path=ppt/slides/_rels/slide1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134.xml"/>
</Relationships>

</file>

<file path=ppt/slides/_rels/slide1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135.xml"/>
</Relationships>

</file>

<file path=ppt/slides/_rels/slide1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136.xml"/>
</Relationships>

</file>

<file path=ppt/slides/_rels/slide1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137.xml"/>
</Relationships>

</file>

<file path=ppt/slides/_rels/slide1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138.xml"/>
</Relationships>

</file>

<file path=ppt/slides/_rels/slide1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139.xml"/>
</Relationships>

</file>

<file path=ppt/slides/_rels/slide1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s>

</file>

<file path=ppt/slides/_rels/slide1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141.xml"/>
</Relationships>

</file>

<file path=ppt/slides/_rels/slide1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142.xml"/>
</Relationships>

</file>

<file path=ppt/slides/_rels/slide1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143.xml"/>
</Relationships>

</file>

<file path=ppt/slides/_rels/slide1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144.xml"/>
</Relationships>

</file>

<file path=ppt/slides/_rels/slide1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145.xml"/>
</Relationships>

</file>

<file path=ppt/slides/_rels/slide1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146.xml"/>
</Relationships>

</file>

<file path=ppt/slides/_rels/slide1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convertir-una-solicitud-en-requisitos-completos" TargetMode="External"/>
  <Relationship Id="rId3" Type="http://schemas.openxmlformats.org/officeDocument/2006/relationships/notesSlide" Target="../notesSlides/notesSlide147.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nverti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olicitud]]></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equisito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mpleto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convertir-una-solicitud-en-requisitos-completos"/>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4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ertir una solicitud vaga como «quiero pintar el salón» en los requisitos que un trabajo de pintura necesita para poder hacerse: soporte y su estado, acabado del paramento, cantidad y rendimiento, plazos, ambiente y quién ejecuta; distinguiendo en cada momento el requisito que falta del que se ha supuesto, marcando el origen de cada dato —dicho por el cliente, constando en la ficha, supuesto o pendiente— y cerrando en un registro escrito que el cliente confirm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4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rta lección del itinerario de presupuestos y pedidos. Una solicitud no es un requisito: «quiero pintar el salón» son seis huecos disfrazados de frase. Esta lección abre los huecos uno por uno, enseña a reconocer cuándo un dato falta y cuándo lo has rellenado tú sin querer, y construye el registro de requisitos: soporte y estado, acabado del paramento, cantidad y rendimiento, plazos, ambiente y quién ejecuta. El resultado es un trabajo que se puede medir, presupuestar y ejecutar sin sorpresas.]]></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47]]></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requisitos · solicitud · consulta y pedido · soporte · cantidad y rendimiento · plazos · registro de requisitos · Pinturas Especializada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vertir una solicitud en requisitos completos · 1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4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uesto didáctico. Un sábado por la mañana, en el mostrador de la tienda del centro, una clienta de Cortijo de la Cabeza se apoya en el mostrador con el móvil en la mano y dice: «Quiero pintar el salón». Dice que el salón tiene «unos veinte metros», que la pintura es «blanca», que lo pinta «mi marido cuando puede», que es «para una niña pequeña» y que lo quiere «listo antes de que empiecen las vacaciones». En diez minutos ha dicho cinco cosas y no ha dicho ninguna de las que hacen falta para pint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vertir una solicitud en requisitos completos · 2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4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ato que más preocupa es el de los veinte metros: el salón mide 20 m² de suelo, pero el paramento que hay que pintar es mucho más. Y hay dos cosas más que nadie ha dicho: si el gotelé viejo se tapa o se deja, y quién responde si el acabado terminado no es el que se esperab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vertir una solicitud en requisitos completos · 3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4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construye el método para pasar de las cinco frases al conjunto de requisitos que sí permiten trabajar: separar la consulta del pedido, reconocer el requisito que falta frente al que se supone, marcar de dónde sale cada dato y cerrar el resultado por escrito. Todos los nombres, referencias, fechas y cifras que aparecen son ficticios y sirven para practicar: no son datos de Pinturas Especializada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vertir una solicitud en requisitos completos · 4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47]]></a:t>
            </a:r>
          </a:p>
        </p:txBody>
      </p:sp>
      <p:sp>
        <p:nvSpPr>
          <p:cNvPr id="7" name="" descr=""/>
          <p:cNvSpPr/>
          <p:nvPr/>
        </p:nvSpPr>
        <p:spPr>
          <a:xfrm>
            <a:off x="514350" y="1219200"/>
            <a:ext cx="8115300" cy="29908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poder hacer al terminar]]></a:t>
            </a:r>
          </a:p>
        </p:txBody>
      </p:sp>
      <p:sp>
        <p:nvSpPr>
          <p:cNvPr id="10" name=""/>
          <p:cNvSpPr txBox="1"/>
          <p:nvPr/>
        </p:nvSpPr>
        <p:spPr>
          <a:xfrm>
            <a:off x="685800" y="16192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vertir una solicitud vaga como «quiero pintar el salón» en los requisitos que un trabajo de pintura necesita para poder hacerse: soporte y su estado, acabado del paramento, cantidad y rendimiento, plazos, ambiente y quién ejecuta; distinguiendo en cada momento el requisito que falta del que se ha supuesto, marcando el origen de cada dato —dicho por el cliente, constando en la ficha, supuesto o pendiente— y cerrando en un registro escrito que el cliente confir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vertir una solicitud en requisitos completos · 5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47]]></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cho verificado: consta en la ficha técnica o en la norma citada; aquí son las fichas de producto y las normas de consumo.]]></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ena práctica: método de recogida de requisitos y de cálculo de consumo que se trabaja en el sector; no es, por sí solo, un procedimiento de Pinturas Especializadas.]]></a:t>
            </a:r>
          </a:p>
        </p:txBody>
      </p:sp>
      <p:sp>
        <p:nvSpPr>
          <p:cNvPr id="11" name=""/>
          <p:cNvSpPr txBox="1"/>
          <p:nvPr/>
        </p:nvSpPr>
        <p:spPr>
          <a:xfrm>
            <a:off x="514350" y="3324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sión interna pendiente: la merma, los formatos, los plazos, la garantía y el circuito de validación; los confirma direcció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vertir una solicitud en requisitos completos · 6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47]]></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uesto didáctico: los clientes, las referencias, las fechas y las cifras marcados como ficticios sirven para practicar; no son datos reales ni compromisos de la empres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vertir una solicitud en requisitos completos · 7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47]]></a:t>
            </a:r>
          </a:p>
        </p:txBody>
      </p:sp>
      <p:sp>
        <p:nvSpPr>
          <p:cNvPr id="7" name="" descr=""/>
          <p:cNvSpPr/>
          <p:nvPr/>
        </p:nvSpPr>
        <p:spPr>
          <a:xfrm>
            <a:off x="514350" y="1219200"/>
            <a:ext cx="8115300" cy="29908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pendencia interna pendiente]]></a:t>
            </a:r>
          </a:p>
        </p:txBody>
      </p:sp>
      <p:sp>
        <p:nvSpPr>
          <p:cNvPr id="10" name=""/>
          <p:cNvSpPr txBox="1"/>
          <p:nvPr/>
        </p:nvSpPr>
        <p:spPr>
          <a:xfrm>
            <a:off x="685800" y="16192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distingue el método general de las decisiones que corresponden a Pinturas Especializadas. Antes de aplicar un umbral, un importe o una facultad, confirma con dirección: Qué merma se aplica por defecto al calcular la cantidad y quién la autoriza; hasta que se confirme, el valor usado se declara y se escribe en cada cálculo. Qué formatos de envase se consideran equivalentes entre sí al servir los litros calculados, y si se entrega el bote justo o el bote disponib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vertir una solicitud en requisitos completos · 8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47]]></a:t>
            </a:r>
          </a:p>
        </p:txBody>
      </p:sp>
      <p:sp>
        <p:nvSpPr>
          <p:cNvPr id="7" name="" descr=""/>
          <p:cNvSpPr/>
          <p:nvPr/>
        </p:nvSpPr>
        <p:spPr>
          <a:xfrm>
            <a:off x="514350" y="1219200"/>
            <a:ext cx="8115300" cy="2895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8956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é plazo se compromete al responder a una solicitud de requisitos y con qué horquilla se comunica al cliente. Qué garantía ofrece la empresa cuando ejecuta la obra y qué responsabilidad asume cuando el cliente pinta con material comprado por su cuenta. Quién valida el registro de requisitos en cada tienda y qué se hace con un requisito que sigue pendiente en el momento de cerrar el pedido.]]></a:t>
            </a:r>
          </a:p>
        </p:txBody>
      </p:sp>
      <p:sp>
        <p:nvSpPr>
          <p:cNvPr id="10" name=""/>
          <p:cNvSpPr txBox="1"/>
          <p:nvPr/>
        </p:nvSpPr>
        <p:spPr>
          <a:xfrm>
            <a:off x="685800" y="3419475"/>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el cliente puede modificar un requisito ya confirmado, hasta qué momento y con qué consecuencias sobre el material ya preparad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La frase que no es un requisito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4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ero pintar el salón» no es un encargo: es una frase que contiene seis huecos y ningún dato. Es el punto de partida más frecuente del mostrador y también el más traicionero, porque parece que ya está todo dicho.]]></a:t>
            </a:r>
          </a:p>
        </p:txBody>
      </p:sp>
      <p:sp>
        <p:nvSpPr>
          <p:cNvPr id="8" name=""/>
          <p:cNvSpPr txBox="1"/>
          <p:nvPr/>
        </p:nvSpPr>
        <p:spPr>
          <a:xfrm>
            <a:off x="514350" y="26098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a:t>
            </a:r>
            <a:r>
              <a:rPr lang="en-US" b="1" strike="noStrike" sz="2100" spc="0" u="none" cap="none">
                <a:solidFill>
                  <a:srgbClr val="1B2438">
                    <a:alpha val="100000"/>
                  </a:srgbClr>
                </a:solidFill>
                <a:latin typeface="Calibri"/>
              </a:rPr>
              <a:t><![CDATA[requisito]]></a:t>
            </a:r>
            <a:r>
              <a:rPr lang="en-US" strike="noStrike" sz="2100" spc="0" u="none" cap="none">
                <a:solidFill>
                  <a:srgbClr val="1B2438">
                    <a:alpha val="100000"/>
                  </a:srgbClr>
                </a:solidFill>
                <a:latin typeface="Calibri"/>
              </a:rPr>
              <a:t><![CDATA[ es un dato que permite hacer una parte del trabajo sin improvisar. «Pintar el salón» no lo es: no dice sobre qué superficie, ni con qué acabado, ni cuántos metros, ni para cuándo, ni quién lo hace. Cada hueco es un requisito, y cada hueco se puede cerrar de tres maneras: preguntando al cliente, consultando una ficha o dejando escrito que no se sab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La frase que no es un requisito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47]]></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seis bloques de esta lección se recorren siempre en el mismo orden, porque cada uno se apoya en el anterior:]]></a:t>
            </a:r>
          </a:p>
        </p:txBody>
      </p:sp>
      <p:sp>
        <p:nvSpPr>
          <p:cNvPr id="8" name=""/>
          <p:cNvSpPr txBox="1"/>
          <p:nvPr/>
        </p:nvSpPr>
        <p:spPr>
          <a:xfrm>
            <a:off x="514350" y="19526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19526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oporte y su estado.]]></a:t>
            </a:r>
            <a:r>
              <a:rPr lang="en-US" strike="noStrike" sz="2100" spc="0" u="none" cap="none">
                <a:solidFill>
                  <a:srgbClr val="1B2438">
                    <a:alpha val="100000"/>
                  </a:srgbClr>
                </a:solidFill>
                <a:latin typeface="Calibri"/>
              </a:rPr>
              <a:t><![CDATA[ Qué superficie se va a pintar y en qué condición está.]]></a:t>
            </a:r>
          </a:p>
        </p:txBody>
      </p:sp>
      <p:sp>
        <p:nvSpPr>
          <p:cNvPr id="10" name=""/>
          <p:cNvSpPr txBox="1"/>
          <p:nvPr/>
        </p:nvSpPr>
        <p:spPr>
          <a:xfrm>
            <a:off x="514350" y="2657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2657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cabado del paramento.]]></a:t>
            </a:r>
            <a:r>
              <a:rPr lang="en-US" strike="noStrike" sz="2100" spc="0" u="none" cap="none">
                <a:solidFill>
                  <a:srgbClr val="1B2438">
                    <a:alpha val="100000"/>
                  </a:srgbClr>
                </a:solidFill>
                <a:latin typeface="Calibri"/>
              </a:rPr>
              <a:t><![CDATA[ Cómo tiene que quedar la pared cuando la obra esté terminada.]]></a:t>
            </a:r>
          </a:p>
        </p:txBody>
      </p:sp>
      <p:sp>
        <p:nvSpPr>
          <p:cNvPr id="12" name=""/>
          <p:cNvSpPr txBox="1"/>
          <p:nvPr/>
        </p:nvSpPr>
        <p:spPr>
          <a:xfrm>
            <a:off x="514350" y="33623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3" name=""/>
          <p:cNvSpPr txBox="1"/>
          <p:nvPr/>
        </p:nvSpPr>
        <p:spPr>
          <a:xfrm>
            <a:off x="762000" y="33623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antidad y rendimiento.]]></a:t>
            </a:r>
            <a:r>
              <a:rPr lang="en-US" strike="noStrike" sz="2100" spc="0" u="none" cap="none">
                <a:solidFill>
                  <a:srgbClr val="1B2438">
                    <a:alpha val="100000"/>
                  </a:srgbClr>
                </a:solidFill>
                <a:latin typeface="Calibri"/>
              </a:rPr>
              <a:t><![CDATA[ Cuánta pintura hace falta y de dónde sale ese númer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La frase que no es un requisito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47]]></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lazos.]]></a:t>
            </a:r>
            <a:r>
              <a:rPr lang="en-US" strike="noStrike" sz="2100" spc="0" u="none" cap="none">
                <a:solidFill>
                  <a:srgbClr val="1B2438">
                    <a:alpha val="100000"/>
                  </a:srgbClr>
                </a:solidFill>
                <a:latin typeface="Calibri"/>
              </a:rPr>
              <a:t><![CDATA[ Cuándo empieza la obra, cuánto dura y cuándo se vuelve a usar el espacio.]]></a:t>
            </a:r>
          </a:p>
        </p:txBody>
      </p:sp>
      <p:sp>
        <p:nvSpPr>
          <p:cNvPr id="9" name=""/>
          <p:cNvSpPr txBox="1"/>
          <p:nvPr/>
        </p:nvSpPr>
        <p:spPr>
          <a:xfrm>
            <a:off x="514350" y="19240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240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mbiente.]]></a:t>
            </a:r>
            <a:r>
              <a:rPr lang="en-US" strike="noStrike" sz="2100" spc="0" u="none" cap="none">
                <a:solidFill>
                  <a:srgbClr val="1B2438">
                    <a:alpha val="100000"/>
                  </a:srgbClr>
                </a:solidFill>
                <a:latin typeface="Calibri"/>
              </a:rPr>
              <a:t><![CDATA[ Para qué se usa el espacio y en qué condiciones se trabaja.]]></a:t>
            </a:r>
          </a:p>
        </p:txBody>
      </p:sp>
      <p:sp>
        <p:nvSpPr>
          <p:cNvPr id="11" name=""/>
          <p:cNvSpPr txBox="1"/>
          <p:nvPr/>
        </p:nvSpPr>
        <p:spPr>
          <a:xfrm>
            <a:off x="514350" y="2628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28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ién ejecuta.]]></a:t>
            </a:r>
            <a:r>
              <a:rPr lang="en-US" strike="noStrike" sz="2100" spc="0" u="none" cap="none">
                <a:solidFill>
                  <a:srgbClr val="1B2438">
                    <a:alpha val="100000"/>
                  </a:srgbClr>
                </a:solidFill>
                <a:latin typeface="Calibri"/>
              </a:rPr>
              <a:t><![CDATA[ Quién pinta, con qué material y quién responde del resultad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La frase que no es un requisito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14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antes de nada, un cuidado de método: una solicitud tiene dos momentos. En la ]]></a:t>
            </a:r>
            <a:r>
              <a:rPr lang="en-US" b="1" strike="noStrike" sz="2100" spc="0" u="none" cap="none">
                <a:solidFill>
                  <a:srgbClr val="1B2438">
                    <a:alpha val="100000"/>
                  </a:srgbClr>
                </a:solidFill>
                <a:latin typeface="Calibri"/>
              </a:rPr>
              <a:t><![CDATA[consulta]]></a:t>
            </a:r>
            <a:r>
              <a:rPr lang="en-US" strike="noStrike" sz="2100" spc="0" u="none" cap="none">
                <a:solidFill>
                  <a:srgbClr val="1B2438">
                    <a:alpha val="100000"/>
                  </a:srgbClr>
                </a:solidFill>
                <a:latin typeface="Calibri"/>
              </a:rPr>
              <a:t><![CDATA[, el cliente está explorando y lo que quiere es asesoramiento; en el ]]></a:t>
            </a:r>
            <a:r>
              <a:rPr lang="en-US" b="1" strike="noStrike" sz="2100" spc="0" u="none" cap="none">
                <a:solidFill>
                  <a:srgbClr val="1B2438">
                    <a:alpha val="100000"/>
                  </a:srgbClr>
                </a:solidFill>
                <a:latin typeface="Calibri"/>
              </a:rPr>
              <a:t><![CDATA[pedido]]></a:t>
            </a:r>
            <a:r>
              <a:rPr lang="en-US" strike="noStrike" sz="2100" spc="0" u="none" cap="none">
                <a:solidFill>
                  <a:srgbClr val="1B2438">
                    <a:alpha val="100000"/>
                  </a:srgbClr>
                </a:solidFill>
                <a:latin typeface="Calibri"/>
              </a:rPr>
              <a:t><![CDATA[, ya ha decidido y lo que falta es cerrar los datos. Preguntar por los requisitos durante la consulta es hacer el trabajo; saltar al pedido es empujar al cliente. Y al revés: empezar a cerrar el pedido mientras el cliente todavía compara es la forma más rápida de perderl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La frase que no es un requisito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14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idea que organiza toda la lección es esta: ]]></a:t>
            </a:r>
            <a:r>
              <a:rPr lang="en-US" b="1" strike="noStrike" sz="2100" spc="0" u="none" cap="none">
                <a:solidFill>
                  <a:srgbClr val="1B2438">
                    <a:alpha val="100000"/>
                  </a:srgbClr>
                </a:solidFill>
                <a:latin typeface="Calibri"/>
              </a:rPr>
              <a:t><![CDATA[un requisito que falta se pregunta; un requisito que se supone se escribe como supuesto]]></a:t>
            </a:r>
            <a:r>
              <a:rPr lang="en-US" strike="noStrike" sz="2100" spc="0" u="none" cap="none">
                <a:solidFill>
                  <a:srgbClr val="1B2438">
                    <a:alpha val="100000"/>
                  </a:srgbClr>
                </a:solidFill>
                <a:latin typeface="Calibri"/>
              </a:rPr>
              <a:t><![CDATA[. En el primer caso haces una pregunta. En el segundo has tomado una decisión en nombre del cliente sin avisarle, y esa decisión se paga en obr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La frase que no es un requisito]]></a:t>
            </a:r>
          </a:p>
        </p:txBody>
      </p:sp>
      <p:pic>
        <p:nvPicPr>
          <p:cNvPr id="3" name="" descr="Seis tarjetas con los seis bloques de requisitos de una obra de pintura: soporte y estado, acabado, cantidad y rendimiento, plazos, ambiente y quién ejecuta.">
            <a:hlinkClick r:id="rId3" tooltip="Seis tarjetas con los seis bloques de requisitos de una obra de pintura: soporte y estado, acabado, cantidad y rendimiento, plazos, ambiente y quién ejecuta."/>
          </p:cNvPr>
          <p:cNvPicPr>
            <a:picLocks noChangeAspect="1"/>
          </p:cNvPicPr>
          <p:nvPr>
            <p:ph type="pic" idx="1"/>
          </p:nvPr>
        </p:nvPicPr>
        <p:blipFill>
          <a:blip r:embed="rId2"/>
          <a:stretch>
            <a:fillRect/>
          </a:stretch>
        </p:blipFill>
        <p:spPr>
          <a:xfrm>
            <a:off x="2219325" y="1257300"/>
            <a:ext cx="469582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os seis bloques. Cada uno se cierra preguntando, consultando una ficha o declarando que no se sab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convertir-una-solicitud-en-requisitos-completos"/>
              </a:rPr>
              <a:t><![CDATA[Ver imagen original en el O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14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 · La frase que no es un requisit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clienta dice: «Quiero pintar el salón». ¿Cuál de estas frases sí es un requisit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iero pintar el salón antes de las vacaciones.»]]></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salón tiene 42 m² de paramento, se pinta en dos manos y el acabado es con gotelé.»]]></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ecesito un presupuesto cerrado antes de fin de mes.»]]></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intar el salón con pintura blanca de interio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El que falta y el que se supone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147]]></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dos formas de que un requisito no esté escrito, y se parecen hasta que cobran la factura.]]></a:t>
            </a:r>
          </a:p>
        </p:txBody>
      </p:sp>
      <p:sp>
        <p:nvSpPr>
          <p:cNvPr id="8" name=""/>
          <p:cNvSpPr txBox="1"/>
          <p:nvPr/>
        </p:nvSpPr>
        <p:spPr>
          <a:xfrm>
            <a:off x="514350" y="19526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quisito ]]></a:t>
            </a:r>
            <a:r>
              <a:rPr lang="en-US" b="1" strike="noStrike" sz="2100" spc="0" u="none" cap="none">
                <a:solidFill>
                  <a:srgbClr val="1B2438">
                    <a:alpha val="100000"/>
                  </a:srgbClr>
                </a:solidFill>
                <a:latin typeface="Calibri"/>
              </a:rPr>
              <a:t><![CDATA[que falta]]></a:t>
            </a:r>
            <a:r>
              <a:rPr lang="en-US" strike="noStrike" sz="2100" spc="0" u="none" cap="none">
                <a:solidFill>
                  <a:srgbClr val="1B2438">
                    <a:alpha val="100000"/>
                  </a:srgbClr>
                </a:solidFill>
                <a:latin typeface="Calibri"/>
              </a:rPr>
              <a:t><![CDATA[ es un hueco que ves. No sabes si el gotelé viejo se tapa, lo ves. No sabes si el baño tiene ventilación, lo ves. Preguntas —o decides a quién preguntar— y el hueco se cierra con una respuesta. Es molesto, pero es visib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El que falta y el que se supone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14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quisito ]]></a:t>
            </a:r>
            <a:r>
              <a:rPr lang="en-US" b="1" strike="noStrike" sz="2100" spc="0" u="none" cap="none">
                <a:solidFill>
                  <a:srgbClr val="1B2438">
                    <a:alpha val="100000"/>
                  </a:srgbClr>
                </a:solidFill>
                <a:latin typeface="Calibri"/>
              </a:rPr>
              <a:t><![CDATA[que se supone]]></a:t>
            </a:r>
            <a:r>
              <a:rPr lang="en-US" strike="noStrike" sz="2100" spc="0" u="none" cap="none">
                <a:solidFill>
                  <a:srgbClr val="1B2438">
                    <a:alpha val="100000"/>
                  </a:srgbClr>
                </a:solidFill>
                <a:latin typeface="Calibri"/>
              </a:rPr>
              <a:t><![CDATA[ es un hueco que has rellenado tú sin darte cuenta. «Un salón se pinta de blanco», «un baño necesita pintura especial», «en 20 m² caben 5 litros», «el marido lo pinta en las vacaciones». Cada suposición es razonable. Y por eso son las más peligrosas: nadie las revisa.]]></a:t>
            </a:r>
          </a:p>
        </p:txBody>
      </p:sp>
      <p:sp>
        <p:nvSpPr>
          <p:cNvPr id="8" name=""/>
          <p:cNvSpPr txBox="1"/>
          <p:nvPr/>
        </p:nvSpPr>
        <p:spPr>
          <a:xfrm>
            <a:off x="514350" y="2943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ferencia no está en si la suposición acierta, sino en que ]]></a:t>
            </a:r>
            <a:r>
              <a:rPr lang="en-US" b="1" strike="noStrike" sz="2100" spc="0" u="none" cap="none">
                <a:solidFill>
                  <a:srgbClr val="1B2438">
                    <a:alpha val="100000"/>
                  </a:srgbClr>
                </a:solidFill>
                <a:latin typeface="Calibri"/>
              </a:rPr>
              <a:t><![CDATA[es tuya y no del cliente]]></a:t>
            </a:r>
            <a:r>
              <a:rPr lang="en-US" strike="noStrike" sz="2100" spc="0" u="none" cap="none">
                <a:solidFill>
                  <a:srgbClr val="1B2438">
                    <a:alpha val="100000"/>
                  </a:srgbClr>
                </a:solidFill>
                <a:latin typeface="Calibri"/>
              </a:rPr>
              <a:t><![CDATA[. Un supuesto razonable que resulta falso cuesta exactamente lo mismo que un supuesto absurdo, porque en la obra nadie sabe que era una decisión provisiona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El que falta y el que se supone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14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 aquí sale la regla: ]]></a:t>
            </a:r>
            <a:r>
              <a:rPr lang="en-US" b="1" strike="noStrike" sz="2100" spc="0" u="none" cap="none">
                <a:solidFill>
                  <a:srgbClr val="1B2438">
                    <a:alpha val="100000"/>
                  </a:srgbClr>
                </a:solidFill>
                <a:latin typeface="Calibri"/>
              </a:rPr>
              <a:t><![CDATA[todo lo que no conste, se escribe como pendiente y se pregunta; nada se rellena en silencio]]></a:t>
            </a:r>
            <a:r>
              <a:rPr lang="en-US" strike="noStrike" sz="2100" spc="0" u="none" cap="none">
                <a:solidFill>
                  <a:srgbClr val="1B2438">
                    <a:alpha val="100000"/>
                  </a:srgbClr>
                </a:solidFill>
                <a:latin typeface="Calibri"/>
              </a:rPr>
              <a:t><![CDATA[. Un supuesto se escribe con su motivo («supuesto: paramento de yeso sin gotelé») y se confirma. Un pendiente se escribe con su destinatario («¿el aplicador lo comprueba en la visita?»). Los dos son honestos; lo que no lo es es el silenci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El que falta y el que se supone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14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 caso límite que conviene reconocer: ]]></a:t>
            </a:r>
            <a:r>
              <a:rPr lang="en-US" b="1" strike="noStrike" sz="2100" spc="0" u="none" cap="none">
                <a:solidFill>
                  <a:srgbClr val="1B2438">
                    <a:alpha val="100000"/>
                  </a:srgbClr>
                </a:solidFill>
                <a:latin typeface="Calibri"/>
              </a:rPr>
              <a:t><![CDATA[la suposición que hay que hacer]]></a:t>
            </a:r>
            <a:r>
              <a:rPr lang="en-US" strike="noStrike" sz="2100" spc="0" u="none" cap="none">
                <a:solidFill>
                  <a:srgbClr val="1B2438">
                    <a:alpha val="100000"/>
                  </a:srgbClr>
                </a:solidFill>
                <a:latin typeface="Calibri"/>
              </a:rPr>
              <a:t><![CDATA[. A veces hay que decidir algo para poder avanzar —el formato del envase, una merma— y esperar la respuesta dejaría al cliente parado. Ahí la suposición está permitida, pero con dos condiciones: se declara al cliente («le calculo con un 10 % de merma, que se lo confirmo») y se anota como supuesto. Lo que no se puede es decidir y no decirl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El que falta y el que se supone]]></a:t>
            </a:r>
          </a:p>
        </p:txBody>
      </p:sp>
      <p:pic>
        <p:nvPicPr>
          <p:cNvPr id="3" name="" descr="Comparación entre el requisito que falta y el requisito que se supone, con su coste y su forma correcta.">
            <a:hlinkClick r:id="rId3" tooltip="Comparación entre el requisito que falta y el requisito que se supone, con su coste y su forma correcta."/>
          </p:cNvPr>
          <p:cNvPicPr>
            <a:picLocks noChangeAspect="1"/>
          </p:cNvPicPr>
          <p:nvPr>
            <p:ph type="pic" idx="1"/>
          </p:nvPr>
        </p:nvPicPr>
        <p:blipFill>
          <a:blip r:embed="rId2"/>
          <a:stretch>
            <a:fillRect/>
          </a:stretch>
        </p:blipFill>
        <p:spPr>
          <a:xfrm>
            <a:off x="847725" y="1257300"/>
            <a:ext cx="74390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os dos huecos se parecen. Solo uno se ve, y por eso se pregunt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convertir-una-solicitud-en-requisitos-completos"/>
              </a:rPr>
              <a:t><![CDATA[Ver imagen original en el O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El que falta y el que se supon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147]]></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de control]]></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dato lo ha dicho alguien, lo consta en una ficha, o lo he puesto yo?» Si la respuesta es «lo he puesto yo», todavía no es un requisito: es un supuesto, y como tal se escrib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14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 El que falta y el que se supon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requisito que se puede deducir con facilidad no hace falta preguntar: se rellena con lo más razonable y ya está.]]></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De dónde sale cada dat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147]]></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dato que entra en un registro tiene un origen, y el origen se escribe. Hay cuatro, y ninguno es igual que los otros tres:]]></a:t>
            </a:r>
          </a:p>
        </p:txBody>
      </p:sp>
      <p:sp>
        <p:nvSpPr>
          <p:cNvPr id="8" name=""/>
          <p:cNvSpPr txBox="1"/>
          <p:nvPr/>
        </p:nvSpPr>
        <p:spPr>
          <a:xfrm>
            <a:off x="514350" y="19526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19526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 · Dicho.]]></a:t>
            </a:r>
            <a:r>
              <a:rPr lang="en-US" strike="noStrike" sz="2100" spc="0" u="none" cap="none">
                <a:solidFill>
                  <a:srgbClr val="1B2438">
                    <a:alpha val="100000"/>
                  </a:srgbClr>
                </a:solidFill>
                <a:latin typeface="Calibri"/>
              </a:rPr>
              <a:t><![CDATA[ Lo que ha dicho el cliente, con sus palabras. Se escribe entrecomillado y se le devuelve para que lo confirme. «El salón es para una niña pequeñ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De dónde sale cada dat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147]]></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F · De ficha.]]></a:t>
            </a:r>
            <a:r>
              <a:rPr lang="en-US" strike="noStrike" sz="2100" spc="0" u="none" cap="none">
                <a:solidFill>
                  <a:srgbClr val="1B2438">
                    <a:alpha val="100000"/>
                  </a:srgbClr>
                </a:solidFill>
                <a:latin typeface="Calibri"/>
              </a:rPr>
              <a:t><![CDATA[ Lo que consta en la documentación del producto: rendimiento, número de manos, tiempo de secado, condiciones de aplicación. Es el dato que se puede citar, y es el que manda cuando el cliente y tú discrepáis: el rendimiento no es una opinión de la tienda.]]></a:t>
            </a:r>
          </a:p>
        </p:txBody>
      </p:sp>
      <p:sp>
        <p:nvSpPr>
          <p:cNvPr id="9" name=""/>
          <p:cNvSpPr txBox="1"/>
          <p:nvPr/>
        </p:nvSpPr>
        <p:spPr>
          <a:xfrm>
            <a:off x="514350" y="29146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146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 · Supuesto.]]></a:t>
            </a:r>
            <a:r>
              <a:rPr lang="en-US" strike="noStrike" sz="2100" spc="0" u="none" cap="none">
                <a:solidFill>
                  <a:srgbClr val="1B2438">
                    <a:alpha val="100000"/>
                  </a:srgbClr>
                </a:solidFill>
                <a:latin typeface="Calibri"/>
              </a:rPr>
              <a:t><![CDATA[ Lo que has rellenado tú. Se escribe como supuesto, con el motivo, y se confirma.]]></a:t>
            </a:r>
          </a:p>
        </p:txBody>
      </p:sp>
      <p:sp>
        <p:nvSpPr>
          <p:cNvPr id="11" name=""/>
          <p:cNvSpPr txBox="1"/>
          <p:nvPr/>
        </p:nvSpPr>
        <p:spPr>
          <a:xfrm>
            <a:off x="514350" y="36195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6195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 · Pendiente.]]></a:t>
            </a:r>
            <a:r>
              <a:rPr lang="en-US" strike="noStrike" sz="2100" spc="0" u="none" cap="none">
                <a:solidFill>
                  <a:srgbClr val="1B2438">
                    <a:alpha val="100000"/>
                  </a:srgbClr>
                </a:solidFill>
                <a:latin typeface="Calibri"/>
              </a:rPr>
              <a:t><![CDATA[ Lo que no consta y hay que conseguir. Se escribe con quién lo consigue y para cuánd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De dónde sale cada dat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147]]></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de trabajo es que ]]></a:t>
            </a:r>
            <a:r>
              <a:rPr lang="en-US" b="1" strike="noStrike" sz="2100" spc="0" u="none" cap="none">
                <a:solidFill>
                  <a:srgbClr val="1B2438">
                    <a:alpha val="100000"/>
                  </a:srgbClr>
                </a:solidFill>
                <a:latin typeface="Calibri"/>
              </a:rPr>
              <a:t><![CDATA[un requisito solo se cierra con D o con F]]></a:t>
            </a:r>
            <a:r>
              <a:rPr lang="en-US" strike="noStrike" sz="2100" spc="0" u="none" cap="none">
                <a:solidFill>
                  <a:srgbClr val="1B2438">
                    <a:alpha val="100000"/>
                  </a:srgbClr>
                </a:solidFill>
                <a:latin typeface="Calibri"/>
              </a:rPr>
              <a:t><![CDATA[. Un S y un P son requisitos abiertos: se puede trabajar con ellos, pero no se pueden dar por buenos.]]></a:t>
            </a:r>
          </a:p>
        </p:txBody>
      </p:sp>
      <p:sp>
        <p:nvSpPr>
          <p:cNvPr id="8" name=""/>
          <p:cNvSpPr txBox="1"/>
          <p:nvPr/>
        </p:nvSpPr>
        <p:spPr>
          <a:xfrm>
            <a:off x="514350" y="22860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 subconjunto peligroso, el ]]></a:t>
            </a:r>
            <a:r>
              <a:rPr lang="en-US" b="1" strike="noStrike" sz="2100" spc="0" u="none" cap="none">
                <a:solidFill>
                  <a:srgbClr val="1B2438">
                    <a:alpha val="100000"/>
                  </a:srgbClr>
                </a:solidFill>
                <a:latin typeface="Calibri"/>
              </a:rPr>
              <a:t><![CDATA[supuesto silencioso]]></a:t>
            </a:r>
            <a:r>
              <a:rPr lang="en-US" strike="noStrike" sz="2100" spc="0" u="none" cap="none">
                <a:solidFill>
                  <a:srgbClr val="1B2438">
                    <a:alpha val="100000"/>
                  </a:srgbClr>
                </a:solidFill>
                <a:latin typeface="Calibri"/>
              </a:rPr>
              <a:t><![CDATA[: el que no se escribe porque «no hace falta». Es el que más caro sale, porque ni siquiera existe en el registro. Nadie lo puede revisar y nadie lo puede defender. La auditoría de un expediente empieza siempre por la misma pregunta: ¿qué datos de este expediente no escribió nadi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De dónde sale cada dat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14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detalle que parece menor y no lo es: el dato dicho por el cliente y el dato deducido de él nunca se mezclan. «Quiero pintar el salón» es dicho; «el salón tiene 42 m² de paramento» es deducido, y por eso va con S hasta que el cliente lo confirm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De dónde sale cada dato]]></a:t>
            </a:r>
          </a:p>
        </p:txBody>
      </p:sp>
      <p:pic>
        <p:nvPicPr>
          <p:cNvPr id="3" name="" descr="Cuatro tarjetas con los cuatro orígenes de un dato: dicho por el cliente, de ficha, supuesto y pendiente.">
            <a:hlinkClick r:id="rId3" tooltip="Cuatro tarjetas con los cuatro orígenes de un dato: dicho por el cliente, de ficha, supuesto y pendiente."/>
          </p:cNvPr>
          <p:cNvPicPr>
            <a:picLocks noChangeAspect="1"/>
          </p:cNvPicPr>
          <p:nvPr>
            <p:ph type="pic" idx="1"/>
          </p:nvPr>
        </p:nvPicPr>
        <p:blipFill>
          <a:blip r:embed="rId2"/>
          <a:stretch>
            <a:fillRect/>
          </a:stretch>
        </p:blipFill>
        <p:spPr>
          <a:xfrm>
            <a:off x="1057275" y="1257300"/>
            <a:ext cx="702945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uatro marcas para cuatro situaciones distintas. Solo dos cierran un requisit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convertir-una-solicitud-en-requisitos-completos"/>
              </a:rPr>
              <a:t><![CDATA[Ver imagen original en el O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14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 De dónde sale cada dat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marca con lo que signific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D · Dich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F · De fich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S · Supuest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 · Pendiente]]></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Requisito cerrad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14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8" name=""/>
          <p:cNvSpPr txBox="1"/>
          <p:nvPr/>
        </p:nvSpPr>
        <p:spPr>
          <a:xfrm>
            <a:off x="628650" y="14954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o que consta en la documentación del producto: rendimiento, manos, secado.]]></a:t>
            </a:r>
          </a:p>
        </p:txBody>
      </p:sp>
      <p:sp>
        <p:nvSpPr>
          <p:cNvPr id="9" name=""/>
          <p:cNvSpPr txBox="1"/>
          <p:nvPr/>
        </p:nvSpPr>
        <p:spPr>
          <a:xfrm>
            <a:off x="628650" y="2162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o que has rellenado tú, con su motivo, pendiente de confirmar.]]></a:t>
            </a:r>
          </a:p>
        </p:txBody>
      </p:sp>
      <p:sp>
        <p:nvSpPr>
          <p:cNvPr id="10" name=""/>
          <p:cNvSpPr txBox="1"/>
          <p:nvPr/>
        </p:nvSpPr>
        <p:spPr>
          <a:xfrm>
            <a:off x="628650" y="2514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o que no consta y hay que conseguir, con quién y para cuándo.]]></a:t>
            </a:r>
          </a:p>
        </p:txBody>
      </p:sp>
      <p:sp>
        <p:nvSpPr>
          <p:cNvPr id="11" name=""/>
          <p:cNvSpPr txBox="1"/>
          <p:nvPr/>
        </p:nvSpPr>
        <p:spPr>
          <a:xfrm>
            <a:off x="628650" y="2867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que tiene marca D o F, con su dato escrito y su fuente.]]></a:t>
            </a:r>
          </a:p>
        </p:txBody>
      </p:sp>
      <p:sp>
        <p:nvSpPr>
          <p:cNvPr id="12" name=""/>
          <p:cNvSpPr txBox="1"/>
          <p:nvPr/>
        </p:nvSpPr>
        <p:spPr>
          <a:xfrm>
            <a:off x="628650" y="32194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o que ha dicho el cliente, con sus palabras, y que vuelve a confirma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El soporte y su estad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147]]></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oporte es la superficie que se va a pintar y el estado es lo que esa superficie tiene encima. Son dos preguntas distintas y conviene no mezclarlas: ]]></a:t>
            </a:r>
            <a:r>
              <a:rPr lang="en-US" b="1" strike="noStrike" sz="2100" spc="0" u="none" cap="none">
                <a:solidFill>
                  <a:srgbClr val="1B2438">
                    <a:alpha val="100000"/>
                  </a:srgbClr>
                </a:solidFill>
                <a:latin typeface="Calibri"/>
              </a:rPr>
              <a:t><![CDATA[qué hay]]></a:t>
            </a:r>
            <a:r>
              <a:rPr lang="en-US" strike="noStrike" sz="2100" spc="0" u="none" cap="none">
                <a:solidFill>
                  <a:srgbClr val="1B2438">
                    <a:alpha val="100000"/>
                  </a:srgbClr>
                </a:solidFill>
                <a:latin typeface="Calibri"/>
              </a:rPr>
              <a:t><![CDATA[ y ]]></a:t>
            </a:r>
            <a:r>
              <a:rPr lang="en-US" b="1" strike="noStrike" sz="2100" spc="0" u="none" cap="none">
                <a:solidFill>
                  <a:srgbClr val="1B2438">
                    <a:alpha val="100000"/>
                  </a:srgbClr>
                </a:solidFill>
                <a:latin typeface="Calibri"/>
              </a:rPr>
              <a:t><![CDATA[cómo está]]></a:t>
            </a:r>
            <a:r>
              <a:rPr lang="en-US" strike="noStrike" sz="2100" spc="0" u="none" cap="none">
                <a:solidFill>
                  <a:srgbClr val="1B2438">
                    <a:alpha val="100000"/>
                  </a:srgbClr>
                </a:solidFill>
                <a:latin typeface="Calibri"/>
              </a:rPr>
              <a:t><![CDATA[.]]></a:t>
            </a:r>
          </a:p>
        </p:txBody>
      </p:sp>
      <p:sp>
        <p:nvSpPr>
          <p:cNvPr id="8" name=""/>
          <p:cNvSpPr txBox="1"/>
          <p:nvPr/>
        </p:nvSpPr>
        <p:spPr>
          <a:xfrm>
            <a:off x="514350" y="22860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hay.]]></a:t>
            </a:r>
            <a:r>
              <a:rPr lang="en-US" strike="noStrike" sz="2100" spc="0" u="none" cap="none">
                <a:solidFill>
                  <a:srgbClr val="1B2438">
                    <a:alpha val="100000"/>
                  </a:srgbClr>
                </a:solidFill>
                <a:latin typeface="Calibri"/>
              </a:rPr>
              <a:t><![CDATA[ Paramento de yeso o placa de yeso, hormigón, mortero de cemento, madera, metal, o un paramento mixto. La respuesta orienta al producto y a la preparación, y explica por qué «pintura para interior» no dice nada: casi todo lo que hay detrás de una pared de una casa es interio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El soporte y su estad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14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ómo está.]]></a:t>
            </a:r>
            <a:r>
              <a:rPr lang="en-US" strike="noStrike" sz="2100" spc="0" u="none" cap="none">
                <a:solidFill>
                  <a:srgbClr val="1B2438">
                    <a:alpha val="100000"/>
                  </a:srgbClr>
                </a:solidFill>
                <a:latin typeface="Calibri"/>
              </a:rPr>
              <a:t><![CDATA[ Obra nueva sin pintar, repintado sobre pintura anterior, gotelé, alisado, paramento con humedad, con manchas, con fisuras, con moho. Aquí es donde se decide si el trabajo es un repintado o si incluye algo más, y esa decisión cambia la superficie, la cantidad y el plaz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El soporte y su estad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14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es que ]]></a:t>
            </a:r>
            <a:r>
              <a:rPr lang="en-US" b="1" strike="noStrike" sz="2100" spc="0" u="none" cap="none">
                <a:solidFill>
                  <a:srgbClr val="1B2438">
                    <a:alpha val="100000"/>
                  </a:srgbClr>
                </a:solidFill>
                <a:latin typeface="Calibri"/>
              </a:rPr>
              <a:t><![CDATA[el estado no se deduce de que se pinte de blanco]]></a:t>
            </a:r>
            <a:r>
              <a:rPr lang="en-US" strike="noStrike" sz="2100" spc="0" u="none" cap="none">
                <a:solidFill>
                  <a:srgbClr val="1B2438">
                    <a:alpha val="100000"/>
                  </a:srgbClr>
                </a:solidFill>
                <a:latin typeface="Calibri"/>
              </a:rPr>
              <a:t><![CDATA[. Se deduce de preguntas concretas. Y hay una comprobación que no se salta: cuando el paramento ya está pintado, la pintura anterior tiene que ofrecer adherencia suficiente. Si no la ofrece, el trabajo no es «pintar encima»: es un problema de preparación que hay que tratar antes de gastar pintura. Cómo se comprueba y qué criterio se acepta es una decisión técnica pendiente de confirma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El soporte y su estad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14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a tendencia que conviene vigilar: quedarse en «una pared es una pared». Un gotelé que se quiere tapar, una pared nueva que se quiere alisar y un paramento con humedad no son el mismo trabajo, aunque los tres acaben pintados de blanco.]]></a:t>
            </a:r>
          </a:p>
        </p:txBody>
      </p:sp>
      <p:sp>
        <p:nvSpPr>
          <p:cNvPr id="8" name=""/>
          <p:cNvSpPr txBox="1"/>
          <p:nvPr/>
        </p:nvSpPr>
        <p:spPr>
          <a:xfrm>
            <a:off x="514350" y="26098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cción «Evaluar el estado antes de pintar» (C04) desarrolla la exploración del soporte con más detalle. Aquí basta con el método: ]]></a:t>
            </a:r>
            <a:r>
              <a:rPr lang="en-US" b="1" strike="noStrike" sz="2100" spc="0" u="none" cap="none">
                <a:solidFill>
                  <a:srgbClr val="1B2438">
                    <a:alpha val="100000"/>
                  </a:srgbClr>
                </a:solidFill>
                <a:latin typeface="Calibri"/>
              </a:rPr>
              <a:t><![CDATA[preguntar qué hay, preguntar cómo está y anotar el estado como un dato, no como una impresión]]></a:t>
            </a:r>
            <a:r>
              <a:rPr lang="en-US" strike="noStrike" sz="2100" spc="0" u="none" cap="none">
                <a:solidFill>
                  <a:srgbClr val="1B2438">
                    <a:alpha val="100000"/>
                  </a:srgbClr>
                </a:solidFill>
                <a:latin typeface="Calibri"/>
              </a:rPr>
              <a:t><![CDAT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El soporte y su estado]]></a:t>
            </a:r>
          </a:p>
        </p:txBody>
      </p:sp>
      <p:pic>
        <p:nvPicPr>
          <p:cNvPr id="3" name="" descr="Cuatro tarjetas sobre el soporte: qué hay, cómo está, lo que se pregunta y lo que no se puede deducir.">
            <a:hlinkClick r:id="rId3" tooltip="Cuatro tarjetas sobre el soporte: qué hay, cómo está, lo que se pregunta y lo que no se puede deducir."/>
          </p:cNvPr>
          <p:cNvPicPr>
            <a:picLocks noChangeAspect="1"/>
          </p:cNvPicPr>
          <p:nvPr>
            <p:ph type="pic" idx="1"/>
          </p:nvPr>
        </p:nvPicPr>
        <p:blipFill>
          <a:blip r:embed="rId2"/>
          <a:stretch>
            <a:fillRect/>
          </a:stretch>
        </p:blipFill>
        <p:spPr>
          <a:xfrm>
            <a:off x="847725" y="1257300"/>
            <a:ext cx="74390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Qué hay, cómo está, qué se pregunta y qué no se deduce de un vistaz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convertir-una-solicitud-en-requisitos-completos"/>
              </a:rPr>
              <a:t><![CDATA[Ver imagen original en el O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14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El soporte y su estado · Preguntar por el soporte en cuatro preguntas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 Qué superficie]]></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 una pared de yeso, hormigón, madera o metal?» Si el cliente no lo sabe, se anota como P y lo comprueba quien vaya a la obr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14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El soporte y su estado · Preguntar por el soporte en cuatro preguntas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Qué tiene encim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á pintada antes, es nueva, tiene gotelé o la han alisado?» De esto depende si el trabajo es un repintado o incluye preparació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14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El soporte y su estado · Preguntar por el soporte en cuatro preguntas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Desde cuándo y cóm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de cuándo está así? ¿Se ha notado humedad o manchas?» Un paramento con humedad no es un problema de pintura: es un problema de obr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14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El soporte y su estado · Preguntar por el soporte en cuatro preguntas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Qué se anot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e ha dicho con su marca D, lo que está comprobado con su marca F y lo que queda como P con quién lo cierra. Lo que no se escribe, se pierde. (Supuesto didáctic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14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 El soporte y su estad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cliente dice: «Es una pared de yeso con gotelé». ¿Qué requisito sigue sin cerrar?]]></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acabado final del paramento: si el gotelé se tapa o se conserva.]]></a:t>
            </a:r>
          </a:p>
        </p:txBody>
      </p:sp>
      <p:sp>
        <p:nvSpPr>
          <p:cNvPr id="10" name=""/>
          <p:cNvSpPr txBox="1"/>
          <p:nvPr/>
        </p:nvSpPr>
        <p:spPr>
          <a:xfrm>
            <a:off x="666750" y="3009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brillo del producto: mate, satinado o brillo.]]></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precio de la mano de obra por metro cuadrado.]]></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nombre y la empresa del aplicado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El acabado del parament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147]]></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dos acabados y se confunden todos los días, en el mostrador y en la propia conversación.]]></a:t>
            </a:r>
          </a:p>
        </p:txBody>
      </p:sp>
      <p:sp>
        <p:nvSpPr>
          <p:cNvPr id="8" name=""/>
          <p:cNvSpPr txBox="1"/>
          <p:nvPr/>
        </p:nvSpPr>
        <p:spPr>
          <a:xfrm>
            <a:off x="514350" y="19526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t>
            </a:r>
            <a:r>
              <a:rPr lang="en-US" b="1" strike="noStrike" sz="2100" spc="0" u="none" cap="none">
                <a:solidFill>
                  <a:srgbClr val="1B2438">
                    <a:alpha val="100000"/>
                  </a:srgbClr>
                </a:solidFill>
                <a:latin typeface="Calibri"/>
              </a:rPr>
              <a:t><![CDATA[acabado del producto]]></a:t>
            </a:r>
            <a:r>
              <a:rPr lang="en-US" strike="noStrike" sz="2100" spc="0" u="none" cap="none">
                <a:solidFill>
                  <a:srgbClr val="1B2438">
                    <a:alpha val="100000"/>
                  </a:srgbClr>
                </a:solidFill>
                <a:latin typeface="Calibri"/>
              </a:rPr>
              <a:t><![CDATA[ es el brillo de la pintura: mate, satinado o brillo. Es una característica del bote, sale de la ficha técnica y se elige como se elige un color.]]></a:t>
            </a:r>
          </a:p>
        </p:txBody>
      </p:sp>
      <p:sp>
        <p:nvSpPr>
          <p:cNvPr id="9" name=""/>
          <p:cNvSpPr txBox="1"/>
          <p:nvPr/>
        </p:nvSpPr>
        <p:spPr>
          <a:xfrm>
            <a:off x="514350" y="30194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t>
            </a:r>
            <a:r>
              <a:rPr lang="en-US" b="1" strike="noStrike" sz="2100" spc="0" u="none" cap="none">
                <a:solidFill>
                  <a:srgbClr val="1B2438">
                    <a:alpha val="100000"/>
                  </a:srgbClr>
                </a:solidFill>
                <a:latin typeface="Calibri"/>
              </a:rPr>
              <a:t><![CDATA[acabado del paramento]]></a:t>
            </a:r>
            <a:r>
              <a:rPr lang="en-US" strike="noStrike" sz="2100" spc="0" u="none" cap="none">
                <a:solidFill>
                  <a:srgbClr val="1B2438">
                    <a:alpha val="100000"/>
                  </a:srgbClr>
                </a:solidFill>
                <a:latin typeface="Calibri"/>
              </a:rPr>
              <a:t><![CDATA[ es cómo tiene que quedar la pared cuando la obra esté terminada: con la textura que ya tenía, lisa, rayada, con la textura de siempre. No sale de la ficha: sale del cliente, y es la parte que más se da por hech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El acabado del parament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14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qué importa tanto: ]]></a:t>
            </a:r>
            <a:r>
              <a:rPr lang="en-US" b="1" strike="noStrike" sz="2100" spc="0" u="none" cap="none">
                <a:solidFill>
                  <a:srgbClr val="1B2438">
                    <a:alpha val="100000"/>
                  </a:srgbClr>
                </a:solidFill>
                <a:latin typeface="Calibri"/>
              </a:rPr>
              <a:t><![CDATA[el acabado del paramento decide si hay que alisar]]></a:t>
            </a:r>
            <a:r>
              <a:rPr lang="en-US" strike="noStrike" sz="2100" spc="0" u="none" cap="none">
                <a:solidFill>
                  <a:srgbClr val="1B2438">
                    <a:alpha val="100000"/>
                  </a:srgbClr>
                </a:solidFill>
                <a:latin typeface="Calibri"/>
              </a:rPr>
              <a:t><![CDATA[. Un cliente que dice «quiero que no se note el gotelé» está pidiendo otra cosa que un repintado: hay que tratar la superficie antes de pintar, y eso cambia el soporte, la cantidad de producto, los plazos y, por supuesto, el presupuesto. Preguntar por el acabado no es una formalidad: es la pregunta que más caro sale si no se hac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El acabado del parament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14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 matiz que conviene tener en la cabeza: ]]></a:t>
            </a:r>
            <a:r>
              <a:rPr lang="en-US" b="1" strike="noStrike" sz="2100" spc="0" u="none" cap="none">
                <a:solidFill>
                  <a:srgbClr val="1B2438">
                    <a:alpha val="100000"/>
                  </a:srgbClr>
                </a:solidFill>
                <a:latin typeface="Calibri"/>
              </a:rPr>
              <a:t><![CDATA[acabado no es sinónimo de liso]]></a:t>
            </a:r>
            <a:r>
              <a:rPr lang="en-US" strike="noStrike" sz="2100" spc="0" u="none" cap="none">
                <a:solidFill>
                  <a:srgbClr val="1B2438">
                    <a:alpha val="100000"/>
                  </a:srgbClr>
                </a:solidFill>
                <a:latin typeface="Calibri"/>
              </a:rPr>
              <a:t><![CDATA[. Hay quien quiere una pared lisa sin relieve, quien quiere conservar la textura y quien solo quiere que no se vea el gotelé viejo, sino el que hay ahora. Lo que no vale es quedarse con la palabra «liso» y suponer el resto.]]></a:t>
            </a:r>
          </a:p>
        </p:txBody>
      </p:sp>
      <p:sp>
        <p:nvSpPr>
          <p:cNvPr id="8" name=""/>
          <p:cNvSpPr txBox="1"/>
          <p:nvPr/>
        </p:nvSpPr>
        <p:spPr>
          <a:xfrm>
            <a:off x="514350" y="29432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egunta que resuelve el asunto es una sola: ]]></a:t>
            </a:r>
            <a:r>
              <a:rPr lang="en-US" b="1" strike="noStrike" sz="2100" spc="0" u="none" cap="none">
                <a:solidFill>
                  <a:srgbClr val="1B2438">
                    <a:alpha val="100000"/>
                  </a:srgbClr>
                </a:solidFill>
                <a:latin typeface="Calibri"/>
              </a:rPr>
              <a:t><![CDATA[«¿Cómo quiere que quede la pared terminada?»]]></a:t>
            </a:r>
            <a:r>
              <a:rPr lang="en-US" strike="noStrike" sz="2100" spc="0" u="none" cap="none">
                <a:solidFill>
                  <a:srgbClr val="1B2438">
                    <a:alpha val="100000"/>
                  </a:srgbClr>
                </a:solidFill>
                <a:latin typeface="Calibri"/>
              </a:rPr>
              <a:t><![CDATA[ Y la respuesta se anota con las palabras del cliente, no con la traducción del vendedo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El acabado del paramento]]></a:t>
            </a:r>
          </a:p>
        </p:txBody>
      </p:sp>
      <p:pic>
        <p:nvPicPr>
          <p:cNvPr id="3" name="" descr="Comparación entre el acabado del producto (mate, satinado, brillo) y el acabado del paramento (liso, con textura, rayado).">
            <a:hlinkClick r:id="rId3" tooltip="Comparación entre el acabado del producto (mate, satinado, brillo) y el acabado del paramento (liso, con textura, rayado)."/>
          </p:cNvPr>
          <p:cNvPicPr>
            <a:picLocks noChangeAspect="1"/>
          </p:cNvPicPr>
          <p:nvPr>
            <p:ph type="pic" idx="1"/>
          </p:nvPr>
        </p:nvPicPr>
        <p:blipFill>
          <a:blip r:embed="rId2"/>
          <a:stretch>
            <a:fillRect/>
          </a:stretch>
        </p:blipFill>
        <p:spPr>
          <a:xfrm>
            <a:off x="847725" y="1257300"/>
            <a:ext cx="74390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Dos acabados con el mismo nombre y preguntas completamente distinta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convertir-una-solicitud-en-requisitos-completos"/>
              </a:rPr>
              <a:t><![CDATA[Ver imagen original en el O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14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 El acabado del parament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frase según el acabado del que habl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cabado del product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cabado del parament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Que quede liso, sin que se vea la textura.»]]></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Mate, que no quiero que brillen las paredes.»]]></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Que la pared tenga la misma textura de siempre.»]]></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Satinado, que es el que más me gust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147]]></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Que no se note el gotelé viej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Con brillo, es para el baño.»]]></a:t>
            </a:r>
          </a:p>
        </p:txBody>
      </p:sp>
      <p:sp>
        <p:nvSpPr>
          <p:cNvPr id="9" name=""/>
          <p:cNvSpPr txBox="1"/>
          <p:nvPr/>
        </p:nvSpPr>
        <p:spPr>
          <a:xfrm>
            <a:off x="514350" y="1943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La cantidad y el rendimiento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147]]></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e es el bloque que más se salta y el que más caro sale cuando se salta, porque el error aparece a mitad de obra, cuando el material ya está comprado.]]></a:t>
            </a:r>
          </a:p>
        </p:txBody>
      </p:sp>
      <p:sp>
        <p:nvSpPr>
          <p:cNvPr id="8" name=""/>
          <p:cNvSpPr txBox="1"/>
          <p:nvPr/>
        </p:nvSpPr>
        <p:spPr>
          <a:xfrm>
            <a:off x="514350" y="22860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órmula es corta y conviene repetirla siempre en el mismo orden:]]></a:t>
            </a:r>
          </a:p>
        </p:txBody>
      </p:sp>
      <p:sp>
        <p:nvSpPr>
          <p:cNvPr id="9" name=""/>
          <p:cNvSpPr txBox="1"/>
          <p:nvPr/>
        </p:nvSpPr>
        <p:spPr>
          <a:xfrm>
            <a:off x="514350" y="30194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uperficie × número de manos ÷ rendimiento de la ficha + merma.]]></a:t>
            </a:r>
          </a:p>
        </p:txBody>
      </p:sp>
      <p:sp>
        <p:nvSpPr>
          <p:cNvPr id="10" name=""/>
          <p:cNvSpPr txBox="1"/>
          <p:nvPr/>
        </p:nvSpPr>
        <p:spPr>
          <a:xfrm>
            <a:off x="514350" y="37528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parte tiene su origen, y por eso ninguna se improvis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La cantidad y el rendimiento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14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t>
            </a:r>
            <a:r>
              <a:rPr lang="en-US" b="1" strike="noStrike" sz="2100" spc="0" u="none" cap="none">
                <a:solidFill>
                  <a:srgbClr val="1B2438">
                    <a:alpha val="100000"/>
                  </a:srgbClr>
                </a:solidFill>
                <a:latin typeface="Calibri"/>
              </a:rPr>
              <a:t><![CDATA[superficie]]></a:t>
            </a:r>
            <a:r>
              <a:rPr lang="en-US" strike="noStrike" sz="2100" spc="0" u="none" cap="none">
                <a:solidFill>
                  <a:srgbClr val="1B2438">
                    <a:alpha val="100000"/>
                  </a:srgbClr>
                </a:solidFill>
                <a:latin typeface="Calibri"/>
              </a:rPr>
              <a:t><![CDATA[ es el paramento que se va a pintar, medido en metros cuadrados: perímetro por altura, menos puertas y ventanas. Aquí está la trampa más común, y es la del salón de la situación: ]]></a:t>
            </a:r>
            <a:r>
              <a:rPr lang="en-US" b="1" strike="noStrike" sz="2100" spc="0" u="none" cap="none">
                <a:solidFill>
                  <a:srgbClr val="1B2438">
                    <a:alpha val="100000"/>
                  </a:srgbClr>
                </a:solidFill>
                <a:latin typeface="Calibri"/>
              </a:rPr>
              <a:t><![CDATA[20 m² de suelo no son 20 m² de paramento]]></a:t>
            </a:r>
            <a:r>
              <a:rPr lang="en-US" strike="noStrike" sz="2100" spc="0" u="none" cap="none">
                <a:solidFill>
                  <a:srgbClr val="1B2438">
                    <a:alpha val="100000"/>
                  </a:srgbClr>
                </a:solidFill>
                <a:latin typeface="Calibri"/>
              </a:rPr>
              <a:t><![CDATA[. Una habitación de 4 × 5 metros tiene 20 m² de suelo y 45 m² de paramento antes de descontar los huecos. Si el cliente dice «veinte metros», la primera pregunta es de qué metros habla.]]></a:t>
            </a:r>
          </a:p>
        </p:txBody>
      </p:sp>
      <p:sp>
        <p:nvSpPr>
          <p:cNvPr id="8" name=""/>
          <p:cNvSpPr txBox="1"/>
          <p:nvPr/>
        </p:nvSpPr>
        <p:spPr>
          <a:xfrm>
            <a:off x="514350" y="36004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t>
            </a:r>
            <a:r>
              <a:rPr lang="en-US" b="1" strike="noStrike" sz="2100" spc="0" u="none" cap="none">
                <a:solidFill>
                  <a:srgbClr val="1B2438">
                    <a:alpha val="100000"/>
                  </a:srgbClr>
                </a:solidFill>
                <a:latin typeface="Calibri"/>
              </a:rPr>
              <a:t><![CDATA[número de manos]]></a:t>
            </a:r>
            <a:r>
              <a:rPr lang="en-US" strike="noStrike" sz="2100" spc="0" u="none" cap="none">
                <a:solidFill>
                  <a:srgbClr val="1B2438">
                    <a:alpha val="100000"/>
                  </a:srgbClr>
                </a:solidFill>
                <a:latin typeface="Calibri"/>
              </a:rPr>
              <a:t><![CDATA[ sale de la ficha del producto. Una obra nueva y un paramento que hay que alisar no se tratan igual, y una mano de más o de menos cambia el cálculo enter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La cantidad y el rendimiento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14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t>
            </a:r>
            <a:r>
              <a:rPr lang="en-US" b="1" strike="noStrike" sz="2100" spc="0" u="none" cap="none">
                <a:solidFill>
                  <a:srgbClr val="1B2438">
                    <a:alpha val="100000"/>
                  </a:srgbClr>
                </a:solidFill>
                <a:latin typeface="Calibri"/>
              </a:rPr>
              <a:t><![CDATA[rendimiento]]></a:t>
            </a:r>
            <a:r>
              <a:rPr lang="en-US" strike="noStrike" sz="2100" spc="0" u="none" cap="none">
                <a:solidFill>
                  <a:srgbClr val="1B2438">
                    <a:alpha val="100000"/>
                  </a:srgbClr>
                </a:solidFill>
                <a:latin typeface="Calibri"/>
              </a:rPr>
              <a:t><![CDATA[ es el dato de la ficha del producto: metros cuadrados por litro y mano. No es una medida de la tienda, no se usa de memoria y no vale igual para todos los productos ni para todas las aplicaciones. Si dos personas de la tienda obtienen cifras distintas con la misma ficha, el problema está en la superficie o en las manos, no en la fich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La cantidad y el rendimiento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14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t>
            </a:r>
            <a:r>
              <a:rPr lang="en-US" b="1" strike="noStrike" sz="2100" spc="0" u="none" cap="none">
                <a:solidFill>
                  <a:srgbClr val="1B2438">
                    <a:alpha val="100000"/>
                  </a:srgbClr>
                </a:solidFill>
                <a:latin typeface="Calibri"/>
              </a:rPr>
              <a:t><![CDATA[merma]]></a:t>
            </a:r>
            <a:r>
              <a:rPr lang="en-US" strike="noStrike" sz="2100" spc="0" u="none" cap="none">
                <a:solidFill>
                  <a:srgbClr val="1B2438">
                    <a:alpha val="100000"/>
                  </a:srgbClr>
                </a:solidFill>
                <a:latin typeface="Calibri"/>
              </a:rPr>
              <a:t><![CDATA[ es la única parte que no sale de una ficha: es una decisión. Cubre pérdidas, repasos y las irregularidades de la superficie. Qué merma aplica la empresa es una decisión interna pendiente de confirmar; lo que no es admisible es calcular sin ella, descubrirlo en obra y que la explicación sea «no pensé en ello».]]></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el último paso, que también se salta: ]]></a:t>
            </a:r>
            <a:r>
              <a:rPr lang="en-US" b="1" strike="noStrike" sz="2100" spc="0" u="none" cap="none">
                <a:solidFill>
                  <a:srgbClr val="1B2438">
                    <a:alpha val="100000"/>
                  </a:srgbClr>
                </a:solidFill>
                <a:latin typeface="Calibri"/>
              </a:rPr>
              <a:t><![CDATA[traducir los litros a los formatos que hay]]></a:t>
            </a:r>
            <a:r>
              <a:rPr lang="en-US" strike="noStrike" sz="2100" spc="0" u="none" cap="none">
                <a:solidFill>
                  <a:srgbClr val="1B2438">
                    <a:alpha val="100000"/>
                  </a:srgbClr>
                </a:solidFill>
                <a:latin typeface="Calibri"/>
              </a:rPr>
              <a:t><![CDATA[. Si el cálculo da 5,5 L y los formatos son de 1 L, 4 L y 20 L, no se entrega 5,5 L: se entrega un bote de 4 L y dos de 1 L, o lo que la tienda pueda servir. La cifra que va al presupuesto es la de los botes, no la de los litro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La cantidad y el rendimiento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14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que se vea la diferencia con un ejemplo limpio: si los 20 m² fueran de paramento y no de suelo, la cuenta sería (20 × 2) ÷ 8 = 5 L, y con un 10 % de merma, 5,5 L: un bote de 4 L y dos de 1 L. Es la cifra que se venía usando como ejemplo; lo que cambia es que ahora se sabe de dónde sale cada número y qué es cada un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La cantidad y el rendimiento]]></a:t>
            </a:r>
          </a:p>
        </p:txBody>
      </p:sp>
      <p:pic>
        <p:nvPicPr>
          <p:cNvPr id="3" name="" descr="Cinco pasos: superficie, número de manos, rendimiento de la ficha, merma y traducción a formatos.">
            <a:hlinkClick r:id="rId3" tooltip="Cinco pasos: superficie, número de manos, rendimiento de la ficha, merma y traducción a formatos."/>
          </p:cNvPr>
          <p:cNvPicPr>
            <a:picLocks noChangeAspect="1"/>
          </p:cNvPicPr>
          <p:nvPr>
            <p:ph type="pic" idx="1"/>
          </p:nvPr>
        </p:nvPicPr>
        <p:blipFill>
          <a:blip r:embed="rId2"/>
          <a:stretch>
            <a:fillRect/>
          </a:stretch>
        </p:blipFill>
        <p:spPr>
          <a:xfrm>
            <a:off x="2362200" y="1257300"/>
            <a:ext cx="44100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fórmula, en orden fijo. Cada paso tiene su origen y su responsabl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convertir-una-solicitud-en-requisitos-completos"/>
              </a:rPr>
              <a:t><![CDATA[Ver imagen original en el O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La cantidad y el rendimiento · El salón de la situación, paso a paso · Paso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14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 Qué metros son]]></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liente dice «unos veinte metros». Se pregunta: «¿de suelo o de pared?». La respuesta es 20 m² de suelo, y a partir de ahí los metros del paramento se miden apart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La cantidad y el rendimiento · El salón de la situación, paso a paso · Paso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14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Superficie del paramento]]></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alón de 4 × 5 m y 2,5 m de altura: perímetro 18 m, 45 m² de paramento; menos una puerta (1,6 m²) y una ventana (1,4 m²), quedan 42 m². (Supuesto didáctic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La cantidad y el rendimiento · El salón de la situación, paso a paso · Paso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14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Manos y rendimiento]]></a:t>
            </a:r>
          </a:p>
        </p:txBody>
      </p:sp>
      <p:sp>
        <p:nvSpPr>
          <p:cNvPr id="8" name=""/>
          <p:cNvSpPr txBox="1"/>
          <p:nvPr/>
        </p:nvSpPr>
        <p:spPr>
          <a:xfrm>
            <a:off x="514350" y="16383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manos. Ficha del producto, ficticia: 8 m² por litro y man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La cantidad y el rendimiento · El salón de la situación, paso a paso · Paso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14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Consumo]]></a:t>
            </a:r>
          </a:p>
        </p:txBody>
      </p:sp>
      <p:sp>
        <p:nvSpPr>
          <p:cNvPr id="8" name=""/>
          <p:cNvSpPr txBox="1"/>
          <p:nvPr/>
        </p:nvSpPr>
        <p:spPr>
          <a:xfrm>
            <a:off x="514350" y="16383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42 × 2) ÷ 8 = 10,5 L.]]></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La cantidad y el rendimiento · El salón de la situación, paso a paso · Paso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14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Merma]]></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un 10 % de merma declarado: 10,5 + 1,05 = 11,55 L, es decir 11,6 L. (Supuesto didáctic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La cantidad y el rendimiento · El salón de la situación, paso a paso · Paso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14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Formatos]]></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formatos de 1 L, 4 L y 20 L: tres botes de 4 L, 12 L. La cifra que va al presupuesto es 12 L en botes, no 11,6 L.]]></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14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 La cantidad y el rendimient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cliente confirma 20 m² de paramento, dos manos y un rendimiento de 8 m² por litro y mano. ¿Cuántos litros consume la obra, sin contar la merma?]]></a:t>
            </a:r>
          </a:p>
        </p:txBody>
      </p:sp>
      <p:sp>
        <p:nvSpPr>
          <p:cNvPr id="9" name=""/>
          <p:cNvSpPr txBox="1"/>
          <p:nvPr/>
        </p:nvSpPr>
        <p:spPr>
          <a:xfrm>
            <a:off x="628650" y="2647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L): ________________]]></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Los plazos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147]]></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iero para las vacaciones» no es un plazo: es un deseo. Un plazo es un dato con tres partes —cuándo empieza, cuánto dura y cuándo se vuelve a usar el espacio— y las tres se pueden fijar.]]></a:t>
            </a:r>
          </a:p>
        </p:txBody>
      </p:sp>
      <p:sp>
        <p:nvSpPr>
          <p:cNvPr id="8" name=""/>
          <p:cNvSpPr txBox="1"/>
          <p:nvPr/>
        </p:nvSpPr>
        <p:spPr>
          <a:xfrm>
            <a:off x="514350" y="22860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tres relojes distintos y se confunden:]]></a:t>
            </a:r>
          </a:p>
        </p:txBody>
      </p:sp>
      <p:sp>
        <p:nvSpPr>
          <p:cNvPr id="9" name=""/>
          <p:cNvSpPr txBox="1"/>
          <p:nvPr/>
        </p:nvSpPr>
        <p:spPr>
          <a:xfrm>
            <a:off x="514350" y="268605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8605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reloj del material.]]></a:t>
            </a:r>
            <a:r>
              <a:rPr lang="en-US" strike="noStrike" sz="2100" spc="0" u="none" cap="none">
                <a:solidFill>
                  <a:srgbClr val="1B2438">
                    <a:alpha val="100000"/>
                  </a:srgbClr>
                </a:solidFill>
                <a:latin typeface="Calibri"/>
              </a:rPr>
              <a:t><![CDATA[ Cuándo llega el producto. Ese plazo lo gestiona almacén y no es de esta lección: es una puerta del checklist de pedido y entrega.]]></a:t>
            </a:r>
          </a:p>
        </p:txBody>
      </p:sp>
      <p:sp>
        <p:nvSpPr>
          <p:cNvPr id="11"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reloj de la obra.]]></a:t>
            </a:r>
            <a:r>
              <a:rPr lang="en-US" strike="noStrike" sz="2100" spc="0" u="none" cap="none">
                <a:solidFill>
                  <a:srgbClr val="1B2438">
                    <a:alpha val="100000"/>
                  </a:srgbClr>
                </a:solidFill>
                <a:latin typeface="Calibri"/>
              </a:rPr>
              <a:t><![CDATA[ Cuántos días de trabajo y cuántas personas. Depende de quién ejecuta y del tamaño de la obr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Los plazos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147]]></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reloj del secado.]]></a:t>
            </a:r>
            <a:r>
              <a:rPr lang="en-US" strike="noStrike" sz="2100" spc="0" u="none" cap="none">
                <a:solidFill>
                  <a:srgbClr val="1B2438">
                    <a:alpha val="100000"/>
                  </a:srgbClr>
                </a:solidFill>
                <a:latin typeface="Calibri"/>
              </a:rPr>
              <a:t><![CDATA[ Cuánto tiempo pasa entre manos y cuánto antes de poder usar la superficie. Sale de la ficha del producto y es el que más se olvida: una pared puede estar seca al tacto y no estar lista.]]></a:t>
            </a:r>
          </a:p>
        </p:txBody>
      </p:sp>
      <p:sp>
        <p:nvSpPr>
          <p:cNvPr id="9" name=""/>
          <p:cNvSpPr txBox="1"/>
          <p:nvPr/>
        </p:nvSpPr>
        <p:spPr>
          <a:xfrm>
            <a:off x="514350" y="25812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rror clásico es poner los tres en la misma columna y prometer una fecha que solo tiene en cuenta el primer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Los plazos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14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dos plazos que no son de la obra pero la condicionan: ]]></a:t>
            </a:r>
            <a:r>
              <a:rPr lang="en-US" b="1" strike="noStrike" sz="2100" spc="0" u="none" cap="none">
                <a:solidFill>
                  <a:srgbClr val="1B2438">
                    <a:alpha val="100000"/>
                  </a:srgbClr>
                </a:solidFill>
                <a:latin typeface="Calibri"/>
              </a:rPr>
              <a:t><![CDATA[la disponibilidad de la vivienda]]></a:t>
            </a:r>
            <a:r>
              <a:rPr lang="en-US" strike="noStrike" sz="2100" spc="0" u="none" cap="none">
                <a:solidFill>
                  <a:srgbClr val="1B2438">
                    <a:alpha val="100000"/>
                  </a:srgbClr>
                </a:solidFill>
                <a:latin typeface="Calibri"/>
              </a:rPr>
              <a:t><![CDATA[ —no se puede pintar si no hay nadie que abra la puerta ni donde dormir esas noches— y ]]></a:t>
            </a:r>
            <a:r>
              <a:rPr lang="en-US" b="1" strike="noStrike" sz="2100" spc="0" u="none" cap="none">
                <a:solidFill>
                  <a:srgbClr val="1B2438">
                    <a:alpha val="100000"/>
                  </a:srgbClr>
                </a:solidFill>
                <a:latin typeface="Calibri"/>
              </a:rPr>
              <a:t><![CDATA[el momento del año]]></a:t>
            </a:r>
            <a:r>
              <a:rPr lang="en-US" strike="noStrike" sz="2100" spc="0" u="none" cap="none">
                <a:solidFill>
                  <a:srgbClr val="1B2438">
                    <a:alpha val="100000"/>
                  </a:srgbClr>
                </a:solidFill>
                <a:latin typeface="Calibri"/>
              </a:rPr>
              <a:t><![CDATA[ —una pared exterior en agosto y la misma pared en diciembre no se secan igual—. La ficha técnica indica las condiciones de aplicación; el calendario del cliente y el momento del año son datos del caso, no del producto.]]></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Los plazos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14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es: ]]></a:t>
            </a:r>
            <a:r>
              <a:rPr lang="en-US" b="1" strike="noStrike" sz="2100" spc="0" u="none" cap="none">
                <a:solidFill>
                  <a:srgbClr val="1B2438">
                    <a:alpha val="100000"/>
                  </a:srgbClr>
                </a:solidFill>
                <a:latin typeface="Calibri"/>
              </a:rPr>
              <a:t><![CDATA[el plazo se escribe como una fecha y una condición]]></a:t>
            </a:r>
            <a:r>
              <a:rPr lang="en-US" strike="noStrike" sz="2100" spc="0" u="none" cap="none">
                <a:solidFill>
                  <a:srgbClr val="1B2438">
                    <a:alpha val="100000"/>
                  </a:srgbClr>
                </a:solidFill>
                <a:latin typeface="Calibri"/>
              </a:rPr>
              <a:t><![CDATA[, no como un adjetivo. «Para las vacaciones» se traduce a «pintado del 8 al 12 de julio; el espacio vuelve a usarse el 15». Si esa fecha no se puede comprometer, se escribe qué depende de ella y quién avis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Los plazos]]></a:t>
            </a:r>
          </a:p>
        </p:txBody>
      </p:sp>
      <p:pic>
        <p:nvPicPr>
          <p:cNvPr id="3" name="" descr="Flujo con tres relojes: el del material, el de la obra y el del secado, y la fecha que se escribe al final.">
            <a:hlinkClick r:id="rId3" tooltip="Flujo con tres relojes: el del material, el de la obra y el del secado, y la fecha que se escribe al final."/>
          </p:cNvPr>
          <p:cNvPicPr>
            <a:picLocks noChangeAspect="1"/>
          </p:cNvPicPr>
          <p:nvPr>
            <p:ph type="pic" idx="1"/>
          </p:nvPr>
        </p:nvPicPr>
        <p:blipFill>
          <a:blip r:embed="rId2"/>
          <a:stretch>
            <a:fillRect/>
          </a:stretch>
        </p:blipFill>
        <p:spPr>
          <a:xfrm>
            <a:off x="2238375" y="1257300"/>
            <a:ext cx="466725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Tres relojes distintos. Prometer una fecha es comprometerse con los tre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convertir-una-solicitud-en-requisitos-completos"/>
              </a:rPr>
              <a:t><![CDATA[Ver imagen original en el O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14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 Los plazo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cliente pide que la habitación esté pintada y lista para dormir la noche del día 20. Ese dato, tal como está, ya es un requisito técnico de plazos completo.]]></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El ambiente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147]]></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mbiente es el requisito que más se da por supuesto, casi siempre porque «es una casa» y eso no dice nada. El ambiente es ]]></a:t>
            </a:r>
            <a:r>
              <a:rPr lang="en-US" b="1" strike="noStrike" sz="2100" spc="0" u="none" cap="none">
                <a:solidFill>
                  <a:srgbClr val="1B2438">
                    <a:alpha val="100000"/>
                  </a:srgbClr>
                </a:solidFill>
                <a:latin typeface="Calibri"/>
              </a:rPr>
              <a:t><![CDATA[para qué se usa el espacio y en qué condiciones se trabaja]]></a:t>
            </a:r>
            <a:r>
              <a:rPr lang="en-US" strike="noStrike" sz="2100" spc="0" u="none" cap="none">
                <a:solidFill>
                  <a:srgbClr val="1B2438">
                    <a:alpha val="100000"/>
                  </a:srgbClr>
                </a:solidFill>
                <a:latin typeface="Calibri"/>
              </a:rPr>
              <a:t><![CDATA[.]]></a:t>
            </a:r>
          </a:p>
        </p:txBody>
      </p:sp>
      <p:sp>
        <p:nvSpPr>
          <p:cNvPr id="8" name=""/>
          <p:cNvSpPr txBox="1"/>
          <p:nvPr/>
        </p:nvSpPr>
        <p:spPr>
          <a:xfrm>
            <a:off x="514350" y="22860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t>
            </a:r>
            <a:r>
              <a:rPr lang="en-US" b="1" strike="noStrike" sz="2100" spc="0" u="none" cap="none">
                <a:solidFill>
                  <a:srgbClr val="1B2438">
                    <a:alpha val="100000"/>
                  </a:srgbClr>
                </a:solidFill>
                <a:latin typeface="Calibri"/>
              </a:rPr>
              <a:t><![CDATA[uso]]></a:t>
            </a:r>
            <a:r>
              <a:rPr lang="en-US" strike="noStrike" sz="2100" spc="0" u="none" cap="none">
                <a:solidFill>
                  <a:srgbClr val="1B2438">
                    <a:alpha val="100000"/>
                  </a:srgbClr>
                </a:solidFill>
                <a:latin typeface="Calibri"/>
              </a:rPr>
              <a:t><![CDATA[ condiciona la elección del producto y no lo deja libre: un baño y un dormitorio no se resuelven con lo mismo; una terraza y un interior tampoco; un local con público y una vivienda tienen exigencias distintas. Y el uso también cambia el acabado esperado y los plazos: una habitación infantil se puede pintar con la niña en la casa de al lado; un cuarto de baño, no.]]></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El ambiente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14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a:t>
            </a:r>
            <a:r>
              <a:rPr lang="en-US" b="1" strike="noStrike" sz="2100" spc="0" u="none" cap="none">
                <a:solidFill>
                  <a:srgbClr val="1B2438">
                    <a:alpha val="100000"/>
                  </a:srgbClr>
                </a:solidFill>
                <a:latin typeface="Calibri"/>
              </a:rPr>
              <a:t><![CDATA[condiciones]]></a:t>
            </a:r>
            <a:r>
              <a:rPr lang="en-US" strike="noStrike" sz="2100" spc="0" u="none" cap="none">
                <a:solidFill>
                  <a:srgbClr val="1B2438">
                    <a:alpha val="100000"/>
                  </a:srgbClr>
                </a:solidFill>
                <a:latin typeface="Calibri"/>
              </a:rPr>
              <a:t><![CDATA[ son el otro lado: temperatura, humedad, ventilación, polvo y exposición. No son detalles: la ficha técnica dice en qué condiciones se aplica el producto, y si el sitio no las cumple, el resultado no es el esperado aunque la pintura sea la correcta.]]></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 uso que casi no se pregunta y que cambia el resto de la obra: ]]></a:t>
            </a:r>
            <a:r>
              <a:rPr lang="en-US" b="1" strike="noStrike" sz="2100" spc="0" u="none" cap="none">
                <a:solidFill>
                  <a:srgbClr val="1B2438">
                    <a:alpha val="100000"/>
                  </a:srgbClr>
                </a:solidFill>
                <a:latin typeface="Calibri"/>
              </a:rPr>
              <a:t><![CDATA[cuándo se vuelve a usar el espacio]]></a:t>
            </a:r>
            <a:r>
              <a:rPr lang="en-US" strike="noStrike" sz="2100" spc="0" u="none" cap="none">
                <a:solidFill>
                  <a:srgbClr val="1B2438">
                    <a:alpha val="100000"/>
                  </a:srgbClr>
                </a:solidFill>
                <a:latin typeface="Calibri"/>
              </a:rPr>
              <a:t><![CDATA[. Una habitación que se pinta un lunes y se ocupa esa misma noche es una habitación que se acaba de estropear. Y un espacio con humedad se seca más despacio; un espacio con sol directo, más.]]></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El ambiente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14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egunta que abre el bloque es una sola y funciona: ]]></a:t>
            </a:r>
            <a:r>
              <a:rPr lang="en-US" b="1" strike="noStrike" sz="2100" spc="0" u="none" cap="none">
                <a:solidFill>
                  <a:srgbClr val="1B2438">
                    <a:alpha val="100000"/>
                  </a:srgbClr>
                </a:solidFill>
                <a:latin typeface="Calibri"/>
              </a:rPr>
              <a:t><![CDATA[«¿Para qué se va a usar el espacio, y se podrá usar mientras se seca?»]]></a:t>
            </a:r>
            <a:r>
              <a:rPr lang="en-US" strike="noStrike" sz="2100" spc="0" u="none" cap="none">
                <a:solidFill>
                  <a:srgbClr val="1B2438">
                    <a:alpha val="100000"/>
                  </a:srgbClr>
                </a:solidFill>
                <a:latin typeface="Calibri"/>
              </a:rPr>
              <a:t><![CDATA[ Con la respuesta, el ambiente deja de ser una etiqueta y pasa a ser un requisito.]]></a:t>
            </a:r>
          </a:p>
        </p:txBody>
      </p:sp>
      <p:sp>
        <p:nvSpPr>
          <p:cNvPr id="8" name=""/>
          <p:cNvSpPr txBox="1"/>
          <p:nvPr/>
        </p:nvSpPr>
        <p:spPr>
          <a:xfrm>
            <a:off x="514350" y="26098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un límite que conviene tener presente: el ambiente es el dato del caso; el producto y sus prestaciones tienen su propia lección, «Entender familias y prestaciones», donde se ordenan las familias por la prestación que dan.]]></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El ambiente]]></a:t>
            </a:r>
          </a:p>
        </p:txBody>
      </p:sp>
      <p:pic>
        <p:nvPicPr>
          <p:cNvPr id="3" name="" descr="Matriz con cuatro ambientes y, para cada uno, qué cambia y qué se pregunta.">
            <a:hlinkClick r:id="rId3" tooltip="Matriz con cuatro ambientes y, para cada uno, qué cambia y qué se pregunta."/>
          </p:cNvPr>
          <p:cNvPicPr>
            <a:picLocks noChangeAspect="1"/>
          </p:cNvPicPr>
          <p:nvPr>
            <p:ph type="pic" idx="1"/>
          </p:nvPr>
        </p:nvPicPr>
        <p:blipFill>
          <a:blip r:embed="rId2"/>
          <a:stretch>
            <a:fillRect/>
          </a:stretch>
        </p:blipFill>
        <p:spPr>
          <a:xfrm>
            <a:off x="2571750" y="1257300"/>
            <a:ext cx="40005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ambiente no es una etiqueta: es lo que cambia en el producto, en el acabado y en el plaz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convertir-una-solicitud-en-requisitos-completos"/>
              </a:rPr>
              <a:t><![CDATA[Ver imagen original en el OA]]></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14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 El ambien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ambiente se pregunta por el ___ del espacio (dormitorio, baño, exterior, local con público), por las condiciones de ___, de ___ y de ___ del lugar de trabajo, y por si el espacio se puede ___ mientras se seca.]]></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9 · Quién ejecut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147]]></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última pregunta es la que más se pospone y la que más consecuencias tiene: ]]></a:t>
            </a:r>
            <a:r>
              <a:rPr lang="en-US" b="1" strike="noStrike" sz="2100" spc="0" u="none" cap="none">
                <a:solidFill>
                  <a:srgbClr val="1B2438">
                    <a:alpha val="100000"/>
                  </a:srgbClr>
                </a:solidFill>
                <a:latin typeface="Calibri"/>
              </a:rPr>
              <a:t><![CDATA[quién pinta]]></a:t>
            </a:r>
            <a:r>
              <a:rPr lang="en-US" strike="noStrike" sz="2100" spc="0" u="none" cap="none">
                <a:solidFill>
                  <a:srgbClr val="1B2438">
                    <a:alpha val="100000"/>
                  </a:srgbClr>
                </a:solidFill>
                <a:latin typeface="Calibri"/>
              </a:rPr>
              <a:t><![CDATA[. No es un detalle administrativo: cambia qué se puede prometer y qué se responde.]]></a:t>
            </a:r>
          </a:p>
        </p:txBody>
      </p:sp>
      <p:sp>
        <p:nvSpPr>
          <p:cNvPr id="8" name=""/>
          <p:cNvSpPr txBox="1"/>
          <p:nvPr/>
        </p:nvSpPr>
        <p:spPr>
          <a:xfrm>
            <a:off x="514350" y="22860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tres situaciones distintas, y no son la misma:]]></a:t>
            </a:r>
          </a:p>
        </p:txBody>
      </p:sp>
      <p:sp>
        <p:nvSpPr>
          <p:cNvPr id="9" name=""/>
          <p:cNvSpPr txBox="1"/>
          <p:nvPr/>
        </p:nvSpPr>
        <p:spPr>
          <a:xfrm>
            <a:off x="514350" y="268605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8605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cliente pinta con material comprado por él.]]></a:t>
            </a:r>
            <a:r>
              <a:rPr lang="en-US" strike="noStrike" sz="2100" spc="0" u="none" cap="none">
                <a:solidFill>
                  <a:srgbClr val="1B2438">
                    <a:alpha val="100000"/>
                  </a:srgbClr>
                </a:solidFill>
                <a:latin typeface="Calibri"/>
              </a:rPr>
              <a:t><![CDATA[ La empresa vende el producto y responde del producto. No responde del acabado, del plazo de la obra ni del resultado final. Los requisitos que hay que recoger son otros: qué material compra, si es el mismo para todo y si asume que puede pintar.]]></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9 · Quién ejecut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147]]></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cliente pinta con material de la tienda, pero lo pinta otro]]></a:t>
            </a:r>
            <a:r>
              <a:rPr lang="en-US" strike="noStrike" sz="2100" spc="0" u="none" cap="none">
                <a:solidFill>
                  <a:srgbClr val="1B2438">
                    <a:alpha val="100000"/>
                  </a:srgbClr>
                </a:solidFill>
                <a:latin typeface="Calibri"/>
              </a:rPr>
              <a:t><![CDATA[ —un familiar, un aplicador externo—. Entonces el material es nuestro y la obra no: hay que dejar claro quién paga el material, quién lo aplica y qué se le puede exigir a cada uno.]]></a:t>
            </a:r>
          </a:p>
        </p:txBody>
      </p:sp>
      <p:sp>
        <p:nvSpPr>
          <p:cNvPr id="9" name=""/>
          <p:cNvSpPr txBox="1"/>
          <p:nvPr/>
        </p:nvSpPr>
        <p:spPr>
          <a:xfrm>
            <a:off x="514350" y="2581275"/>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581275"/>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empresa ejecuta la obra.]]></a:t>
            </a:r>
            <a:r>
              <a:rPr lang="en-US" strike="noStrike" sz="2100" spc="0" u="none" cap="none">
                <a:solidFill>
                  <a:srgbClr val="1B2438">
                    <a:alpha val="100000"/>
                  </a:srgbClr>
                </a:solidFill>
                <a:latin typeface="Calibri"/>
              </a:rPr>
              <a:t><![CDATA[ Entonces sí hay plazo de obra y hay un resultado que se puede comprometer. Pero el alcance de ese compromiso —qué se garantiza, durante cuánto tiempo y qué cubre— no está decidido, y por eso es una decisión pendiente de dirección.]]></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9 · Quién ejecut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14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os tres casos hay una misma pregunta que hay que escribir: ]]></a:t>
            </a:r>
            <a:r>
              <a:rPr lang="en-US" b="1" strike="noStrike" sz="2100" spc="0" u="none" cap="none">
                <a:solidFill>
                  <a:srgbClr val="1B2438">
                    <a:alpha val="100000"/>
                  </a:srgbClr>
                </a:solidFill>
                <a:latin typeface="Calibri"/>
              </a:rPr>
              <a:t><![CDATA[quién responde si el acabado no cumple lo acordado]]></a:t>
            </a:r>
            <a:r>
              <a:rPr lang="en-US" strike="noStrike" sz="2100" spc="0" u="none" cap="none">
                <a:solidFill>
                  <a:srgbClr val="1B2438">
                    <a:alpha val="100000"/>
                  </a:srgbClr>
                </a:solidFill>
                <a:latin typeface="Calibri"/>
              </a:rPr>
              <a:t><![CDATA[. Si nadie lo asume, aparece por arte de magia el día que la pared no sale como se esperaba.]]></a:t>
            </a:r>
          </a:p>
        </p:txBody>
      </p:sp>
      <p:sp>
        <p:nvSpPr>
          <p:cNvPr id="8" name=""/>
          <p:cNvSpPr txBox="1"/>
          <p:nvPr/>
        </p:nvSpPr>
        <p:spPr>
          <a:xfrm>
            <a:off x="514350" y="26098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un detalle que afecta a lo que se puede prometer: ]]></a:t>
            </a:r>
            <a:r>
              <a:rPr lang="en-US" b="1" strike="noStrike" sz="2100" spc="0" u="none" cap="none">
                <a:solidFill>
                  <a:srgbClr val="1B2438">
                    <a:alpha val="100000"/>
                  </a:srgbClr>
                </a:solidFill>
                <a:latin typeface="Calibri"/>
              </a:rPr>
              <a:t><![CDATA[si el material es del cliente, la empresa no puede garantizar el resultado de la obra]]></a:t>
            </a:r>
            <a:r>
              <a:rPr lang="en-US" strike="noStrike" sz="2100" spc="0" u="none" cap="none">
                <a:solidFill>
                  <a:srgbClr val="1B2438">
                    <a:alpha val="100000"/>
                  </a:srgbClr>
                </a:solidFill>
                <a:latin typeface="Calibri"/>
              </a:rPr>
              <a:t><![CDATA[, aunque el cliente lo pida; y si el material es nuestro, hay que dejar por escrito qué se asume y qué no. La garantía de la empresa y el alcance del servicio de aplicación están pendientes de confirmar.]]></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9 · Quién ejecut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14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secuencia práctica para el resto de la lección: cuando quien ejecuta no es la empresa, varios requisitos dejan de poder cerrarse en el mostrador —el plazo de obra, el acabado esperado, el resultado— y pasan a ser datos que se le preguntan al cliente. No es un límite de la lección: es la diferencia entre comprometer una cosa y yo misma.]]></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9 · Quién ejecuta]]></a:t>
            </a:r>
          </a:p>
        </p:txBody>
      </p:sp>
      <p:pic>
        <p:nvPicPr>
          <p:cNvPr id="3" name="" descr="Tres tarjetas: el cliente con material propio, el cliente con material de la tienda y otro ejecutor, y la empresa que ejecuta la obra.">
            <a:hlinkClick r:id="rId3" tooltip="Tres tarjetas: el cliente con material propio, el cliente con material de la tienda y otro ejecutor, y la empresa que ejecuta la obra."/>
          </p:cNvPr>
          <p:cNvPicPr>
            <a:picLocks noChangeAspect="1"/>
          </p:cNvPicPr>
          <p:nvPr>
            <p:ph type="pic" idx="1"/>
          </p:nvPr>
        </p:nvPicPr>
        <p:blipFill>
          <a:blip r:embed="rId2"/>
          <a:stretch>
            <a:fillRect/>
          </a:stretch>
        </p:blipFill>
        <p:spPr>
          <a:xfrm>
            <a:off x="1000125" y="1257300"/>
            <a:ext cx="713422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Tres situaciones y tres alcances de compromiso. Lo que responde la empresa cambia en cada un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convertir-una-solicitud-en-requisitos-completos"/>
              </a:rPr>
              <a:t><![CDATA[Ver imagen original en el OA]]></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14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9 · Quién ejecut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cliente dice: «Lo pinta mi marido, con la pintura que compre él en la tienda». ¿Qué es lo correcto?]]></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notarlo todo como un pedido cerrado, porque el material está en la tienda.]]></a:t>
            </a:r>
          </a:p>
        </p:txBody>
      </p:sp>
      <p:sp>
        <p:nvSpPr>
          <p:cNvPr id="10" name=""/>
          <p:cNvSpPr txBox="1"/>
          <p:nvPr/>
        </p:nvSpPr>
        <p:spPr>
          <a:xfrm>
            <a:off x="666750" y="3009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notar que el material es nuestro, que la obra no, y dejar escrito quién responde si el acabado no cumple lo acordado.]]></a:t>
            </a:r>
          </a:p>
        </p:txBody>
      </p:sp>
      <p:sp>
        <p:nvSpPr>
          <p:cNvPr id="11" name=""/>
          <p:cNvSpPr txBox="1"/>
          <p:nvPr/>
        </p:nvSpPr>
        <p:spPr>
          <a:xfrm>
            <a:off x="666750" y="37052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rometer que el resultado queda garantizado mientras el material sea de la tienda.]]></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147]]></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o recoger ningún requisito más, porque la obra no la ejecuta la empresa.]]></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0 · El registro de requisito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14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requisito que solo vive en la cabeza de quien atendió al cliente se pierde en cuanto cambia el turno. Por eso, después de recorrer los seis bloques, la información se escribe: ]]></a:t>
            </a:r>
            <a:r>
              <a:rPr lang="en-US" b="1" strike="noStrike" sz="2100" spc="0" u="none" cap="none">
                <a:solidFill>
                  <a:srgbClr val="1B2438">
                    <a:alpha val="100000"/>
                  </a:srgbClr>
                </a:solidFill>
                <a:latin typeface="Calibri"/>
              </a:rPr>
              <a:t><![CDATA[una fila por bloque de requisito]]></a:t>
            </a:r>
            <a:r>
              <a:rPr lang="en-US" strike="noStrike" sz="2100" spc="0" u="none" cap="none">
                <a:solidFill>
                  <a:srgbClr val="1B2438">
                    <a:alpha val="100000"/>
                  </a:srgbClr>
                </a:solidFill>
                <a:latin typeface="Calibri"/>
              </a:rPr>
              <a:t><![CDATA[, y en cada fila, de dónde sale cada dato.]]></a:t>
            </a:r>
          </a:p>
        </p:txBody>
      </p:sp>
      <p:sp>
        <p:nvSpPr>
          <p:cNvPr id="8" name=""/>
          <p:cNvSpPr txBox="1"/>
          <p:nvPr/>
        </p:nvSpPr>
        <p:spPr>
          <a:xfrm>
            <a:off x="514350" y="26098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fila tiene cuatro celdas y ninguna se rellena de memoria:]]></a:t>
            </a:r>
          </a:p>
        </p:txBody>
      </p:sp>
      <p:sp>
        <p:nvSpPr>
          <p:cNvPr id="9" name=""/>
          <p:cNvSpPr txBox="1"/>
          <p:nvPr/>
        </p:nvSpPr>
        <p:spPr>
          <a:xfrm>
            <a:off x="514350" y="30194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30194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o que ha dicho el cliente (D).]]></a:t>
            </a:r>
            <a:r>
              <a:rPr lang="en-US" strike="noStrike" sz="2100" spc="0" u="none" cap="none">
                <a:solidFill>
                  <a:srgbClr val="1B2438">
                    <a:alpha val="100000"/>
                  </a:srgbClr>
                </a:solidFill>
                <a:latin typeface="Calibri"/>
              </a:rPr>
              <a:t><![CDATA[ Con sus palabras, entrecomillado. Se le devuelve para que lo confirme.]]></a:t>
            </a:r>
          </a:p>
        </p:txBody>
      </p:sp>
      <p:sp>
        <p:nvSpPr>
          <p:cNvPr id="11"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o que consta (F).]]></a:t>
            </a:r>
            <a:r>
              <a:rPr lang="en-US" strike="noStrike" sz="2100" spc="0" u="none" cap="none">
                <a:solidFill>
                  <a:srgbClr val="1B2438">
                    <a:alpha val="100000"/>
                  </a:srgbClr>
                </a:solidFill>
                <a:latin typeface="Calibri"/>
              </a:rPr>
              <a:t><![CDATA[ El dato que viene de la ficha del producto: rendimiento, manos, secado, condiciones.]]></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0 · El registro de requisito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147]]></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o que falta o lo que se ha supuesto (P o S).]]></a:t>
            </a:r>
            <a:r>
              <a:rPr lang="en-US" strike="noStrike" sz="2100" spc="0" u="none" cap="none">
                <a:solidFill>
                  <a:srgbClr val="1B2438">
                    <a:alpha val="100000"/>
                  </a:srgbClr>
                </a:solidFill>
                <a:latin typeface="Calibri"/>
              </a:rPr>
              <a:t><![CDATA[ Escrito como pendiente, con su destinatario, o como supuesto, con su motivo.]]></a:t>
            </a:r>
          </a:p>
        </p:txBody>
      </p:sp>
      <p:sp>
        <p:nvSpPr>
          <p:cNvPr id="9" name=""/>
          <p:cNvSpPr txBox="1"/>
          <p:nvPr/>
        </p:nvSpPr>
        <p:spPr>
          <a:xfrm>
            <a:off x="514350" y="19240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240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ién lo cierra y cuándo.]]></a:t>
            </a:r>
            <a:r>
              <a:rPr lang="en-US" strike="noStrike" sz="2100" spc="0" u="none" cap="none">
                <a:solidFill>
                  <a:srgbClr val="1B2438">
                    <a:alpha val="100000"/>
                  </a:srgbClr>
                </a:solidFill>
                <a:latin typeface="Calibri"/>
              </a:rPr>
              <a:t><![CDATA[ El nombre o la función de quien lo confirma y la fecha.]]></a:t>
            </a:r>
          </a:p>
        </p:txBody>
      </p:sp>
      <p:sp>
        <p:nvSpPr>
          <p:cNvPr id="11" name=""/>
          <p:cNvSpPr txBox="1"/>
          <p:nvPr/>
        </p:nvSpPr>
        <p:spPr>
          <a:xfrm>
            <a:off x="514350" y="26289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una fila que no puede faltar: la de ]]></a:t>
            </a:r>
            <a:r>
              <a:rPr lang="en-US" b="1" strike="noStrike" sz="2100" spc="0" u="none" cap="none">
                <a:solidFill>
                  <a:srgbClr val="1B2438">
                    <a:alpha val="100000"/>
                  </a:srgbClr>
                </a:solidFill>
                <a:latin typeface="Calibri"/>
              </a:rPr>
              <a:t><![CDATA[confirmación]]></a:t>
            </a:r>
            <a:r>
              <a:rPr lang="en-US" strike="noStrike" sz="2100" spc="0" u="none" cap="none">
                <a:solidFill>
                  <a:srgbClr val="1B2438">
                    <a:alpha val="100000"/>
                  </a:srgbClr>
                </a:solidFill>
                <a:latin typeface="Calibri"/>
              </a:rPr>
              <a:t><![CDATA[. El registro termina con lo que dijo el cliente al leerlo —«sí, es eso»— y con la fecha. Sin esa fila, el registro es un borrador, aunque esté lleno de datos.]]></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0 · El registro de requisito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14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orden de las filas no es caprichoso: el soporte y el acabado condicionan la cantidad; la cantidad y el secado condicionan el plazo; el plazo y el ambiente condicionan la fecha que se puede comprometer. Por eso el registro se rellena en ese orden y no por donde va perdiendo el cliente.]]></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a ventaja práctica que no se ve hasta que se usa: el registro convierte una conversación en algo que otra persona puede usar. Almacén ve las manos y el formato, dirección técnica ve el soporte, el aplicador ve el acabado y la ocupación. Sin registro, cada uno tiene que volver a preguntar al cliente.]]></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0 · El registro de requisitos]]></a:t>
            </a:r>
          </a:p>
        </p:txBody>
      </p:sp>
      <p:pic>
        <p:nvPicPr>
          <p:cNvPr id="3" name="" descr="Seis pasos: identificar al cliente, separar lo dicho, marcar el origen, anotar lo que falta, leer el registro y archivarlo con la confirmación.">
            <a:hlinkClick r:id="rId3" tooltip="Seis pasos: identificar al cliente, separar lo dicho, marcar el origen, anotar lo que falta, leer el registro y archivarlo con la confirmación."/>
          </p:cNvPr>
          <p:cNvPicPr>
            <a:picLocks noChangeAspect="1"/>
          </p:cNvPicPr>
          <p:nvPr>
            <p:ph type="pic" idx="1"/>
          </p:nvPr>
        </p:nvPicPr>
        <p:blipFill>
          <a:blip r:embed="rId2"/>
          <a:stretch>
            <a:fillRect/>
          </a:stretch>
        </p:blipFill>
        <p:spPr>
          <a:xfrm>
            <a:off x="2647950" y="1257300"/>
            <a:ext cx="38385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registro se rellena por filas y se cierra con la confirmación del client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convertir-una-solicitud-en-requisitos-completos"/>
              </a:rPr>
              <a:t><![CDATA[Ver imagen original en el OA]]></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14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0 · El registro de requisito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ada frase va a su bloque de requisito. Clasifícalas.]]></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oporte y acabad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antidad y rendimiento]]></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lazos]]></a:t>
            </a:r>
          </a:p>
        </p:txBody>
      </p:sp>
      <p:sp>
        <p:nvSpPr>
          <p:cNvPr id="13" name=""/>
          <p:cNvSpPr txBox="1"/>
          <p:nvPr/>
        </p:nvSpPr>
        <p:spPr>
          <a:xfrm>
            <a:off x="628650" y="33242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mbiente y ejecución]]></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a pared es de yeso y hace años que no se pinta.»]]></a:t>
            </a:r>
          </a:p>
        </p:txBody>
      </p:sp>
      <p:sp>
        <p:nvSpPr>
          <p:cNvPr id="15" name=""/>
          <p:cNvSpPr txBox="1"/>
          <p:nvPr/>
        </p:nvSpPr>
        <p:spPr>
          <a:xfrm>
            <a:off x="514350" y="4038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Quiero que no se note el gotelé.»]]></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147]]></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Son 20 m² de paramento, en dos manos.»]]></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uántos botes de 4 litros necesit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Tiene que estar pintado el día 10.»]]></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El espacio no se vuelve a usar hasta el día 20.»]]></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Es un baño, con agua y humedad.»]]></a:t>
            </a:r>
          </a:p>
        </p:txBody>
      </p:sp>
      <p:sp>
        <p:nvSpPr>
          <p:cNvPr id="12" name=""/>
          <p:cNvSpPr txBox="1"/>
          <p:nvPr/>
        </p:nvSpPr>
        <p:spPr>
          <a:xfrm>
            <a:off x="514350" y="3028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Lo pinta mi cuñado, con material de la tienda.»]]></a:t>
            </a:r>
          </a:p>
        </p:txBody>
      </p:sp>
      <p:sp>
        <p:nvSpPr>
          <p:cNvPr id="13" name=""/>
          <p:cNvSpPr txBox="1"/>
          <p:nvPr/>
        </p:nvSpPr>
        <p:spPr>
          <a:xfrm>
            <a:off x="514350" y="33909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9. «Es una terraza en exterior.»]]></a:t>
            </a:r>
          </a:p>
        </p:txBody>
      </p:sp>
      <p:sp>
        <p:nvSpPr>
          <p:cNvPr id="14" name=""/>
          <p:cNvSpPr txBox="1"/>
          <p:nvPr/>
        </p:nvSpPr>
        <p:spPr>
          <a:xfrm>
            <a:off x="514350" y="37528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0. «Quiero que la pared quede totalmente lisa.»]]></a:t>
            </a:r>
          </a:p>
        </p:txBody>
      </p:sp>
      <p:sp>
        <p:nvSpPr>
          <p:cNvPr id="15" name=""/>
          <p:cNvSpPr txBox="1"/>
          <p:nvPr/>
        </p:nvSpPr>
        <p:spPr>
          <a:xfrm>
            <a:off x="514350" y="4105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1 · El método, paso a pas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147]]></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étodo completo cabe en seis pasos, y su orden importa tanto como su contenido.]]></a:t>
            </a:r>
          </a:p>
        </p:txBody>
      </p:sp>
      <p:sp>
        <p:nvSpPr>
          <p:cNvPr id="8" name=""/>
          <p:cNvSpPr txBox="1"/>
          <p:nvPr/>
        </p:nvSpPr>
        <p:spPr>
          <a:xfrm>
            <a:off x="514350" y="19526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9" name=""/>
          <p:cNvSpPr txBox="1"/>
          <p:nvPr/>
        </p:nvSpPr>
        <p:spPr>
          <a:xfrm>
            <a:off x="762000" y="19526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eparar.]]></a:t>
            </a:r>
            <a:r>
              <a:rPr lang="en-US" strike="noStrike" sz="2100" spc="0" u="none" cap="none">
                <a:solidFill>
                  <a:srgbClr val="1B2438">
                    <a:alpha val="100000"/>
                  </a:srgbClr>
                </a:solidFill>
                <a:latin typeface="Calibri"/>
              </a:rPr>
              <a:t><![CDATA[ Escribe en una frase qué pide el cliente, con sus palabras y sin añadir nada. «Quiere pintar el salón.»]]></a:t>
            </a:r>
          </a:p>
        </p:txBody>
      </p:sp>
      <p:sp>
        <p:nvSpPr>
          <p:cNvPr id="10" name=""/>
          <p:cNvSpPr txBox="1"/>
          <p:nvPr/>
        </p:nvSpPr>
        <p:spPr>
          <a:xfrm>
            <a:off x="514350" y="2657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1" name=""/>
          <p:cNvSpPr txBox="1"/>
          <p:nvPr/>
        </p:nvSpPr>
        <p:spPr>
          <a:xfrm>
            <a:off x="762000" y="2657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correr los seis bloques.]]></a:t>
            </a:r>
            <a:r>
              <a:rPr lang="en-US" strike="noStrike" sz="2100" spc="0" u="none" cap="none">
                <a:solidFill>
                  <a:srgbClr val="1B2438">
                    <a:alpha val="100000"/>
                  </a:srgbClr>
                </a:solidFill>
                <a:latin typeface="Calibri"/>
              </a:rPr>
              <a:t><![CDATA[ Anota cada dato y su origen: D, F, S o P. No tapes los huecos: déjalos visibles.]]></a:t>
            </a:r>
          </a:p>
        </p:txBody>
      </p:sp>
      <p:sp>
        <p:nvSpPr>
          <p:cNvPr id="12" name=""/>
          <p:cNvSpPr txBox="1"/>
          <p:nvPr/>
        </p:nvSpPr>
        <p:spPr>
          <a:xfrm>
            <a:off x="514350" y="3362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3" name=""/>
          <p:cNvSpPr txBox="1"/>
          <p:nvPr/>
        </p:nvSpPr>
        <p:spPr>
          <a:xfrm>
            <a:off x="762000" y="3362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reguntar solo por los huecos.]]></a:t>
            </a:r>
            <a:r>
              <a:rPr lang="en-US" strike="noStrike" sz="2100" spc="0" u="none" cap="none">
                <a:solidFill>
                  <a:srgbClr val="1B2438">
                    <a:alpha val="100000"/>
                  </a:srgbClr>
                </a:solidFill>
                <a:latin typeface="Calibri"/>
              </a:rPr>
              <a:t><![CDATA[ Se pregunta por lo que está en P y por los S que cambian algo. Se pregunta poco y bien: una pregunta por dato.]]></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1 · El método, paso a pas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147]]></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raducir a datos.]]></a:t>
            </a:r>
            <a:r>
              <a:rPr lang="en-US" strike="noStrike" sz="2100" spc="0" u="none" cap="none">
                <a:solidFill>
                  <a:srgbClr val="1B2438">
                    <a:alpha val="100000"/>
                  </a:srgbClr>
                </a:solidFill>
                <a:latin typeface="Calibri"/>
              </a:rPr>
              <a:t><![CDATA[ Cada respuesta se convierte en algo medible: metros cuadrados, manos, fechas, acabados, condiciones.]]></a:t>
            </a:r>
          </a:p>
        </p:txBody>
      </p:sp>
      <p:sp>
        <p:nvSpPr>
          <p:cNvPr id="9" name=""/>
          <p:cNvSpPr txBox="1"/>
          <p:nvPr/>
        </p:nvSpPr>
        <p:spPr>
          <a:xfrm>
            <a:off x="514350" y="19240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9240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evolver el registro.]]></a:t>
            </a:r>
            <a:r>
              <a:rPr lang="en-US" strike="noStrike" sz="2100" spc="0" u="none" cap="none">
                <a:solidFill>
                  <a:srgbClr val="1B2438">
                    <a:alpha val="100000"/>
                  </a:srgbClr>
                </a:solidFill>
                <a:latin typeface="Calibri"/>
              </a:rPr>
              <a:t><![CDATA[ Se lee al cliente, con sus palabras, y se le pide la confirmación explícita de los supuestos y de las fechas.]]></a:t>
            </a:r>
          </a:p>
        </p:txBody>
      </p:sp>
      <p:sp>
        <p:nvSpPr>
          <p:cNvPr id="11" name=""/>
          <p:cNvSpPr txBox="1"/>
          <p:nvPr/>
        </p:nvSpPr>
        <p:spPr>
          <a:xfrm>
            <a:off x="514350" y="26289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2" name=""/>
          <p:cNvSpPr txBox="1"/>
          <p:nvPr/>
        </p:nvSpPr>
        <p:spPr>
          <a:xfrm>
            <a:off x="762000" y="26289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rchivar.]]></a:t>
            </a:r>
            <a:r>
              <a:rPr lang="en-US" strike="noStrike" sz="2100" spc="0" u="none" cap="none">
                <a:solidFill>
                  <a:srgbClr val="1B2438">
                    <a:alpha val="100000"/>
                  </a:srgbClr>
                </a:solidFill>
                <a:latin typeface="Calibri"/>
              </a:rPr>
              <a:t><![CDATA[ Se guarda con quién lo confirmó y cuándo. Un requisito sin confirmar por escrito sigue siendo un requisito abierto.]]></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1 · El método, paso a pas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147]]></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pasos tres y cinco son los que se saltan, y son los dos que importan: el primero rellena los huecos y el segundo evita que los rellenes tú sin que el cliente lo sepa.]]></a:t>
            </a:r>
          </a:p>
        </p:txBody>
      </p:sp>
      <p:sp>
        <p:nvSpPr>
          <p:cNvPr id="8" name=""/>
          <p:cNvSpPr txBox="1"/>
          <p:nvPr/>
        </p:nvSpPr>
        <p:spPr>
          <a:xfrm>
            <a:off x="514350" y="22860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una regla de velocidad que conviene tener escrita: ]]></a:t>
            </a:r>
            <a:r>
              <a:rPr lang="en-US" b="1" strike="noStrike" sz="2100" spc="0" u="none" cap="none">
                <a:solidFill>
                  <a:srgbClr val="1B2438">
                    <a:alpha val="100000"/>
                  </a:srgbClr>
                </a:solidFill>
                <a:latin typeface="Calibri"/>
              </a:rPr>
              <a:t><![CDATA[no se avanza al paso siguiente con un hueco abierto que pueda cambiar el resultado]]></a:t>
            </a:r>
            <a:r>
              <a:rPr lang="en-US" strike="noStrike" sz="2100" spc="0" u="none" cap="none">
                <a:solidFill>
                  <a:srgbClr val="1B2438">
                    <a:alpha val="100000"/>
                  </a:srgbClr>
                </a:solidFill>
                <a:latin typeface="Calibri"/>
              </a:rPr>
              <a:t><![CDATA[. Se anota el hueco, se pregunta y, mientras llega la respuesta, se sigue con lo que no depende de él. Preguntar por todo a la vez agota; no preguntar nada deja el supuesto en silencio.]]></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14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1 · El método, paso a paso · «Quiero pintar el salón», convertido en requisito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 Separar]]></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ere pintar el salón.» Se escribe tal cual, sin añadir nada. (Supuesto didáctico.)]]></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14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1 · El método, paso a paso · «Quiero pintar el salón», convertido en requisito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Recorrer los seis bloques]]></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porte: no dicho. Acabado: no dicho. Cantidad: «unos veinte metros» (D). Plazos: «antes de las vacaciones» (D, pero es un deseo). Ambiente: «es para una niña pequeña» (D). Quién ejecuta: «mi marido cuando puede» (D).]]></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14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1 · El método, paso a paso · «Quiero pintar el salón», convertido en requisito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Preguntar por los hueco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veinte metros son de suelo o de pared?» «¿Cómo quieres que quede la pared terminada?» «¿Se podrá dormir en la habitación el mismo día?» «¿Quién pinta y con qué material?»]]></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14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1 · El método, paso a paso · «Quiero pintar el salón», convertido en requisito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Traducir a datos]]></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mento: 42 m². Acabado: con el gotelé que ya tiene. Manos: dos. Rendimiento: 8 m²/L. Consumo: 10,5 L; con la merma declarada, 11,6 L. Plazo: del 8 al 12 de julio; el espacio se vuelve a usar el 15.]]></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4 / 14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1 · El método, paso a paso · «Quiero pintar el salón», convertido en requisito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Devolver el registr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lee en voz alta y se pide la confirmación de los tres supuestos: el gotelé, la merma del 10 % y la fecha de ocupación.]]></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5 / 14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1 · El método, paso a paso · «Quiero pintar el salón», convertido en requisito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Archivar]]></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da escrito con la fecha y con el nombre de quien lo confirmó. (Supuesto didáctico.)]]></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1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6 / 14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1 · El método, paso a pas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pasos del método en el orden en que se hacen.]]></a:t>
            </a:r>
          </a:p>
        </p:txBody>
      </p:sp>
      <p:sp>
        <p:nvSpPr>
          <p:cNvPr id="9" name=""/>
          <p:cNvSpPr txBox="1"/>
          <p:nvPr/>
        </p:nvSpPr>
        <p:spPr>
          <a:xfrm>
            <a:off x="628650" y="19907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cribir en una frase qué pide el cliente, con sus palabras y sin añadir nada.]]></a:t>
            </a:r>
          </a:p>
        </p:txBody>
      </p:sp>
      <p:sp>
        <p:nvSpPr>
          <p:cNvPr id="10" name=""/>
          <p:cNvSpPr txBox="1"/>
          <p:nvPr/>
        </p:nvSpPr>
        <p:spPr>
          <a:xfrm>
            <a:off x="628650" y="26670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Traducir cada respuesta a un dato medible: metros cuadrados, manos, fechas y acabados.]]></a:t>
            </a:r>
          </a:p>
        </p:txBody>
      </p:sp>
      <p:sp>
        <p:nvSpPr>
          <p:cNvPr id="11" name=""/>
          <p:cNvSpPr txBox="1"/>
          <p:nvPr/>
        </p:nvSpPr>
        <p:spPr>
          <a:xfrm>
            <a:off x="628650" y="33432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correr los seis bloques y anotar cada dato con su origen: dicho, de ficha, supuesto o pendiente.]]></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1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7 / 147]]></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volver el registro al cliente y pedir la confirmación explícita de los supuestos y de las fechas.]]></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Preguntar solo por los huecos: los pendientes y los supuestos que cambian el resultado.]]></a:t>
            </a:r>
          </a:p>
        </p:txBody>
      </p:sp>
      <p:sp>
        <p:nvSpPr>
          <p:cNvPr id="9"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Archivar el registro con quién lo confirmó y con la fecha.]]></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2 · Los errores que se pagan solo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8 / 147]]></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errores de este puesto se repiten porque se repiten las condiciones que los producen. Estos seis son los más caros, y ninguno es difícil de evitar: por eso se repiten.]]></a:t>
            </a:r>
          </a:p>
        </p:txBody>
      </p:sp>
      <p:sp>
        <p:nvSpPr>
          <p:cNvPr id="8" name=""/>
          <p:cNvSpPr txBox="1"/>
          <p:nvPr/>
        </p:nvSpPr>
        <p:spPr>
          <a:xfrm>
            <a:off x="514350" y="2286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286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ar por supuesto el soporte.]]></a:t>
            </a:r>
            <a:r>
              <a:rPr lang="en-US" strike="noStrike" sz="2100" spc="0" u="none" cap="none">
                <a:solidFill>
                  <a:srgbClr val="1B2438">
                    <a:alpha val="100000"/>
                  </a:srgbClr>
                </a:solidFill>
                <a:latin typeface="Calibri"/>
              </a:rPr>
              <a:t><![CDATA[ «Una pared es una pared.» Se elige producto y acabado sin saber qué hay debajo.]]></a:t>
            </a:r>
          </a:p>
        </p:txBody>
      </p:sp>
      <p:sp>
        <p:nvSpPr>
          <p:cNvPr id="10" name=""/>
          <p:cNvSpPr txBox="1"/>
          <p:nvPr/>
        </p:nvSpPr>
        <p:spPr>
          <a:xfrm>
            <a:off x="514350" y="29908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29908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nfundir el suelo con el paramento.]]></a:t>
            </a:r>
            <a:r>
              <a:rPr lang="en-US" strike="noStrike" sz="2100" spc="0" u="none" cap="none">
                <a:solidFill>
                  <a:srgbClr val="1B2438">
                    <a:alpha val="100000"/>
                  </a:srgbClr>
                </a:solidFill>
                <a:latin typeface="Calibri"/>
              </a:rPr>
              <a:t><![CDATA[ Se calculan los metros de suelo y se pinta mucho menos de lo que hay.]]></a:t>
            </a:r>
          </a:p>
        </p:txBody>
      </p:sp>
      <p:sp>
        <p:nvSpPr>
          <p:cNvPr id="12" name=""/>
          <p:cNvSpPr txBox="1"/>
          <p:nvPr/>
        </p:nvSpPr>
        <p:spPr>
          <a:xfrm>
            <a:off x="514350" y="36957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3" name=""/>
          <p:cNvSpPr txBox="1"/>
          <p:nvPr/>
        </p:nvSpPr>
        <p:spPr>
          <a:xfrm>
            <a:off x="762000" y="36957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nfundir los dos acabados.]]></a:t>
            </a:r>
            <a:r>
              <a:rPr lang="en-US" strike="noStrike" sz="2100" spc="0" u="none" cap="none">
                <a:solidFill>
                  <a:srgbClr val="1B2438">
                    <a:alpha val="100000"/>
                  </a:srgbClr>
                </a:solidFill>
                <a:latin typeface="Calibri"/>
              </a:rPr>
              <a:t><![CDATA[ «Mate» resuelve el brillo del producto y no dice nada de cómo debe quedar la pared.]]></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2 · Los errores que se pagan solo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9 / 147]]></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alcular sin merma.]]></a:t>
            </a:r>
            <a:r>
              <a:rPr lang="en-US" strike="noStrike" sz="2100" spc="0" u="none" cap="none">
                <a:solidFill>
                  <a:srgbClr val="1B2438">
                    <a:alpha val="100000"/>
                  </a:srgbClr>
                </a:solidFill>
                <a:latin typeface="Calibri"/>
              </a:rPr>
              <a:t><![CDATA[ La merma no es un adorno del cálculo: sin ella, la falta de material aparece a mitad de obra.]]></a:t>
            </a:r>
          </a:p>
        </p:txBody>
      </p:sp>
      <p:sp>
        <p:nvSpPr>
          <p:cNvPr id="9" name=""/>
          <p:cNvSpPr txBox="1"/>
          <p:nvPr/>
        </p:nvSpPr>
        <p:spPr>
          <a:xfrm>
            <a:off x="514350" y="19240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240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scribir un deseo como un plazo.]]></a:t>
            </a:r>
            <a:r>
              <a:rPr lang="en-US" strike="noStrike" sz="2100" spc="0" u="none" cap="none">
                <a:solidFill>
                  <a:srgbClr val="1B2438">
                    <a:alpha val="100000"/>
                  </a:srgbClr>
                </a:solidFill>
                <a:latin typeface="Calibri"/>
              </a:rPr>
              <a:t><![CDATA[ «Para las vacaciones» no es una fecha, y una fecha mal puesta se rompe sola.]]></a:t>
            </a:r>
          </a:p>
        </p:txBody>
      </p:sp>
      <p:sp>
        <p:nvSpPr>
          <p:cNvPr id="11" name=""/>
          <p:cNvSpPr txBox="1"/>
          <p:nvPr/>
        </p:nvSpPr>
        <p:spPr>
          <a:xfrm>
            <a:off x="514350" y="2628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28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No dejar escrito quién ejecuta.]]></a:t>
            </a:r>
            <a:r>
              <a:rPr lang="en-US" strike="noStrike" sz="2100" spc="0" u="none" cap="none">
                <a:solidFill>
                  <a:srgbClr val="1B2438">
                    <a:alpha val="100000"/>
                  </a:srgbClr>
                </a:solidFill>
                <a:latin typeface="Calibri"/>
              </a:rPr>
              <a:t><![CDATA[ Nadie asume el resultado y, cuando algo no cuadra, nadie sabe a quién preguntar.]]></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2 · Los errores que se pagan solo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0 / 14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as tienen un mismo patrón: ]]></a:t>
            </a:r>
            <a:r>
              <a:rPr lang="en-US" b="1" strike="noStrike" sz="2100" spc="0" u="none" cap="none">
                <a:solidFill>
                  <a:srgbClr val="1B2438">
                    <a:alpha val="100000"/>
                  </a:srgbClr>
                </a:solidFill>
                <a:latin typeface="Calibri"/>
              </a:rPr>
              <a:t><![CDATA[rellenan un hueco sin escribirlo]]></a:t>
            </a:r>
            <a:r>
              <a:rPr lang="en-US" strike="noStrike" sz="2100" spc="0" u="none" cap="none">
                <a:solidFill>
                  <a:srgbClr val="1B2438">
                    <a:alpha val="100000"/>
                  </a:srgbClr>
                </a:solidFill>
                <a:latin typeface="Calibri"/>
              </a:rPr>
              <a:t><![CDATA[. Por eso el primer movimiento del método no es una frase de cortesía: es separar, y el segundo es marcar el origen de cada dato.]]></a:t>
            </a:r>
          </a:p>
        </p:txBody>
      </p:sp>
      <p:sp>
        <p:nvSpPr>
          <p:cNvPr id="8" name=""/>
          <p:cNvSpPr txBox="1"/>
          <p:nvPr/>
        </p:nvSpPr>
        <p:spPr>
          <a:xfrm>
            <a:off x="514350" y="26098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 último error, el más discreto, que no es un error de cálculo sino de actitud: ]]></a:t>
            </a:r>
            <a:r>
              <a:rPr lang="en-US" b="1" strike="noStrike" sz="2100" spc="0" u="none" cap="none">
                <a:solidFill>
                  <a:srgbClr val="1B2438">
                    <a:alpha val="100000"/>
                  </a:srgbClr>
                </a:solidFill>
                <a:latin typeface="Calibri"/>
              </a:rPr>
              <a:t><![CDATA[aceptar el trabajo sin dejar nada escrito]]></a:t>
            </a:r>
            <a:r>
              <a:rPr lang="en-US" strike="noStrike" sz="2100" spc="0" u="none" cap="none">
                <a:solidFill>
                  <a:srgbClr val="1B2438">
                    <a:alpha val="100000"/>
                  </a:srgbClr>
                </a:solidFill>
                <a:latin typeface="Calibri"/>
              </a:rPr>
              <a:t><![CDATA[. Se cierra la venta, el cliente se va contento y tres semanas después hay una pared que no es la que se había pedido y nadie sabe qué se había dicho. Ese error no lo arregla ninguna ficha técnica.]]></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2 · Los errores que se pagan solos]]></a:t>
            </a:r>
          </a:p>
        </p:txBody>
      </p:sp>
      <p:pic>
        <p:nvPicPr>
          <p:cNvPr id="3" name="" descr="Comparación entre las seis formas de rellenar huecos sin escribir y las seis acciones que las evitan.">
            <a:hlinkClick r:id="rId3" tooltip="Comparación entre las seis formas de rellenar huecos sin escribir y las seis acciones que las evitan."/>
          </p:cNvPr>
          <p:cNvPicPr>
            <a:picLocks noChangeAspect="1"/>
          </p:cNvPicPr>
          <p:nvPr>
            <p:ph type="pic" idx="1"/>
          </p:nvPr>
        </p:nvPicPr>
        <p:blipFill>
          <a:blip r:embed="rId2"/>
          <a:stretch>
            <a:fillRect/>
          </a:stretch>
        </p:blipFill>
        <p:spPr>
          <a:xfrm>
            <a:off x="847725" y="1257300"/>
            <a:ext cx="74390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ada error tiene su contraria, y las dos listas se corresponden una a un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convertir-una-solicitud-en-requisitos-completos"/>
              </a:rPr>
              <a:t><![CDATA[Ver imagen original en el OA]]></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2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2 / 14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2 · Los errores que se pagan solo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eis frases de un registro de requisitos. Marca las que no se sostienen.]]></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salón mide 20 m² de paramento y se pinta en dos manos.»]]></a:t>
            </a:r>
          </a:p>
        </p:txBody>
      </p:sp>
      <p:sp>
        <p:nvSpPr>
          <p:cNvPr id="10" name=""/>
          <p:cNvSpPr txBox="1"/>
          <p:nvPr/>
        </p:nvSpPr>
        <p:spPr>
          <a:xfrm>
            <a:off x="628650" y="26765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suelo mide 20 m², así que calculo sobre 20 m² de paramento.»]]></a:t>
            </a:r>
          </a:p>
        </p:txBody>
      </p:sp>
      <p:sp>
        <p:nvSpPr>
          <p:cNvPr id="11" name=""/>
          <p:cNvSpPr txBox="1"/>
          <p:nvPr/>
        </p:nvSpPr>
        <p:spPr>
          <a:xfrm>
            <a:off x="628650" y="3352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iere que no se note el gotelé, así que el acabado va en mate.»]]></a:t>
            </a:r>
          </a:p>
        </p:txBody>
      </p:sp>
      <p:sp>
        <p:nvSpPr>
          <p:cNvPr id="12" name=""/>
          <p:cNvSpPr txBox="1"/>
          <p:nvPr/>
        </p:nvSpPr>
        <p:spPr>
          <a:xfrm>
            <a:off x="628650" y="3714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acabado que quiere es que no se note el gotelé.»]]></a:t>
            </a:r>
          </a:p>
        </p:txBody>
      </p:sp>
      <p:sp>
        <p:nvSpPr>
          <p:cNvPr id="13" name=""/>
          <p:cNvSpPr txBox="1"/>
          <p:nvPr/>
        </p:nvSpPr>
        <p:spPr>
          <a:xfrm>
            <a:off x="628650" y="4076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o pinta su cuñado con el material que compre él en la tienda.»]]></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2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3 / 14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El paramento está en buen estado, no hace falta mirar nada.»]]></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3 · Lo que esta lección no decide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4 / 14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da un método y deja fuera todo lo que depende de la empresa. ]]></a:t>
            </a:r>
            <a:r>
              <a:rPr lang="en-US" b="1" strike="noStrike" sz="2100" spc="0" u="none" cap="none">
                <a:solidFill>
                  <a:srgbClr val="1B2438">
                    <a:alpha val="100000"/>
                  </a:srgbClr>
                </a:solidFill>
                <a:latin typeface="Calibri"/>
              </a:rPr>
              <a:t><![CDATA[No decide]]></a:t>
            </a:r>
            <a:r>
              <a:rPr lang="en-US" strike="noStrike" sz="2100" spc="0" u="none" cap="none">
                <a:solidFill>
                  <a:srgbClr val="1B2438">
                    <a:alpha val="100000"/>
                  </a:srgbClr>
                </a:solidFill>
                <a:latin typeface="Calibri"/>
              </a:rPr>
              <a:t><![CDATA[ qué merma se aplica por defecto en el cálculo de cantidad. ]]></a:t>
            </a:r>
            <a:r>
              <a:rPr lang="en-US" b="1" strike="noStrike" sz="2100" spc="0" u="none" cap="none">
                <a:solidFill>
                  <a:srgbClr val="1B2438">
                    <a:alpha val="100000"/>
                  </a:srgbClr>
                </a:solidFill>
                <a:latin typeface="Calibri"/>
              </a:rPr>
              <a:t><![CDATA[No decide]]></a:t>
            </a:r>
            <a:r>
              <a:rPr lang="en-US" strike="noStrike" sz="2100" spc="0" u="none" cap="none">
                <a:solidFill>
                  <a:srgbClr val="1B2438">
                    <a:alpha val="100000"/>
                  </a:srgbClr>
                </a:solidFill>
                <a:latin typeface="Calibri"/>
              </a:rPr>
              <a:t><![CDATA[ qué formatos de envase se consideran equivalentes al servir los litros calculados. ]]></a:t>
            </a:r>
            <a:r>
              <a:rPr lang="en-US" b="1" strike="noStrike" sz="2100" spc="0" u="none" cap="none">
                <a:solidFill>
                  <a:srgbClr val="1B2438">
                    <a:alpha val="100000"/>
                  </a:srgbClr>
                </a:solidFill>
                <a:latin typeface="Calibri"/>
              </a:rPr>
              <a:t><![CDATA[No decide]]></a:t>
            </a:r>
            <a:r>
              <a:rPr lang="en-US" strike="noStrike" sz="2100" spc="0" u="none" cap="none">
                <a:solidFill>
                  <a:srgbClr val="1B2438">
                    <a:alpha val="100000"/>
                  </a:srgbClr>
                </a:solidFill>
                <a:latin typeface="Calibri"/>
              </a:rPr>
              <a:t><![CDATA[ qué plazo se compromete al responder a una solicitud de requisitos. ]]></a:t>
            </a:r>
            <a:r>
              <a:rPr lang="en-US" b="1" strike="noStrike" sz="2100" spc="0" u="none" cap="none">
                <a:solidFill>
                  <a:srgbClr val="1B2438">
                    <a:alpha val="100000"/>
                  </a:srgbClr>
                </a:solidFill>
                <a:latin typeface="Calibri"/>
              </a:rPr>
              <a:t><![CDATA[No decide]]></a:t>
            </a:r>
            <a:r>
              <a:rPr lang="en-US" strike="noStrike" sz="2100" spc="0" u="none" cap="none">
                <a:solidFill>
                  <a:srgbClr val="1B2438">
                    <a:alpha val="100000"/>
                  </a:srgbClr>
                </a:solidFill>
                <a:latin typeface="Calibri"/>
              </a:rPr>
              <a:t><![CDATA[ qué garantía ofrece la empresa cuando ejecuta la obra, ni qué responsabilidad asume cuando el cliente pinta con material propio. ]]></a:t>
            </a:r>
            <a:r>
              <a:rPr lang="en-US" b="1" strike="noStrike" sz="2100" spc="0" u="none" cap="none">
                <a:solidFill>
                  <a:srgbClr val="1B2438">
                    <a:alpha val="100000"/>
                  </a:srgbClr>
                </a:solidFill>
                <a:latin typeface="Calibri"/>
              </a:rPr>
              <a:t><![CDATA[No decide]]></a:t>
            </a:r>
            <a:r>
              <a:rPr lang="en-US" strike="noStrike" sz="2100" spc="0" u="none" cap="none">
                <a:solidFill>
                  <a:srgbClr val="1B2438">
                    <a:alpha val="100000"/>
                  </a:srgbClr>
                </a:solidFill>
                <a:latin typeface="Calibri"/>
              </a:rPr>
              <a:t><![CDATA[ quién valida el registro de requisitos ni qué se hace con un requisito que sigue pendiente. ]]></a:t>
            </a:r>
            <a:r>
              <a:rPr lang="en-US" b="1" strike="noStrike" sz="2100" spc="0" u="none" cap="none">
                <a:solidFill>
                  <a:srgbClr val="1B2438">
                    <a:alpha val="100000"/>
                  </a:srgbClr>
                </a:solidFill>
                <a:latin typeface="Calibri"/>
              </a:rPr>
              <a:t><![CDATA[No decide]]></a:t>
            </a:r>
            <a:r>
              <a:rPr lang="en-US" strike="noStrike" sz="2100" spc="0" u="none" cap="none">
                <a:solidFill>
                  <a:srgbClr val="1B2438">
                    <a:alpha val="100000"/>
                  </a:srgbClr>
                </a:solidFill>
                <a:latin typeface="Calibri"/>
              </a:rPr>
              <a:t><![CDATA[ si el cliente puede modificar un requisito ya confirmado.]]></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3 · Lo que esta lección no decide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5 / 14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 eso queda en la lista de pendientes y lo confirma dirección. Mientras no esté confirmado, la conducta es la prudente: ]]></a:t>
            </a:r>
            <a:r>
              <a:rPr lang="en-US" b="1" strike="noStrike" sz="2100" spc="0" u="none" cap="none">
                <a:solidFill>
                  <a:srgbClr val="1B2438">
                    <a:alpha val="100000"/>
                  </a:srgbClr>
                </a:solidFill>
                <a:latin typeface="Calibri"/>
              </a:rPr>
              <a:t><![CDATA[se calcula con supuestos declarados, se escriben las fechas como fechas y no se promete lo que depende de un acuerdo que todavía no existe]]></a:t>
            </a:r>
            <a:r>
              <a:rPr lang="en-US" strike="noStrike" sz="2100" spc="0" u="none" cap="none">
                <a:solidFill>
                  <a:srgbClr val="1B2438">
                    <a:alpha val="100000"/>
                  </a:srgbClr>
                </a:solidFill>
                <a:latin typeface="Calibri"/>
              </a:rPr>
              <a:t><![CDATA[.]]></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3 · Lo que esta lección no decide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6 / 14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a frontera de esta lección que conviene tener presente. La ]]></a:t>
            </a:r>
            <a:r>
              <a:rPr lang="en-US" b="1" strike="noStrike" sz="2100" spc="0" u="none" cap="none">
                <a:solidFill>
                  <a:srgbClr val="1B2438">
                    <a:alpha val="100000"/>
                  </a:srgbClr>
                </a:solidFill>
                <a:latin typeface="Calibri"/>
              </a:rPr>
              <a:t><![CDATA[referencia y el color exacto]]></a:t>
            </a:r>
            <a:r>
              <a:rPr lang="en-US" strike="noStrike" sz="2100" spc="0" u="none" cap="none">
                <a:solidFill>
                  <a:srgbClr val="1B2438">
                    <a:alpha val="100000"/>
                  </a:srgbClr>
                </a:solidFill>
                <a:latin typeface="Calibri"/>
              </a:rPr>
              <a:t><![CDATA[ del producto, su base y su formato tienen su propio recorrido, en las puertas del checklist de pedido y entrega; el ]]></a:t>
            </a:r>
            <a:r>
              <a:rPr lang="en-US" b="1" strike="noStrike" sz="2100" spc="0" u="none" cap="none">
                <a:solidFill>
                  <a:srgbClr val="1B2438">
                    <a:alpha val="100000"/>
                  </a:srgbClr>
                </a:solidFill>
                <a:latin typeface="Calibri"/>
              </a:rPr>
              <a:t><![CDATA[precio y las condiciones comerciales]]></a:t>
            </a:r>
            <a:r>
              <a:rPr lang="en-US" strike="noStrike" sz="2100" spc="0" u="none" cap="none">
                <a:solidFill>
                  <a:srgbClr val="1B2438">
                    <a:alpha val="100000"/>
                  </a:srgbClr>
                </a:solidFill>
                <a:latin typeface="Calibri"/>
              </a:rPr>
              <a:t><![CDATA[ tienen el suyo; y el ]]></a:t>
            </a:r>
            <a:r>
              <a:rPr lang="en-US" b="1" strike="noStrike" sz="2100" spc="0" u="none" cap="none">
                <a:solidFill>
                  <a:srgbClr val="1B2438">
                    <a:alpha val="100000"/>
                  </a:srgbClr>
                </a:solidFill>
                <a:latin typeface="Calibri"/>
              </a:rPr>
              <a:t><![CDATA[porte y la entrega]]></a:t>
            </a:r>
            <a:r>
              <a:rPr lang="en-US" strike="noStrike" sz="2100" spc="0" u="none" cap="none">
                <a:solidFill>
                  <a:srgbClr val="1B2438">
                    <a:alpha val="100000"/>
                  </a:srgbClr>
                </a:solidFill>
                <a:latin typeface="Calibri"/>
              </a:rPr>
              <a:t><![CDATA[ también. Esta lección no los sustituye: da por supuesto que se resolverán por su vía, porque un trabajo se puede medir y presupuestar sin ellos, siempre que no se mezclen.]]></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3 · Lo que esta lección no decide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7 / 14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último, la advertencia de rigor: esta evaluación acredita el conocimiento del método. Saber distinguir un requisito que falta de uno que se supone, y escribir el origen de cada dato, se demuestra aquí. ]]></a:t>
            </a:r>
            <a:r>
              <a:rPr lang="en-US" b="1" strike="noStrike" sz="2100" spc="0" u="none" cap="none">
                <a:solidFill>
                  <a:srgbClr val="1B2438">
                    <a:alpha val="100000"/>
                  </a:srgbClr>
                </a:solidFill>
                <a:latin typeface="Calibri"/>
              </a:rPr>
              <a:t><![CDATA[Medir una pared, negociar un acabado con un cliente y decidir si un gotelé se tapa se demuestra en la obra, con alguien delante.]]></a:t>
            </a:r>
          </a:p>
        </p:txBody>
      </p:sp>
      <p:sp>
        <p:nvSpPr>
          <p:cNvPr id="8" name=""/>
          <p:cNvSpPr txBox="1"/>
          <p:nvPr/>
        </p:nvSpPr>
        <p:spPr>
          <a:xfrm>
            <a:off x="514350" y="32670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2670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erma por defecto en el cálculo de cantidad y quién la autoriza.]]></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3 · Lo que esta lección no decide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8 / 147]]></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formatos de envase equivalentes entre sí al servir los litros calculado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lazo de respuesta a una solicitud de requisitos y con qué horquilla se comunic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garantía cuando la empresa ejecuta la obra y la responsabilidad cuando no la ejecut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én valida el registro de requisitos y qué se hace con lo que sigue pendiente.]]></a:t>
            </a:r>
          </a:p>
        </p:txBody>
      </p:sp>
      <p:sp>
        <p:nvSpPr>
          <p:cNvPr id="15" name=""/>
          <p:cNvSpPr txBox="1"/>
          <p:nvPr/>
        </p:nvSpPr>
        <p:spPr>
          <a:xfrm>
            <a:off x="514350" y="412432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6" name=""/>
          <p:cNvSpPr txBox="1"/>
          <p:nvPr/>
        </p:nvSpPr>
        <p:spPr>
          <a:xfrm>
            <a:off x="762000" y="412432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 requisito confirmado puede cambiarse y hasta cuándo.]]></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3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9 / 14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3 · Lo que esta lección no decid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de estos datos NO es un requisito técnico de la obr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acabado que debe quedar en el parament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código de color de la base para tintar.]]></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os metros cuadrados de paramento y el número de manos.]]></a:t>
            </a:r>
          </a:p>
        </p:txBody>
      </p:sp>
      <p:sp>
        <p:nvSpPr>
          <p:cNvPr id="12" name=""/>
          <p:cNvSpPr txBox="1"/>
          <p:nvPr/>
        </p:nvSpPr>
        <p:spPr>
          <a:xfrm>
            <a:off x="666750" y="3133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ambiente en el que se va a pintar y si el espacio se usa mientras se seca.]]></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registro de requisi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0 / 14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abre en cuanto el cliente pide algo y se rellena por filas: una por cada bloque de requisito. La columna de ejemplo es ficticia y sirve para ver el nivel de detalle; no son datos de Pinturas Especializadas. Los campos definitivos dependen del procedimiento que confirme dirección.]]></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registro de requisi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1 / 147]]></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odelo didáctico de registro de requisitos. Lo que no se sabe se escribe como pendiente, con su destinatario, y lo que se deduce se escribe como supuesto, con su motivo.]]></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2 / 147]]></a:t>
            </a:r>
          </a:p>
        </p:txBody>
      </p:sp>
      <p:graphicFrame>
        <p:nvGraphicFramePr>
          <p:cNvPr id="7" name="" descr=""/>
          <p:cNvGraphicFramePr>
            <a:graphicFrameLocks noGrp="1"/>
          </p:cNvGraphicFramePr>
          <p:nvPr/>
        </p:nvGraphicFramePr>
        <p:xfrm>
          <a:off x="514350" y="1257300"/>
          <a:ext cx="8115300" cy="2886075"/>
        </p:xfrm>
        <a:graphic>
          <a:graphicData uri="http://schemas.openxmlformats.org/drawingml/2006/table">
            <a:tbl>
              <a:tblPr firstRow="1" bandRow="1"/>
              <a:tblGrid>
                <a:gridCol w="1476375"/>
                <a:gridCol w="1657350"/>
                <a:gridCol w="1657350"/>
                <a:gridCol w="1657350"/>
                <a:gridCol w="1666875"/>
              </a:tblGrid>
              <a:tr h="9620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i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ha dicho el cliente (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consta (F)]]></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upuesto (S) o pendiente (P)]]></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ién lo cierra y cuán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porte y es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 una pared de yeso con gotelé»]]></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roducto elegido es de uso interi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 no se ha comprobado la hume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licador, en la visi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abado del param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no se note el gotelé»]]></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 hay que decidir si se ali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rección técn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3 / 147]]></a:t>
            </a:r>
          </a:p>
        </p:txBody>
      </p:sp>
      <p:graphicFrame>
        <p:nvGraphicFramePr>
          <p:cNvPr id="7" name="" descr=""/>
          <p:cNvGraphicFramePr>
            <a:graphicFrameLocks noGrp="1"/>
          </p:cNvGraphicFramePr>
          <p:nvPr/>
        </p:nvGraphicFramePr>
        <p:xfrm>
          <a:off x="514350" y="1257300"/>
          <a:ext cx="8115300" cy="2886075"/>
        </p:xfrm>
        <a:graphic>
          <a:graphicData uri="http://schemas.openxmlformats.org/drawingml/2006/table">
            <a:tbl>
              <a:tblPr firstRow="1" bandRow="1"/>
              <a:tblGrid>
                <a:gridCol w="1476375"/>
                <a:gridCol w="1657350"/>
                <a:gridCol w="1657350"/>
                <a:gridCol w="1657350"/>
                <a:gridCol w="1666875"/>
              </a:tblGrid>
              <a:tr h="9620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i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ha dicho el cliente (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consta (F)]]></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upuesto (S) o pendiente (P)]]></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ién lo cierra y cuán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ntidad y rend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os veinte metr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8 m²/L y dos manos (fi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 los metros son de sue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liente, antes de calcul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az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tes de las vaca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cado entre manos (fi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 días de obra y fecha de u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rección, al confirmar el ped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4 / 147]]></a:t>
            </a:r>
          </a:p>
        </p:txBody>
      </p:sp>
      <p:graphicFrame>
        <p:nvGraphicFramePr>
          <p:cNvPr id="7" name="" descr=""/>
          <p:cNvGraphicFramePr>
            <a:graphicFrameLocks noGrp="1"/>
          </p:cNvGraphicFramePr>
          <p:nvPr/>
        </p:nvGraphicFramePr>
        <p:xfrm>
          <a:off x="514350" y="1257300"/>
          <a:ext cx="8115300" cy="3152775"/>
        </p:xfrm>
        <a:graphic>
          <a:graphicData uri="http://schemas.openxmlformats.org/drawingml/2006/table">
            <a:tbl>
              <a:tblPr firstRow="1" bandRow="1"/>
              <a:tblGrid>
                <a:gridCol w="1476375"/>
                <a:gridCol w="1657350"/>
                <a:gridCol w="1657350"/>
                <a:gridCol w="1657350"/>
                <a:gridCol w="1666875"/>
              </a:tblGrid>
              <a:tr h="9620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i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ha dicho el cliente (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consta (F)]]></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upuesto (S) o pendiente (P)]]></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ién lo cierra y cuán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mb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 para una niña pequeñ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diciones de aplicación (fi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 si se ocupa mientras se se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én ejecu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pinta mi mar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 con qué material y quién respon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5 / 147]]></a:t>
            </a:r>
          </a:p>
        </p:txBody>
      </p:sp>
      <p:graphicFrame>
        <p:nvGraphicFramePr>
          <p:cNvPr id="7" name="" descr=""/>
          <p:cNvGraphicFramePr>
            <a:graphicFrameLocks noGrp="1"/>
          </p:cNvGraphicFramePr>
          <p:nvPr/>
        </p:nvGraphicFramePr>
        <p:xfrm>
          <a:off x="514350" y="1257300"/>
          <a:ext cx="8115300" cy="1657350"/>
        </p:xfrm>
        <a:graphic>
          <a:graphicData uri="http://schemas.openxmlformats.org/drawingml/2006/table">
            <a:tbl>
              <a:tblPr firstRow="1" bandRow="1"/>
              <a:tblGrid>
                <a:gridCol w="1476375"/>
                <a:gridCol w="1657350"/>
                <a:gridCol w="1657350"/>
                <a:gridCol w="1657350"/>
                <a:gridCol w="1666875"/>
              </a:tblGrid>
              <a:tr h="9620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i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ha dicho el cliente (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consta (F)]]></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upuesto (S) o pendiente (P)]]></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ién lo cierra y cuán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firm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 es e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liente, con la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registro de requisit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6 / 147]]></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fila por bloque de requisito. Si falta una fila, ese requisito no está cerrad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inguna celda se rellena de memoria: cada dato lleva su marca (D, F, S o P) y su origen.]]></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supuesto que cambia el resultado —merma, gotelé, metros— se confirma por escrito antes de cerrar.]]></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última línea no se borra nunca: si nadie confirma, el registro sigue abierto.]]></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registro de requisit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7 / 147]]></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usarla]]></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registro con supuestos sin confirmar no es un requisito: es una intención. Se entrega al cliente para que lo confirme y se guarda la versión confirmada con la fecha y con el nombre de quien la confirmó.]]></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los seis bloqu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8 / 147]]></a:t>
            </a:r>
          </a:p>
        </p:txBody>
      </p:sp>
      <p:graphicFrame>
        <p:nvGraphicFramePr>
          <p:cNvPr id="7" name="" descr=""/>
          <p:cNvGraphicFramePr>
            <a:graphicFrameLocks noGrp="1"/>
          </p:cNvGraphicFramePr>
          <p:nvPr/>
        </p:nvGraphicFramePr>
        <p:xfrm>
          <a:off x="514350" y="1257300"/>
          <a:ext cx="8115300" cy="2952750"/>
        </p:xfrm>
        <a:graphic>
          <a:graphicData uri="http://schemas.openxmlformats.org/drawingml/2006/table">
            <a:tbl>
              <a:tblPr firstRow="1" bandRow="1"/>
              <a:tblGrid>
                <a:gridCol w="2381250"/>
                <a:gridCol w="57340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porte y es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uperficie se pinta y en qué condición está?]]></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abado del param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ómo quiere que quede la pared termin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ntidad y rend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os metros de paramento, cuántas manos y qué rend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az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do empieza, cuánto dura y cuándo se usa el espa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los seis bloqu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9 / 147]]></a:t>
            </a:r>
          </a:p>
        </p:txBody>
      </p:sp>
      <p:graphicFrame>
        <p:nvGraphicFramePr>
          <p:cNvPr id="7" name="" descr=""/>
          <p:cNvGraphicFramePr>
            <a:graphicFrameLocks noGrp="1"/>
          </p:cNvGraphicFramePr>
          <p:nvPr/>
        </p:nvGraphicFramePr>
        <p:xfrm>
          <a:off x="514350" y="1257300"/>
          <a:ext cx="8115300" cy="2952750"/>
        </p:xfrm>
        <a:graphic>
          <a:graphicData uri="http://schemas.openxmlformats.org/drawingml/2006/table">
            <a:tbl>
              <a:tblPr firstRow="1" bandRow="1"/>
              <a:tblGrid>
                <a:gridCol w="2381250"/>
                <a:gridCol w="57340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mb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ra qué se usa el espacio y en qué condiciones se traba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én ejecu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én pinta, con qué material y quién responde del resul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fórmula de la cant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perficie por manos, dividido por el rendimiento de la ficha, más la mer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 · Dich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ha dicho el cliente, con sus palab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los seis bloque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0 / 147]]></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convertir-una-solicitud-en-requisitos-completos"/>
              </a:rPr>
              <a:t><![CDATA[Abrir el juego en el OA]]></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os requisitos · Tarjeta 1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1 / 14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la diferencia entre un requisito que falta y uno que se supone?]]></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os requisitos · Tarjeta 1 de 8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2 / 14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que falta es un hueco que ves y preguntas; el que se supone es un hueco que has rellenado tú sin escribirlo, y se paga en obra.]]></a:t>
            </a: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os requisitos · Tarjeta 2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3 / 14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uatro marcas tiene un dato del registro?]]></a:t>
            </a: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os requisitos · Tarjeta 2 de 8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4 / 14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 (dicho por el cliente), F (de ficha), S (supuesto) y P (pendiente). Solo D y F cierran un requisito.]]></a:t>
            </a: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os requisitos · Tarjeta 3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5 / 14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20 m² no son necesariamente 20 m² de paramento?]]></a:t>
            </a: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os requisitos · Tarjeta 3 de 8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6 / 14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20 m² pueden ser los del suelo. El paramento se mide por perímetro por altura, menos huecos.]]></a:t>
            </a: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os requisitos · Tarjeta 4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7 / 14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De dónde sale el rendimiento?]]></a:t>
            </a: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os requisitos · Tarjeta 4 de 8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8 / 14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 la ficha técnica del producto: metros cuadrados por litro y mano. No es una medida de la tienda.]]></a:t>
            </a: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os requisitos · Tarjeta 5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9 / 14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la diferencia entre los dos acabados?]]></a:t>
            </a: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os requisitos · Tarjeta 5 de 8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0 / 14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acabado del producto es el brillo (mate, satinado, brillo); el acabado del paramento es cómo queda la pared terminada.]]></a:t>
            </a: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os requisitos · Tarjeta 6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1 / 14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tres relojes hay en un plazo?]]></a:t>
            </a: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os requisitos · Tarjeta 6 de 8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2 / 14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del material, el de la obra y el del secado. Prometer una fecha es comprometerse con los tres.]]></a:t>
            </a: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os requisitos · Tarjeta 7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3 / 14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pregunta en el bloque de ambiente?]]></a:t>
            </a: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os requisitos · Tarjeta 7 de 8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4 / 14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ara qué se usa el espacio, en qué condiciones se trabaja y si se puede ocupar mientras se seca.]]></a:t>
            </a: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os requisitos · Tarjeta 8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5 / 14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hay que escribir quién ejecuta?]]></a:t>
            </a: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os requisitos · Tarjeta 8 de 8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6 / 14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cambia qué se puede prometer: si el material es del cliente, la empresa responde del producto y no del acabado de la obra.]]></a:t>
            </a: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convertir una solicitud en requisito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7 / 14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5]]></a:t>
            </a: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convertir una solicitud en requisito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8 / 14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act-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8]]></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9]]></a:t>
            </a:r>
          </a:p>
        </p:txBody>
      </p:sp>
      <p:sp>
        <p:nvSpPr>
          <p:cNvPr id="11" name=""/>
          <p:cNvSpPr txBox="1"/>
          <p:nvPr/>
        </p:nvSpPr>
        <p:spPr>
          <a:xfrm>
            <a:off x="628650" y="2628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10]]></a:t>
            </a:r>
          </a:p>
        </p:txBody>
      </p:sp>
      <p:sp>
        <p:nvSpPr>
          <p:cNvPr id="12" name=""/>
          <p:cNvSpPr txBox="1"/>
          <p:nvPr/>
        </p:nvSpPr>
        <p:spPr>
          <a:xfrm>
            <a:off x="628650" y="2981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11]]></a:t>
            </a:r>
          </a:p>
        </p:txBody>
      </p:sp>
      <p:sp>
        <p:nvSpPr>
          <p:cNvPr id="13" name=""/>
          <p:cNvSpPr txBox="1"/>
          <p:nvPr/>
        </p:nvSpPr>
        <p:spPr>
          <a:xfrm>
            <a:off x="628650" y="3333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12]]></a:t>
            </a:r>
          </a:p>
        </p:txBody>
      </p:sp>
      <p:sp>
        <p:nvSpPr>
          <p:cNvPr id="14" name=""/>
          <p:cNvSpPr txBox="1"/>
          <p:nvPr/>
        </p:nvSpPr>
        <p:spPr>
          <a:xfrm>
            <a:off x="628650" y="3686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13]]></a:t>
            </a: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convertir una solicitud en requisito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9 / 147]]></a:t>
            </a:r>
          </a:p>
        </p:txBody>
      </p:sp>
      <p:sp>
        <p:nvSpPr>
          <p:cNvPr id="7" name=""/>
          <p:cNvSpPr txBox="1"/>
          <p:nvPr/>
        </p:nvSpPr>
        <p:spPr>
          <a:xfrm>
            <a:off x="514350" y="1219200"/>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Sabes recorrer los seis bloques de una solicitud, distinguir el requisito que falta del que se supone, marcar el origen de cada dato con D, F, S o P, calcular la cantidad con el rendimiento de la ficha y la merma declarada, escribir los plazos como fechas, y dejar un registro que el cliente confirme.]]></a:t>
            </a:r>
          </a:p>
        </p:txBody>
      </p:sp>
      <p:sp>
        <p:nvSpPr>
          <p:cNvPr id="8" name=""/>
          <p:cNvSpPr txBox="1"/>
          <p:nvPr/>
        </p:nvSpPr>
        <p:spPr>
          <a:xfrm>
            <a:off x="514350" y="28479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os apartados 2, 3 y 6. Los errores más frecuentes son dar por supuesto el soporte, confundir el suelo con el paramento, calcular sin merma y cerrar la venta sin dejar el registro escrito.]]></a:t>
            </a: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0 / 14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ertir una solicitud en requisitos no es adivinar ni rellenar huecos: es ]]></a:t>
            </a:r>
            <a:r>
              <a:rPr lang="en-US" b="1" strike="noStrike" sz="2100" spc="0" u="none" cap="none">
                <a:solidFill>
                  <a:srgbClr val="1B2438">
                    <a:alpha val="100000"/>
                  </a:srgbClr>
                </a:solidFill>
                <a:latin typeface="Calibri"/>
              </a:rPr>
              <a:t><![CDATA[preguntar con método]]></a:t>
            </a:r>
            <a:r>
              <a:rPr lang="en-US" strike="noStrike" sz="2100" spc="0" u="none" cap="none">
                <a:solidFill>
                  <a:srgbClr val="1B2438">
                    <a:alpha val="100000"/>
                  </a:srgbClr>
                </a:solidFill>
                <a:latin typeface="Calibri"/>
              </a:rPr>
              <a:t><![CDATA[. «Quiero pintar el salón» no es un encargo, es una frase con seis huecos, y los huecos son siempre los mismos: ]]></a:t>
            </a:r>
            <a:r>
              <a:rPr lang="en-US" b="1" strike="noStrike" sz="2100" spc="0" u="none" cap="none">
                <a:solidFill>
                  <a:srgbClr val="1B2438">
                    <a:alpha val="100000"/>
                  </a:srgbClr>
                </a:solidFill>
                <a:latin typeface="Calibri"/>
              </a:rPr>
              <a:t><![CDATA[soporte y estado, acabado del paramento, cantidad y rendimiento, plazos, ambiente y quién ejecuta]]></a:t>
            </a:r>
            <a:r>
              <a:rPr lang="en-US" strike="noStrike" sz="2100" spc="0" u="none" cap="none">
                <a:solidFill>
                  <a:srgbClr val="1B2438">
                    <a:alpha val="100000"/>
                  </a:srgbClr>
                </a:solidFill>
                <a:latin typeface="Calibri"/>
              </a:rPr>
              <a:t><![CDATA[.]]></a:t>
            </a: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1 / 14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stinción que ordena todo es la del hueco que falta y el hueco que se supone. El primero se ve y se pregunta. El segundo lo has rellenado tú, con una decisión razonable que nadie ha revisado, y es el que se paga en obra. La regla es simple: ]]></a:t>
            </a:r>
            <a:r>
              <a:rPr lang="en-US" b="1" strike="noStrike" sz="2100" spc="0" u="none" cap="none">
                <a:solidFill>
                  <a:srgbClr val="1B2438">
                    <a:alpha val="100000"/>
                  </a:srgbClr>
                </a:solidFill>
                <a:latin typeface="Calibri"/>
              </a:rPr>
              <a:t><![CDATA[un requisito que falta se pregunta; un requisito que se supone se escribe como supuesto]]></a:t>
            </a:r>
            <a:r>
              <a:rPr lang="en-US" strike="noStrike" sz="2100" spc="0" u="none" cap="none">
                <a:solidFill>
                  <a:srgbClr val="1B2438">
                    <a:alpha val="100000"/>
                  </a:srgbClr>
                </a:solidFill>
                <a:latin typeface="Calibri"/>
              </a:rPr>
              <a:t><![CDATA[.]]></a:t>
            </a:r>
          </a:p>
        </p:txBody>
      </p:sp>
      <p:sp>
        <p:nvSpPr>
          <p:cNvPr id="8" name=""/>
          <p:cNvSpPr txBox="1"/>
          <p:nvPr/>
        </p:nvSpPr>
        <p:spPr>
          <a:xfrm>
            <a:off x="514350" y="32670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cada dato lleva su origen: ]]></a:t>
            </a:r>
            <a:r>
              <a:rPr lang="en-US" b="1" strike="noStrike" sz="2100" spc="0" u="none" cap="none">
                <a:solidFill>
                  <a:srgbClr val="1B2438">
                    <a:alpha val="100000"/>
                  </a:srgbClr>
                </a:solidFill>
                <a:latin typeface="Calibri"/>
              </a:rPr>
              <a:t><![CDATA[D]]></a:t>
            </a:r>
            <a:r>
              <a:rPr lang="en-US" strike="noStrike" sz="2100" spc="0" u="none" cap="none">
                <a:solidFill>
                  <a:srgbClr val="1B2438">
                    <a:alpha val="100000"/>
                  </a:srgbClr>
                </a:solidFill>
                <a:latin typeface="Calibri"/>
              </a:rPr>
              <a:t><![CDATA[icho por el cliente, ]]></a:t>
            </a:r>
            <a:r>
              <a:rPr lang="en-US" b="1" strike="noStrike" sz="2100" spc="0" u="none" cap="none">
                <a:solidFill>
                  <a:srgbClr val="1B2438">
                    <a:alpha val="100000"/>
                  </a:srgbClr>
                </a:solidFill>
                <a:latin typeface="Calibri"/>
              </a:rPr>
              <a:t><![CDATA[F]]></a:t>
            </a:r>
            <a:r>
              <a:rPr lang="en-US" strike="noStrike" sz="2100" spc="0" u="none" cap="none">
                <a:solidFill>
                  <a:srgbClr val="1B2438">
                    <a:alpha val="100000"/>
                  </a:srgbClr>
                </a:solidFill>
                <a:latin typeface="Calibri"/>
              </a:rPr>
              <a:t><![CDATA[de ficha, ]]></a:t>
            </a:r>
            <a:r>
              <a:rPr lang="en-US" b="1" strike="noStrike" sz="2100" spc="0" u="none" cap="none">
                <a:solidFill>
                  <a:srgbClr val="1B2438">
                    <a:alpha val="100000"/>
                  </a:srgbClr>
                </a:solidFill>
                <a:latin typeface="Calibri"/>
              </a:rPr>
              <a:t><![CDATA[S]]></a:t>
            </a:r>
            <a:r>
              <a:rPr lang="en-US" strike="noStrike" sz="2100" spc="0" u="none" cap="none">
                <a:solidFill>
                  <a:srgbClr val="1B2438">
                    <a:alpha val="100000"/>
                  </a:srgbClr>
                </a:solidFill>
                <a:latin typeface="Calibri"/>
              </a:rPr>
              <a:t><![CDATA[upuesto o ]]></a:t>
            </a:r>
            <a:r>
              <a:rPr lang="en-US" b="1" strike="noStrike" sz="2100" spc="0" u="none" cap="none">
                <a:solidFill>
                  <a:srgbClr val="1B2438">
                    <a:alpha val="100000"/>
                  </a:srgbClr>
                </a:solidFill>
                <a:latin typeface="Calibri"/>
              </a:rPr>
              <a:t><![CDATA[P]]></a:t>
            </a:r>
            <a:r>
              <a:rPr lang="en-US" strike="noStrike" sz="2100" spc="0" u="none" cap="none">
                <a:solidFill>
                  <a:srgbClr val="1B2438">
                    <a:alpha val="100000"/>
                  </a:srgbClr>
                </a:solidFill>
                <a:latin typeface="Calibri"/>
              </a:rPr>
              <a:t><![CDATA[endiente. Solo D y F cierran un requisito; S y P son requisitos abiertos, con su motivo y con su destinatario.]]></a:t>
            </a: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2 / 14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antidad se calcula con un orden fijo —superficie por manos, dividido por el rendimiento de la ficha, más una merma declarada— y se traduce a los botes que hay. El acabado del paramento no es el brillo del producto: es cómo tiene que quedar la pared, y decidirlo puede cambiar la superficie, la cantidad y el plazo. Los plazos son tres relojes —material, obra y secado— y se escriben como fechas con su condición, nunca como deseos. Y el ambiente son el uso del espacio, sus condiciones y si se puede ocupar mientras se seca.]]></a:t>
            </a: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4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3 / 14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 ello termina en un registro por filas, con una fila por bloque, el origen de cada dato y una última línea de confirmación con la fecha. Ese registro es lo que permite que otra persona siga el trabajo sin volver a preguntar al cliente.]]></a:t>
            </a: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5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4 / 14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lo que no se decide aquí está explícitamente pendiente: la merma por defecto, los formatos equivalentes, el plazo de respuesta, la garantía y el alcance del servicio de aplicación, quién valida el registro y si un requisito confirmado puede cambiarse. Esta lección no los inventa. La evaluación online acredita el conocimiento del método: ]]></a:t>
            </a:r>
            <a:r>
              <a:rPr lang="en-US" b="1" strike="noStrike" sz="2100" spc="0" u="none" cap="none">
                <a:solidFill>
                  <a:srgbClr val="1B2438">
                    <a:alpha val="100000"/>
                  </a:srgbClr>
                </a:solidFill>
                <a:latin typeface="Calibri"/>
              </a:rPr>
              <a:t><![CDATA[medir una pared, negociar un acabado y decidir si un gotelé se tapa se demuestra en la obra, con alguien delante.]]></a:t>
            </a: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6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5 / 147]]></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E-EN ISO 9001:2015, Sistemas de gestión de la calidad. Requisitos (AENOR/UNE, consulta 2026-10): referencia para la idea de revisar los requisitos del cliente antes de comprometer la entrega; esta lección no reproduce sus requisitos ni los convierte en procedimiento de la empresa.]]></a:t>
            </a:r>
          </a:p>
        </p:txBody>
      </p:sp>
      <p:sp>
        <p:nvSpPr>
          <p:cNvPr id="9" name=""/>
          <p:cNvSpPr txBox="1"/>
          <p:nvPr/>
        </p:nvSpPr>
        <p:spPr>
          <a:xfrm>
            <a:off x="514350" y="29337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337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al Decreto Legislativo 1/2007, por el que se aprueba el Texto Refundido de la Ley General para la Defensa de los Consumidores y Usuarios (BOE, consulta 2026-10): marco general de consumo; esta lección no interpreta derechos, plazos ni importes.]]></a:t>
            </a: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7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6 / 147]]></a:t>
            </a:r>
          </a:p>
        </p:txBody>
      </p:sp>
      <p:sp>
        <p:nvSpPr>
          <p:cNvPr id="7" name=""/>
          <p:cNvSpPr txBox="1"/>
          <p:nvPr/>
        </p:nvSpPr>
        <p:spPr>
          <a:xfrm>
            <a:off x="514350" y="1219200"/>
            <a:ext cx="24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chas técnicas y fichas de datos de seguridad de los fabricantes del catálogo (Jotun, AkzoNobel/Sikkens, PPG y otros): fuente del rendimiento en m²/L, del número de manos, del tiempo de secado y de las condiciones de aplicación que usa esta lección (consulta 2026-10); la ficha vigente de cada producto prevalece sobre cualquier resumen interno.]]></a:t>
            </a: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8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convertir-una-solicitud-en-requisitos-completos"/>
              </a:rPr>
              <a:t><![CDATA[Convertir una solicitud en requisitos complet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7 / 147]]></a:t>
            </a:r>
          </a:p>
        </p:txBody>
      </p:sp>
      <p:sp>
        <p:nvSpPr>
          <p:cNvPr id="7" name=""/>
          <p:cNvSpPr txBox="1"/>
          <p:nvPr/>
        </p:nvSpPr>
        <p:spPr>
          <a:xfrm>
            <a:off x="514350" y="1219200"/>
            <a:ext cx="24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lamento (UE) 2016/679 (RGPD) y Ley Orgánica 3/2018 (LOPDGDD): el registro de requisitos contiene datos del cliente —nombre, teléfono, dirección de la vivienda— y su tratamiento debe limitarse a lo necesario para resolver la solicitud (DOUE/BOE/AEPD, consulta 2026-10); esta lección no interpreta la base jurídica ni los plazos de conservació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147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2026-10-31T05:00:36Z</dcterms:created>
  <dcterms:modified xsi:type="dcterms:W3CDTF">2026-10-31T05:00:36Z</dcterms:modified>
  <dc:title>Convertir una solicitud en requisitos completos</dc:title>
  <dc:description>Presentación editable del OA «Convertir una solicitud en requisitos completos». Enlace: https://pinturasespecializadas.lumbre.lat/object/convertir-una-solicitud-en-requisitos-completos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