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Override PartName="/ppt/slides/slide78.xml" ContentType="application/vnd.openxmlformats-officedocument.presentationml.slide+xml"/>
  <Override PartName="/ppt/notesSlides/notesSlide78.xml" ContentType="application/vnd.openxmlformats-officedocument.presentationml.notesSlide+xml"/>
  <Override PartName="/ppt/slides/slide79.xml" ContentType="application/vnd.openxmlformats-officedocument.presentationml.slide+xml"/>
  <Override PartName="/ppt/notesSlides/notesSlide79.xml" ContentType="application/vnd.openxmlformats-officedocument.presentationml.notesSlide+xml"/>
  <Override PartName="/ppt/slides/slide80.xml" ContentType="application/vnd.openxmlformats-officedocument.presentationml.slide+xml"/>
  <Override PartName="/ppt/notesSlides/notesSlide80.xml" ContentType="application/vnd.openxmlformats-officedocument.presentationml.notesSlide+xml"/>
  <Override PartName="/ppt/slides/slide81.xml" ContentType="application/vnd.openxmlformats-officedocument.presentationml.slide+xml"/>
  <Override PartName="/ppt/notesSlides/notesSlide81.xml" ContentType="application/vnd.openxmlformats-officedocument.presentationml.notesSlide+xml"/>
  <Override PartName="/ppt/slides/slide82.xml" ContentType="application/vnd.openxmlformats-officedocument.presentationml.slide+xml"/>
  <Override PartName="/ppt/notesSlides/notesSlide82.xml" ContentType="application/vnd.openxmlformats-officedocument.presentationml.notesSlide+xml"/>
  <Override PartName="/ppt/slides/slide83.xml" ContentType="application/vnd.openxmlformats-officedocument.presentationml.slide+xml"/>
  <Override PartName="/ppt/notesSlides/notesSlide83.xml" ContentType="application/vnd.openxmlformats-officedocument.presentationml.notesSlide+xml"/>
  <Override PartName="/ppt/slides/slide84.xml" ContentType="application/vnd.openxmlformats-officedocument.presentationml.slide+xml"/>
  <Override PartName="/ppt/notesSlides/notesSlide84.xml" ContentType="application/vnd.openxmlformats-officedocument.presentationml.notesSlide+xml"/>
  <Override PartName="/ppt/slides/slide85.xml" ContentType="application/vnd.openxmlformats-officedocument.presentationml.slide+xml"/>
  <Override PartName="/ppt/notesSlides/notesSlide85.xml" ContentType="application/vnd.openxmlformats-officedocument.presentationml.notesSlide+xml"/>
  <Override PartName="/ppt/slides/slide86.xml" ContentType="application/vnd.openxmlformats-officedocument.presentationml.slide+xml"/>
  <Override PartName="/ppt/notesSlides/notesSlide86.xml" ContentType="application/vnd.openxmlformats-officedocument.presentationml.notesSlide+xml"/>
  <Override PartName="/ppt/slides/slide87.xml" ContentType="application/vnd.openxmlformats-officedocument.presentationml.slide+xml"/>
  <Override PartName="/ppt/notesSlides/notesSlide87.xml" ContentType="application/vnd.openxmlformats-officedocument.presentationml.notesSlide+xml"/>
  <Override PartName="/ppt/slides/slide88.xml" ContentType="application/vnd.openxmlformats-officedocument.presentationml.slide+xml"/>
  <Override PartName="/ppt/notesSlides/notesSlide88.xml" ContentType="application/vnd.openxmlformats-officedocument.presentationml.notesSlide+xml"/>
  <Override PartName="/ppt/slides/slide89.xml" ContentType="application/vnd.openxmlformats-officedocument.presentationml.slide+xml"/>
  <Override PartName="/ppt/notesSlides/notesSlide89.xml" ContentType="application/vnd.openxmlformats-officedocument.presentationml.notesSlide+xml"/>
  <Override PartName="/ppt/slides/slide90.xml" ContentType="application/vnd.openxmlformats-officedocument.presentationml.slide+xml"/>
  <Override PartName="/ppt/notesSlides/notesSlide90.xml" ContentType="application/vnd.openxmlformats-officedocument.presentationml.notesSlide+xml"/>
  <Override PartName="/ppt/slides/slide91.xml" ContentType="application/vnd.openxmlformats-officedocument.presentationml.slide+xml"/>
  <Override PartName="/ppt/notesSlides/notesSlide91.xml" ContentType="application/vnd.openxmlformats-officedocument.presentationml.notesSlide+xml"/>
  <Override PartName="/ppt/slides/slide92.xml" ContentType="application/vnd.openxmlformats-officedocument.presentationml.slide+xml"/>
  <Override PartName="/ppt/notesSlides/notesSlide92.xml" ContentType="application/vnd.openxmlformats-officedocument.presentationml.notesSlide+xml"/>
  <Override PartName="/ppt/slides/slide93.xml" ContentType="application/vnd.openxmlformats-officedocument.presentationml.slide+xml"/>
  <Override PartName="/ppt/slides/slide94.xml" ContentType="application/vnd.openxmlformats-officedocument.presentationml.slide+xml"/>
  <Override PartName="/ppt/notesSlides/notesSlide94.xml" ContentType="application/vnd.openxmlformats-officedocument.presentationml.notesSlide+xml"/>
  <Override PartName="/ppt/slides/slide95.xml" ContentType="application/vnd.openxmlformats-officedocument.presentationml.slide+xml"/>
  <Override PartName="/ppt/notesSlides/notesSlide95.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 id="343" r:id="rId90"/>
    <p:sldId id="344" r:id="rId91"/>
    <p:sldId id="345" r:id="rId92"/>
    <p:sldId id="346" r:id="rId93"/>
    <p:sldId id="347" r:id="rId94"/>
    <p:sldId id="348" r:id="rId95"/>
    <p:sldId id="349" r:id="rId96"/>
    <p:sldId id="350" r:id="rId9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slide" Target="slides/slide80.xml"/>
  <Relationship Id="rId83" Type="http://schemas.openxmlformats.org/officeDocument/2006/relationships/slide" Target="slides/slide81.xml"/>
  <Relationship Id="rId84" Type="http://schemas.openxmlformats.org/officeDocument/2006/relationships/slide" Target="slides/slide82.xml"/>
  <Relationship Id="rId85" Type="http://schemas.openxmlformats.org/officeDocument/2006/relationships/slide" Target="slides/slide83.xml"/>
  <Relationship Id="rId86" Type="http://schemas.openxmlformats.org/officeDocument/2006/relationships/slide" Target="slides/slide84.xml"/>
  <Relationship Id="rId87" Type="http://schemas.openxmlformats.org/officeDocument/2006/relationships/slide" Target="slides/slide85.xml"/>
  <Relationship Id="rId88" Type="http://schemas.openxmlformats.org/officeDocument/2006/relationships/slide" Target="slides/slide86.xml"/>
  <Relationship Id="rId89" Type="http://schemas.openxmlformats.org/officeDocument/2006/relationships/slide" Target="slides/slide87.xml"/>
  <Relationship Id="rId90" Type="http://schemas.openxmlformats.org/officeDocument/2006/relationships/slide" Target="slides/slide88.xml"/>
  <Relationship Id="rId91" Type="http://schemas.openxmlformats.org/officeDocument/2006/relationships/slide" Target="slides/slide89.xml"/>
  <Relationship Id="rId92" Type="http://schemas.openxmlformats.org/officeDocument/2006/relationships/slide" Target="slides/slide90.xml"/>
  <Relationship Id="rId93" Type="http://schemas.openxmlformats.org/officeDocument/2006/relationships/slide" Target="slides/slide91.xml"/>
  <Relationship Id="rId94" Type="http://schemas.openxmlformats.org/officeDocument/2006/relationships/slide" Target="slides/slide92.xml"/>
  <Relationship Id="rId95" Type="http://schemas.openxmlformats.org/officeDocument/2006/relationships/slide" Target="slides/slide93.xml"/>
  <Relationship Id="rId96" Type="http://schemas.openxmlformats.org/officeDocument/2006/relationships/slide" Target="slides/slide94.xml"/>
  <Relationship Id="rId97" Type="http://schemas.openxmlformats.org/officeDocument/2006/relationships/slide" Target="slides/slide95.xml"/>
  <Relationship Id="rId98" Type="http://schemas.openxmlformats.org/officeDocument/2006/relationships/presProps" Target="presProps.xml"/>
  <Relationship Id="rId99" Type="http://schemas.openxmlformats.org/officeDocument/2006/relationships/viewProps" Target="viewProps.xml"/>
  <Relationship Id="rId100"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Carlos Cas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ontrolar-la-disponibilidad-las-reservas-y-la-reposicion]]></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controlar-la-disponibilidad-las-reservas-y-la-reposicion]]></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ontrolar la disponibilidad, las reservas y la reposición» (2 de 5).]]></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ontrolar la disponibilidad, las reservas y la reposición» (3 de 5).]]></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ontrolar la disponibilidad, las reservas y la reposición» (4 de 5).]]></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ontrolar la disponibilidad, las reservas y la reposición» (5 de 5).]]></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 La disponibilidad es una decisión, no una cifra» (2 de 2).]]></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1-cadena-disponible.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adena de cinco casillas: físico contado, reservas, tránsito de salida, bloqueos y disponible que se puede promet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La disponibilidad se obtiene restando al físico contado lo que ya está comprometido. Cada resta debe poder señalarse con un documento o con una unidad concre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ontrolar-la-disponibilidad-las-reservas-y-la-reposicion]]></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 Reservas: nombre, pedido y fecha» (2 de 3).]]></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 Reservas: nombre, pedido y fecha» (3 de 3).]]></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ontrolar-la-disponibilidad-las-reservas-y-la-reposicion]]></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ontrolar-la-disponibilidad-las-reservas-y-la-reposicion]]></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ontrolar-la-disponibilidad-las-reservas-y-la-reposicion]]></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ontrolar-la-disponibilidad-las-reservas-y-la-reposicion]]></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Pedir nombre, pedido y fecha; si no se identifican, no bloquear stock y registrar la consulta; si se identifican, registrar la reserva con su lími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Una reserva sin dueño no se descuenta (opción 0) ni se ignora sin más (opción 1): se identifica. Si el cliente y el pedido existen, se registra con fecha y límite; si no, se trata como consulta y el stock sigue disponible. La opción 3 promete dos veces lo mism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Regla de nombre, pedido y fecha del apartado 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controlar-la-disponibilidad-las-reservas-y-la-reposicion]]></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 · Opción múltiple» (2 de 2).]]></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 Faltantes de productos relevantes» (2 de 4).]]></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 Faltantes de productos relevantes» (3 de 4).]]></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 Faltantes de productos relevantes» (4 de 4).]]></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ómo investigar un faltante que no cuad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1. Contar la referencia y el forma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uenta unidades, no bultos, y comprueba que la referencia y el formato son los mismos. Un 18 L no es un 15 L aunque el bote se parez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ontrolar-la-disponibilidad-las-reservas-y-la-reposicion]]></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ómo investigar un faltante que no cuad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2. Separar las reserv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Revisa qué hay reservado, para qué pedido y hasta cuándo. Un disponible cero con 9 unidades reservadas no es un faltante de compra: es una reserva que consume to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ontrolar-la-disponibilidad-las-reservas-y-la-reposicion]]></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ómo investigar un faltante que no cuad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3. Mirar el tránsi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omprueba si hay una salida hacia otra tienda o una petición al PBA en curso. Ni lo que sale ni lo que aún no llega suma al disponible de esta tien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ontrolar-la-disponibilidad-las-reservas-y-la-reposicion]]></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ómo investigar un faltante que no cuad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4. Revisar los movimientos recien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Ventas, devoluciones, transferencias, recepciones y mermas de los últimos días. El movimiento que falta suele estar en el día en que empezó la difer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ontrolar-la-disponibilidad-las-reservas-y-la-reposicion]]></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ómo investigar un faltante que no cuad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5. Decidir la a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i el faltante es real y la referencia es relevante, se repone por el cauce que corresponda; si es un problema de dato, se corrige el registro con evidencia; si es una reserva sin dueño, se libera con regis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ontrolar-la-disponibilidad-las-reservas-y-la-reposicion]]></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ómo investigar un faltante que no cuad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6. Registrar y segu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Deja anotado qué se comprobó, qué se decidió y en qué estado queda. Un faltante sin seguimiento vuelve a aparecer en la semana sigu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ontrolar-la-disponibilidad-las-reservas-y-la-reposicion]]></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Una referencia relevante lleva tres días con disponible cero y una petición PBA pendiente. → Exige rev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Un cliente pregunta una vez por un color especial que no está en la tienda. → Solo sugie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La estantería tiene un hueco, pero el almacén está lleno de la misma referencia. → Solo sugie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El sistema registra 20 y el conteo da 14 en la misma referencia y formato. → Exige rev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Un compañero dice que «la blanca se vende mucho» sin aportar ventas ni fechas. → No es señ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Una transferencia enviada a otra tienda sigue sin recepción después de varios días. → Exige rev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Diferencia entre señal acreditada y sugerencia del apartado 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controlar-la-disponibilidad-las-reservas-y-la-reposicion]]></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2 · Clasificar» (2 de 3).]]></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2 · Clasificar» (3 de 3).]]></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4 · Revisión de reposición y transferencias» (2 de 2).]]></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2-revision-supervision.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Matriz de cuatro filas con lo que revisa el encargado, lo que pregunta, lo que no hace y cuándo escala en PBA y transferenci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La mirada del encargado no repite el procedimiento: comprueba que el procedimiento dejó rastro y que la excepción llegó a quien puede decid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ontrolar-la-disponibilidad-las-reservas-y-la-reposicion]]></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Preguntas de revisión y excepción que se esca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ontrolar-la-disponibilidad-las-reservas-y-la-reposicion]]></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Preguntas de revisión y excepción que se esca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ontrolar-la-disponibilidad-las-reservas-y-la-reposicion]]></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Revisar el disponible de las referencias relevantes → Mirar peticiones de PBA y transferencias en tránsito → Detectar duplicados y reservas sin dueño → Decidir qué se corrige, qué se repone y qué se escala → Registrar la decisión y comunicarla al equip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Primero el disponible, porque es la base de la decisión. Después el tránsito, que puede explicar el hueco sin necesidad de reponer. Luego los duplicados y reservas sin dueño, que distorsionan la cifra. Al final se decide, se registra y se comun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Orden de revisión del apartado 4.]]></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controlar-la-disponibilidad-las-reservas-y-la-reposicion]]></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5 · Mercancía en tránsito: el hueco que no se ve» (2 de 2).]]></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datos ficticios): cuántos botes se pueden promet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5: 1. Contar el físico de la refer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n la estantería hay 30 botes de blanco mate de 15 L. Se cuentan unidades, no cajas, y se comprueba que la etiqueta coincide con la refer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ontrolar-la-disponibilidad-las-reservas-y-la-reposicion]]></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datos ficticios): cuántos botes se pueden promet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5: 2. Restar las reserv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Hay 8 botes asignados a dos pedidos profesionales ya preparados. Esos 8 no se pueden prometer dos veces, aunque estén físicamente en la tien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ontrolar-la-disponibilidad-las-reservas-y-la-reposicion]]></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datos ficticios): cuántos botes se pueden promet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5: 3. Restar el tránsito de sal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Hay 6 botes embalados en un palé con destino a otra de las cuatro tiendas. Siguen en la estantería, pero ya están comprometidos fuera: resta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ontrolar-la-disponibilidad-las-reservas-y-la-reposicion]]></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datos ficticios): cuántos botes se pueden promet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5: 4. Restar los bloque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Hay 2 botes con la tapa dañada y una incidencia abierta. No son vendibles mientras no se resuelva su estado: resta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ontrolar-la-disponibilidad-las-reservas-y-la-reposicion]]></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datos ficticios): cuántos botes se pueden promet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5: 5. Calcular y decid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30 − 8 − 6 − 2 = 14 botes disponibles. Al cliente se le confirman 14 con plazo y condición; los 26 restantes no se prometen. Si necesita 40, se escalan los 26 que faltan con la previsión de PBA y transfer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ontrolar-la-disponibilidad-las-reservas-y-la-reposicion]]></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4 botes (tolerancia ±0.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30 − 8 − 6 − 2 = 14. El físico es 30, pero la disponibilidad es 14. Prometer 30 sería prometer tres veces lo mismo: a los pedidos preparados, a la otra tienda y al cl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adena de restas del apartado 1 y caso del apartado 5.]]></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controlar-la-disponibilidad-las-reservas-y-la-reposicion]]></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6 · El tablero de disponibilidad» (2 de 2).]]></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 · Columnas 1–5 de 8]]></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ontrolar-la-disponibilidad-las-reservas-y-la-reposicion]]></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 · Columnas 1–5 de 8]]></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ontrolar-la-disponibilidad-las-reservas-y-la-reposicion]]></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 · Columnas 1, 6–8 de 8]]></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ontrolar-la-disponibilidad-las-reservas-y-la-reposicion]]></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 · Columnas 1, 6–8 de 8]]></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ontrolar-la-disponibilidad-las-reservas-y-la-reposicion]]></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ontado · reservado · tránsito · bloque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fórmula se apoya en cuatro palabras: contado, reservado, tránsito y bloqueado. Si falta una, la cifra de disponible no es defendi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olumnas y fórmula del tablero del apartado 6.]]></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controlar-la-disponibilidad-las-reservas-y-la-reposicion]]></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7 · Excepciones que se escalan» (2 de 3).]]></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7 · Excepciones que se escalan» (3 de 3).]]></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Lo que viene en tránsito desde el PBA ya se puede prometer porque está ped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s tres primeras frases erróneas convierten una cifra no disponible en promesa: el palé ya está comprometido, el tránsito todavía no ha llegado y el registro no sustituye al conteo. Las otras dos describen el control correcto: revisar la reserva sin dueño y escalar la pendiente con da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adena de restas del apartado 1 y seguimiento del tránsito del apartado 5.]]></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controlar-la-disponibilidad-las-reservas-y-la-reposicion]]></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6 · Detective de errores» (2 de 2).]]></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8 · La rutina del encargado» (2 de 2).]]></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3-rutina-cuatro-momentos.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uatro tarjetas con los momentos de la rutina: antes de abrir, durante el día, cierre y revisión sema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La rutina convierte la disponibilidad en una decisión repetible: cuatro momentos, un tablero y una regla de escala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ontrolar-la-disponibilidad-las-reservas-y-la-reposicion]]></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8 · La rutina del encargado» (2 de 2).]]></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n cuanto se registra la salida, esa mercancía deja de ser disponible en el origen y todavía no lo es en el destino: está en tránsito. No se puede prometer en ninguna de las dos tiendas hasta que la recepción se cier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Tratamiento del tránsito de salida del apartado 5 y columna correspondiente del tabl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controlar-la-disponibilidad-las-reservas-y-la-reposicion]]></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 · Columnas 1–5 de 8]]></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ontrolar-la-disponibilidad-las-reservas-y-la-reposicion]]></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 · Columnas 1–5 de 8]]></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ontrolar-la-disponibilidad-las-reservas-y-la-reposicion]]></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 · Columnas 1, 6–8 de 8]]></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ontrolar-la-disponibilidad-las-reservas-y-la-reposicion]]></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 · Columnas 1, 6–8 de 8]]></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ontrolar-la-disponibilidad-las-reservas-y-la-reposicion]]></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Repaso activo · Memoria: cifra y signific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ontrolar-la-disponibilidad-las-reservas-y-la-reposicion]]></a:t>
            </a:r>
          </a:p>
        </p:txBody>
      </p:sp>
    </p:spTree>
  </p:cSld>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Repaso activo · Memoria: cifra y signific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ontrolar-la-disponibilidad-las-reservas-y-la-reposicion]]></a:t>
            </a:r>
          </a:p>
        </p:txBody>
      </p:sp>
    </p:spTree>
  </p:cSld>
</p:notes>
</file>

<file path=ppt/notesSlides/notesSlide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Repaso activo · Memoria: cifra y signific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ontrolar-la-disponibilidad-las-reservas-y-la-reposicion]]></a:t>
            </a:r>
          </a:p>
        </p:txBody>
      </p:sp>
    </p:spTree>
  </p:cSld>
</p:notes>
</file>

<file path=ppt/notesSlides/notesSlide7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Sobre qué cifra se calcula el disponi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Sobre el físico contado hoy, no sobre el registrado ni sobre la cifra de la pantal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ontrolar-la-disponibilidad-las-reservas-y-la-reposicion]]></a:t>
            </a:r>
          </a:p>
        </p:txBody>
      </p:sp>
    </p:spTree>
  </p:cSld>
</p:notes>
</file>

<file path=ppt/notesSlides/notesSlide8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8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tres datos necesita una reserva para ser legíti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Nombre o cliente, pedido o compromiso, y fecha o lími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ontrolar-la-disponibilidad-las-reservas-y-la-reposicion]]></a:t>
            </a:r>
          </a:p>
        </p:txBody>
      </p:sp>
    </p:spTree>
  </p:cSld>
</p:notes>
</file>

<file path=ppt/notesSlides/notesSlide8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8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se hace con una reserva sin dueñ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Revisarla; si no se identifica, no se descuenta y se libera con regis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ontrolar-la-disponibilidad-las-reservas-y-la-reposicion]]></a:t>
            </a:r>
          </a:p>
        </p:txBody>
      </p:sp>
    </p:spTree>
  </p:cSld>
</p:notes>
</file>

<file path=ppt/notesSlides/notesSlide8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8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ómo se trata la mercancía en tránsi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No es disponible en ninguna de las dos tiendas: no se suma al disponible ni se prome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ontrolar-la-disponibilidad-las-reservas-y-la-reposicion]]></a:t>
            </a:r>
          </a:p>
        </p:txBody>
      </p:sp>
    </p:spTree>
  </p:cSld>
</p:notes>
</file>

<file path=ppt/notesSlides/notesSlide8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8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revisa el encargado en una petición de PB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Referencia y formato, cantidad justificada, duplicados y estado; no rehace el procedi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ontrolar-la-disponibilidad-las-reservas-y-la-reposicion]]></a:t>
            </a:r>
          </a:p>
        </p:txBody>
      </p:sp>
    </p:spTree>
  </p:cSld>
</p:notes>
</file>

<file path=ppt/notesSlides/notesSlide8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8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ndo se escala un falta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uando afecta a una referencia relevante, bloquea un pedido o no se explica con los movimientos registrad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ontrolar-la-disponibilidad-las-reservas-y-la-reposicion]]></a:t>
            </a:r>
          </a:p>
        </p:txBody>
      </p:sp>
    </p:spTree>
  </p:cSld>
</p:notes>
</file>

<file path=ppt/notesSlides/notesSlide9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6.]]></a:t>
            </a:r>
          </a:p>
        </p:txBody>
      </p:sp>
    </p:spTree>
  </p:cSld>
</p:notes>
</file>

<file path=ppt/notesSlides/notesSlide9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disponibilidad, reservas y reposi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ontrolar-la-disponibilidad-las-reservas-y-la-reposicion]]></a:t>
            </a:r>
          </a:p>
        </p:txBody>
      </p:sp>
    </p:spTree>
  </p:cSld>
</p:notes>
</file>

<file path=ppt/notesSlides/notesSlide9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disponibilidad, reservas y reposición» (2 de 2).]]></a:t>
            </a:r>
          </a:p>
        </p:txBody>
      </p:sp>
    </p:spTree>
  </p:cSld>
</p:notes>
</file>

<file path=ppt/notesSlides/notesSlide9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2 de 3).]]></a:t>
            </a:r>
          </a:p>
        </p:txBody>
      </p:sp>
    </p:spTree>
  </p:cSld>
</p:notes>
</file>

<file path=ppt/notesSlides/notesSlide9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3 de 3).]]></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33282" r:id="rId1"/>
    <p:sldLayoutId id="2482433283" r:id="rId2"/>
    <p:sldLayoutId id="2482433284" r:id="rId3"/>
    <p:sldLayoutId id="2482433285"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a6262ff9dd037ab07b0b606789e93d23f4834dd4fdd1f5e51.jpg"/>
  <Relationship Id="rId3" Type="http://schemas.openxmlformats.org/officeDocument/2006/relationships/hyperlink" Target="https://pinturasespecializadas.lumbre.lat/object/controlar-la-disponibilidad-las-reservas-y-la-reposicion"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rolar-la-disponibilidad-las-reservas-y-la-reposicion"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rolar-la-disponibilidad-las-reservas-y-la-reposicion"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rolar-la-disponibilidad-las-reservas-y-la-reposicion"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rolar-la-disponibilidad-las-reservas-y-la-reposicion"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rolar-la-disponibilidad-las-reservas-y-la-reposicion"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rolar-la-disponibilidad-las-reservas-y-la-reposicion"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rolar-la-disponibilidad-las-reservas-y-la-reposicion"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rolar-la-disponibilidad-las-reservas-y-la-reposicion" TargetMode="Externa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rolar-la-disponibilidad-las-reservas-y-la-reposicion"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1-cadena-disponible2.jpg"/>
  <Relationship Id="rId3" Type="http://schemas.openxmlformats.org/officeDocument/2006/relationships/hyperlink" Target="https://pinturasespecializadas.lumbre.lat/object/controlar-la-disponibilidad-las-reservas-y-la-reposicion" TargetMode="External"/>
  <Relationship Id="rId4" Type="http://schemas.openxmlformats.org/officeDocument/2006/relationships/hyperlink" Target="https://pinturasespecializadas.lumbre.lat/object/controlar-la-disponibilidad-las-reservas-y-la-reposicion" TargetMode="External"/>
  <Relationship Id="rId5"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rolar-la-disponibilidad-las-reservas-y-la-reposicion" TargetMode="Externa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rolar-la-disponibilidad-las-reservas-y-la-reposicion" TargetMode="Externa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rolar-la-disponibilidad-las-reservas-y-la-reposicion"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rolar-la-disponibilidad-las-reservas-y-la-reposicion"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rolar-la-disponibilidad-las-reservas-y-la-reposicion"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rolar-la-disponibilidad-las-reservas-y-la-reposicion"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rolar-la-disponibilidad-las-reservas-y-la-reposicion"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rolar-la-disponibilidad-las-reservas-y-la-reposicion"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rolar-la-disponibilidad-las-reservas-y-la-reposicion"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rolar-la-disponibilidad-las-reservas-y-la-reposicion"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rolar-la-disponibilidad-las-reservas-y-la-reposicion"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rolar-la-disponibilidad-las-reservas-y-la-reposicion" TargetMode="Externa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rolar-la-disponibilidad-las-reservas-y-la-reposicion"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rolar-la-disponibilidad-las-reservas-y-la-reposicion"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rolar-la-disponibilidad-las-reservas-y-la-reposicion"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rolar-la-disponibilidad-las-reservas-y-la-reposicion"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rolar-la-disponibilidad-las-reservas-y-la-reposicion"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rolar-la-disponibilidad-las-reservas-y-la-reposicion"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rolar-la-disponibilidad-las-reservas-y-la-reposicion"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rolar-la-disponibilidad-las-reservas-y-la-reposicion"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rolar-la-disponibilidad-las-reservas-y-la-reposicion"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rolar-la-disponibilidad-las-reservas-y-la-reposicion"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rolar-la-disponibilidad-las-reservas-y-la-reposicion"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rolar-la-disponibilidad-las-reservas-y-la-reposicion"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rolar-la-disponibilidad-las-reservas-y-la-reposicion" TargetMode="Externa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rolar-la-disponibilidad-las-reservas-y-la-reposicion"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2-revision-supervision7.jpg"/>
  <Relationship Id="rId3" Type="http://schemas.openxmlformats.org/officeDocument/2006/relationships/hyperlink" Target="https://pinturasespecializadas.lumbre.lat/object/controlar-la-disponibilidad-las-reservas-y-la-reposicion" TargetMode="External"/>
  <Relationship Id="rId4" Type="http://schemas.openxmlformats.org/officeDocument/2006/relationships/hyperlink" Target="https://pinturasespecializadas.lumbre.lat/object/controlar-la-disponibilidad-las-reservas-y-la-reposicion" TargetMode="External"/>
  <Relationship Id="rId5"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rolar-la-disponibilidad-las-reservas-y-la-reposicion"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rolar-la-disponibilidad-las-reservas-y-la-reposicion"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rolar-la-disponibilidad-las-reservas-y-la-reposicion"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rolar-la-disponibilidad-las-reservas-y-la-reposicion" TargetMode="Externa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rolar-la-disponibilidad-las-reservas-y-la-reposicion"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rolar-la-disponibilidad-las-reservas-y-la-reposicion"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rolar-la-disponibilidad-las-reservas-y-la-reposicion"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rolar-la-disponibilidad-las-reservas-y-la-reposicion"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rolar-la-disponibilidad-las-reservas-y-la-reposicion"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rolar-la-disponibilidad-las-reservas-y-la-reposicion"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rolar-la-disponibilidad-las-reservas-y-la-reposicion"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rolar-la-disponibilidad-las-reservas-y-la-reposicion" TargetMode="Externa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rolar-la-disponibilidad-las-reservas-y-la-reposicion"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rolar-la-disponibilidad-las-reservas-y-la-reposicion"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rolar-la-disponibilidad-las-reservas-y-la-reposicion"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rolar-la-disponibilidad-las-reservas-y-la-reposicion"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rolar-la-disponibilidad-las-reservas-y-la-reposicion"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rolar-la-disponibilidad-las-reservas-y-la-reposicion"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rolar-la-disponibilidad-las-reservas-y-la-reposicion"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rolar-la-disponibilidad-las-reservas-y-la-reposicion" TargetMode="Externa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rolar-la-disponibilidad-las-reservas-y-la-reposicion"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rolar-la-disponibilidad-las-reservas-y-la-reposicion"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rolar-la-disponibilidad-las-reservas-y-la-reposicion"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rolar-la-disponibilidad-las-reservas-y-la-reposicion"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rolar-la-disponibilidad-las-reservas-y-la-reposicion" TargetMode="Externa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rolar-la-disponibilidad-las-reservas-y-la-reposicion"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3-rutina-cuatro-momentos14.jpg"/>
  <Relationship Id="rId3" Type="http://schemas.openxmlformats.org/officeDocument/2006/relationships/hyperlink" Target="https://pinturasespecializadas.lumbre.lat/object/controlar-la-disponibilidad-las-reservas-y-la-reposicion" TargetMode="External"/>
  <Relationship Id="rId4" Type="http://schemas.openxmlformats.org/officeDocument/2006/relationships/hyperlink" Target="https://pinturasespecializadas.lumbre.lat/object/controlar-la-disponibilidad-las-reservas-y-la-reposicion" TargetMode="External"/>
  <Relationship Id="rId5"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rolar-la-disponibilidad-las-reservas-y-la-reposicion" TargetMode="Externa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rolar-la-disponibilidad-las-reservas-y-la-reposicion" TargetMode="External"/>
  <Relationship Id="rId3"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rolar-la-disponibilidad-las-reservas-y-la-reposicion" TargetMode="External"/>
  <Relationship Id="rId3"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rolar-la-disponibilidad-las-reservas-y-la-reposicion" TargetMode="Externa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rolar-la-disponibilidad-las-reservas-y-la-reposicion" TargetMode="External"/>
  <Relationship Id="rId3"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rolar-la-disponibilidad-las-reservas-y-la-reposicion" TargetMode="External"/>
  <Relationship Id="rId3"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rolar-la-disponibilidad-las-reservas-y-la-reposicion" TargetMode="External"/>
  <Relationship Id="rId3"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rolar-la-disponibilidad-las-reservas-y-la-reposicion" TargetMode="External"/>
  <Relationship Id="rId3"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rolar-la-disponibilidad-las-reservas-y-la-reposicion" TargetMode="External"/>
  <Relationship Id="rId3"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rolar-la-disponibilidad-las-reservas-y-la-reposicion" TargetMode="Externa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rolar-la-disponibilidad-las-reservas-y-la-reposicion" TargetMode="External"/>
  <Relationship Id="rId3"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rolar-la-disponibilidad-las-reservas-y-la-reposicion" TargetMode="External"/>
  <Relationship Id="rId3" Type="http://schemas.openxmlformats.org/officeDocument/2006/relationships/notesSlide" Target="../notesSlides/notesSlide77.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rolar-la-disponibilidad-las-reservas-y-la-reposicion" TargetMode="External"/>
  <Relationship Id="rId3" Type="http://schemas.openxmlformats.org/officeDocument/2006/relationships/hyperlink" Target="https://pinturasespecializadas.lumbre.lat/object/controlar-la-disponibilidad-las-reservas-y-la-reposicion" TargetMode="External"/>
  <Relationship Id="rId4" Type="http://schemas.openxmlformats.org/officeDocument/2006/relationships/notesSlide" Target="../notesSlides/notesSlide78.xm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rolar-la-disponibilidad-las-reservas-y-la-reposicion" TargetMode="External"/>
  <Relationship Id="rId3" Type="http://schemas.openxmlformats.org/officeDocument/2006/relationships/notesSlide" Target="../notesSlides/notesSlide79.xml"/>
</Relationships>

</file>

<file path=ppt/slides/_rels/slide8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rolar-la-disponibilidad-las-reservas-y-la-reposicion" TargetMode="External"/>
  <Relationship Id="rId3" Type="http://schemas.openxmlformats.org/officeDocument/2006/relationships/notesSlide" Target="../notesSlides/notesSlide80.xml"/>
</Relationships>

</file>

<file path=ppt/slides/_rels/slide8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rolar-la-disponibilidad-las-reservas-y-la-reposicion" TargetMode="External"/>
  <Relationship Id="rId3" Type="http://schemas.openxmlformats.org/officeDocument/2006/relationships/notesSlide" Target="../notesSlides/notesSlide81.xml"/>
</Relationships>

</file>

<file path=ppt/slides/_rels/slide8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rolar-la-disponibilidad-las-reservas-y-la-reposicion" TargetMode="External"/>
  <Relationship Id="rId3" Type="http://schemas.openxmlformats.org/officeDocument/2006/relationships/notesSlide" Target="../notesSlides/notesSlide82.xml"/>
</Relationships>

</file>

<file path=ppt/slides/_rels/slide8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rolar-la-disponibilidad-las-reservas-y-la-reposicion" TargetMode="External"/>
  <Relationship Id="rId3" Type="http://schemas.openxmlformats.org/officeDocument/2006/relationships/notesSlide" Target="../notesSlides/notesSlide83.xml"/>
</Relationships>

</file>

<file path=ppt/slides/_rels/slide8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rolar-la-disponibilidad-las-reservas-y-la-reposicion" TargetMode="External"/>
  <Relationship Id="rId3" Type="http://schemas.openxmlformats.org/officeDocument/2006/relationships/notesSlide" Target="../notesSlides/notesSlide84.xml"/>
</Relationships>

</file>

<file path=ppt/slides/_rels/slide8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rolar-la-disponibilidad-las-reservas-y-la-reposicion" TargetMode="External"/>
  <Relationship Id="rId3" Type="http://schemas.openxmlformats.org/officeDocument/2006/relationships/notesSlide" Target="../notesSlides/notesSlide85.xml"/>
</Relationships>

</file>

<file path=ppt/slides/_rels/slide8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rolar-la-disponibilidad-las-reservas-y-la-reposicion" TargetMode="External"/>
  <Relationship Id="rId3" Type="http://schemas.openxmlformats.org/officeDocument/2006/relationships/notesSlide" Target="../notesSlides/notesSlide86.xml"/>
</Relationships>

</file>

<file path=ppt/slides/_rels/slide8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rolar-la-disponibilidad-las-reservas-y-la-reposicion" TargetMode="External"/>
  <Relationship Id="rId3" Type="http://schemas.openxmlformats.org/officeDocument/2006/relationships/notesSlide" Target="../notesSlides/notesSlide87.xml"/>
</Relationships>

</file>

<file path=ppt/slides/_rels/slide8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rolar-la-disponibilidad-las-reservas-y-la-reposicion" TargetMode="External"/>
  <Relationship Id="rId3" Type="http://schemas.openxmlformats.org/officeDocument/2006/relationships/notesSlide" Target="../notesSlides/notesSlide88.xml"/>
</Relationships>

</file>

<file path=ppt/slides/_rels/slide8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rolar-la-disponibilidad-las-reservas-y-la-reposicion" TargetMode="External"/>
  <Relationship Id="rId3" Type="http://schemas.openxmlformats.org/officeDocument/2006/relationships/notesSlide" Target="../notesSlides/notesSlide89.xml"/>
</Relationships>

</file>

<file path=ppt/slides/_rels/slide9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rolar-la-disponibilidad-las-reservas-y-la-reposicion" TargetMode="External"/>
  <Relationship Id="rId3" Type="http://schemas.openxmlformats.org/officeDocument/2006/relationships/notesSlide" Target="../notesSlides/notesSlide90.xml"/>
</Relationships>

</file>

<file path=ppt/slides/_rels/slide9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rolar-la-disponibilidad-las-reservas-y-la-reposicion" TargetMode="External"/>
  <Relationship Id="rId3" Type="http://schemas.openxmlformats.org/officeDocument/2006/relationships/notesSlide" Target="../notesSlides/notesSlide91.xml"/>
</Relationships>

</file>

<file path=ppt/slides/_rels/slide9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rolar-la-disponibilidad-las-reservas-y-la-reposicion" TargetMode="External"/>
  <Relationship Id="rId3" Type="http://schemas.openxmlformats.org/officeDocument/2006/relationships/notesSlide" Target="../notesSlides/notesSlide92.xml"/>
</Relationships>

</file>

<file path=ppt/slides/_rels/slide9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rolar-la-disponibilidad-las-reservas-y-la-reposicion" TargetMode="External"/>
</Relationships>

</file>

<file path=ppt/slides/_rels/slide9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rolar-la-disponibilidad-las-reservas-y-la-reposicion" TargetMode="External"/>
  <Relationship Id="rId3" Type="http://schemas.openxmlformats.org/officeDocument/2006/relationships/notesSlide" Target="../notesSlides/notesSlide94.xml"/>
</Relationships>

</file>

<file path=ppt/slides/_rels/slide9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trolar-la-disponibilidad-las-reservas-y-la-reposicion" TargetMode="External"/>
  <Relationship Id="rId3" Type="http://schemas.openxmlformats.org/officeDocument/2006/relationships/notesSlide" Target="../notesSlides/notesSlide95.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Controla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a]]></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disponibilidad,]]></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as]]></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reserva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a]]></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reposición]]></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Carlos Castro]]></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pinturasespecializadas.lumbre.lat/object/controlar-la-disponibilidad-las-reservas-y-la-reposicion"/>
              </a:rPr>
              <a:t><![CDATA[Ver el OA en pinturasespecializadas.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rolar-la-disponibilidad-las-reservas-y-la-reposicion"/>
              </a:rPr>
              <a:t><![CDATA[Controlar la disponibilidad, las reservas y la reposi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9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upervisar la disponibilidad real de la tienda distinguiendo existencias físicas, registradas, reservadas y en tránsito; detectar faltantes de productos relevantes; revisar las peticiones de PBA y las transferencias sin rehacer el procedimiento operativo; y decidir qué se promete, qué se repone y qué excepción se escal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rolar-la-disponibilidad-las-reservas-y-la-reposicion"/>
              </a:rPr>
              <a:t><![CDATA[Controlar la disponibilidad, las reservas y la reposi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9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ección de supervisión de existencias. Desarrolla la mirada del encargado sobre el tablero de disponibilidad, las reservas, los faltantes relevantes, la reposición por PBA y las transferencias entre las cuatro tiendas, con una rutina de revisión y criterios de escalamiento.]]></a:t>
            </a:r>
          </a:p>
        </p:txBody>
      </p:sp>
      <p:sp>
        <p:nvSpPr>
          <p:cNvPr id="9" name=""/>
          <p:cNvSpPr txBox="1"/>
          <p:nvPr/>
        </p:nvSpPr>
        <p:spPr>
          <a:xfrm>
            <a:off x="514350" y="3286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Carlos Castro]]></a:t>
            </a:r>
          </a:p>
        </p:txBody>
      </p:sp>
      <p:sp>
        <p:nvSpPr>
          <p:cNvPr id="10" name=""/>
          <p:cNvSpPr txBox="1"/>
          <p:nvPr/>
        </p:nvSpPr>
        <p:spPr>
          <a:xfrm>
            <a:off x="514350" y="367665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disponibilidad · reservas · reposición · PBA · transferencias · existencias · Pinturas Especializada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ntrolar la disponibilidad, las reservas y la reposición ·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rolar-la-disponibilidad-las-reservas-y-la-reposicion"/>
              </a:rPr>
              <a:t><![CDATA[Controlar la disponibilidad, las reservas y la reposi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95]]></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on las 9:05 en la tienda de la Tienda Polígono. Un cliente profesional pide 40 botes de 15 litros de un blanco mate para el viernes. El sistema muestra 52 unidades, pero dos pedidos profesionales ya preparados tienen 18 reservadas, seis van embaladas en un palé con destino a otra de las cuatro tiendas y cuatro tienen la tapa dañada. Además, hay una petición al PBA pendiente de la que nadie sabe confirmar la fech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ntrolar la disponibilidad, las reservas y la reposición ·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rolar-la-disponibilidad-las-reservas-y-la-reposicion"/>
              </a:rPr>
              <a:t><![CDATA[Controlar la disponibilidad, las reservas y la reposi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95]]></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liente no quiere una explicación larga: quiere saber cuántos botes puede apuntar en su pedido. Este OA trata de la mirada del encargado sobre esa cifra: qué comprobar, qué preguntar, qué prometer y qué excepción escalar, sin repetir el procedimiento de PBA ni el de transferencias, que ya se trabajan en sus lecciones operativa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ntrolar la disponibilidad, las reservas y la reposición ·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rolar-la-disponibilidad-las-reservas-y-la-reposicion"/>
              </a:rPr>
              <a:t><![CDATA[Controlar la disponibilidad, las reservas y la reposi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95]]></a:t>
            </a:r>
          </a:p>
        </p:txBody>
      </p:sp>
      <p:sp>
        <p:nvSpPr>
          <p:cNvPr id="7" name="" descr=""/>
          <p:cNvSpPr/>
          <p:nvPr/>
        </p:nvSpPr>
        <p:spPr>
          <a:xfrm>
            <a:off x="514350" y="1219200"/>
            <a:ext cx="8115300" cy="236220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362200"/>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vas a poder hacer al terminar]]></a:t>
            </a:r>
          </a:p>
        </p:txBody>
      </p:sp>
      <p:sp>
        <p:nvSpPr>
          <p:cNvPr id="10" name=""/>
          <p:cNvSpPr txBox="1"/>
          <p:nvPr/>
        </p:nvSpPr>
        <p:spPr>
          <a:xfrm>
            <a:off x="685800" y="161925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upervisar la disponibilidad real de la tienda distinguiendo existencias físicas, registradas, reservadas y en tránsito; detectar faltantes de productos relevantes; revisar las peticiones de PBA y las transferencias sin rehacer el procedimiento operativo; y decidir qué se promete, qué se repone y qué excepción se escala.]]></a:t>
            </a:r>
          </a:p>
        </p:txBody>
      </p:sp>
      <p:sp>
        <p:nvSpPr>
          <p:cNvPr id="11" name=""/>
          <p:cNvSpPr txBox="1"/>
          <p:nvPr/>
        </p:nvSpPr>
        <p:spPr>
          <a:xfrm>
            <a:off x="514350" y="35814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5814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Buena práctica general: el método de dirección que sirve en cualquier tienda. No es, por sí solo, una norma de Pinturas Especializada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ntrolar la disponibilidad, las reservas y la reposición ·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rolar-la-disponibilidad-las-reservas-y-la-reposicion"/>
              </a:rPr>
              <a:t><![CDATA[Controlar la disponibilidad, las reservas y la reposi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95]]></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jemplo hipotético: las situaciones, cifras e importes marcados como ficticios sirven para practicar; no son datos de la empresa.]]></a:t>
            </a:r>
          </a:p>
        </p:txBody>
      </p:sp>
      <p:sp>
        <p:nvSpPr>
          <p:cNvPr id="9" name=""/>
          <p:cNvSpPr txBox="1"/>
          <p:nvPr/>
        </p:nvSpPr>
        <p:spPr>
          <a:xfrm>
            <a:off x="514350" y="2276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olítica verificada de Pinturas Especializadas: solo aparece cuando consta en el material interno citado; si no consta, se dice expresamente.]]></a:t>
            </a:r>
          </a:p>
        </p:txBody>
      </p:sp>
      <p:sp>
        <p:nvSpPr>
          <p:cNvPr id="11" name=""/>
          <p:cNvSpPr txBox="1"/>
          <p:nvPr/>
        </p:nvSpPr>
        <p:spPr>
          <a:xfrm>
            <a:off x="514350" y="33242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3242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arámetro pendiente de validación: los límites, importes, horarios y facultades que debe fijar dirección quedan como campos, nunca como normas inventada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ntrolar la disponibilidad, las reservas y la reposición ·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rolar-la-disponibilidad-las-reservas-y-la-reposicion"/>
              </a:rPr>
              <a:t><![CDATA[Controlar la disponibilidad, las reservas y la reposi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95]]></a:t>
            </a:r>
          </a:p>
        </p:txBody>
      </p:sp>
      <p:sp>
        <p:nvSpPr>
          <p:cNvPr id="7" name="" descr=""/>
          <p:cNvSpPr/>
          <p:nvPr/>
        </p:nvSpPr>
        <p:spPr>
          <a:xfrm>
            <a:off x="514350" y="1219200"/>
            <a:ext cx="8115300" cy="33051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33051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ependencia interna pendiente]]></a:t>
            </a:r>
          </a:p>
        </p:txBody>
      </p:sp>
      <p:sp>
        <p:nvSpPr>
          <p:cNvPr id="10" name=""/>
          <p:cNvSpPr txBox="1"/>
          <p:nvPr/>
        </p:nvSpPr>
        <p:spPr>
          <a:xfrm>
            <a:off x="685800" y="1619250"/>
            <a:ext cx="7772400" cy="28670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a lección distingue el método general de las decisiones que corresponden a Pinturas Especializadas. Antes de aplicar un umbral, un importe o una facultad, confirma con dirección: Quién puede reservar stock, con qué documento y durante cuánto tiempo se mantiene una reserva. El plazo máximo de tránsito de una transferencia y el cauce para reclamar una pendiente. Los umbrales de cobertura y los mínimos de exposición por referencia y familia. La frecuencia oficial y el formato del tablero de disponibilidad que espera direcció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La disponibilidad es una decisión, no una cifr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rolar-la-disponibilidad-las-reservas-y-la-reposicion"/>
              </a:rPr>
              <a:t><![CDATA[Controlar la disponibilidad, las reservas y la reposi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95]]></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el mostrador se usa la misma palabra —«hay»— para tres cosas distintas: lo que está físicamente en la estantería, lo que el sistema registra y lo que de verdad se puede prometer. La lección operativa (OA 28461) ya explica cómo se calcula la disponibilidad; aquí interesa la mirada del encargado: ]]></a:t>
            </a:r>
            <a:r>
              <a:rPr lang="en-US" b="1" strike="noStrike" sz="2100" spc="0" u="none" cap="none">
                <a:solidFill>
                  <a:srgbClr val="1B2438">
                    <a:alpha val="100000"/>
                  </a:srgbClr>
                </a:solidFill>
                <a:latin typeface="Calibri"/>
              </a:rPr>
              <a:t><![CDATA[quién responde de que esa cifra tenga dueño, fecha y una resta documentada]]></a:t>
            </a:r>
            <a:r>
              <a:rPr lang="en-US" strike="noStrike" sz="2100" spc="0" u="none" cap="none">
                <a:solidFill>
                  <a:srgbClr val="1B2438">
                    <a:alpha val="100000"/>
                  </a:srgbClr>
                </a:solidFill>
                <a:latin typeface="Calibri"/>
              </a:rPr>
              <a:t><![CDAT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La disponibilidad es una decisión, no una cifr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rolar-la-disponibilidad-las-reservas-y-la-reposicion"/>
              </a:rPr>
              <a:t><![CDATA[Controlar la disponibilidad, las reservas y la reposi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95]]></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encargado no cuenta cada bote del almacén, pero revisa que el dato que se va a prometer esté sostenido. Pregunta qué hay contado hoy, qué está reservado y para qué pedido, qué ha salido hacia otra tienda y qué está bloqueado por una incidencia. Decide qué se promete y qué no. Registra la reserva, el tránsito o el bloqueo que justifica la resta. Delega el conteo y la preparación, pero no delega la promesa. Y escala cuando la cifra no se puede sostener con evidencia o cuando el faltante afecta a una referencia relevant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La disponibilidad es una decisión, no una cifra]]></a:t>
            </a:r>
          </a:p>
        </p:txBody>
      </p:sp>
      <p:pic>
        <p:nvPicPr>
          <p:cNvPr id="3" name="" descr="Cadena de cinco casillas: físico contado, reservas, tránsito de salida, bloqueos y disponible que se puede prometer.">
            <a:hlinkClick r:id="rId3" tooltip="Cadena de cinco casillas: físico contado, reservas, tránsito de salida, bloqueos y disponible que se puede prometer."/>
          </p:cNvPr>
          <p:cNvPicPr>
            <a:picLocks noChangeAspect="1"/>
          </p:cNvPicPr>
          <p:nvPr>
            <p:ph type="pic" idx="1"/>
          </p:nvPr>
        </p:nvPicPr>
        <p:blipFill>
          <a:blip r:embed="rId2"/>
          <a:stretch>
            <a:fillRect/>
          </a:stretch>
        </p:blipFill>
        <p:spPr>
          <a:xfrm>
            <a:off x="2676525" y="1257300"/>
            <a:ext cx="3781425" cy="2266950"/>
          </a:xfrm>
          <a:prstGeom prst="rect">
            <a:avLst/>
          </a:prstGeom>
          <a:noFill/>
        </p:spPr>
      </p:pic>
      <p:sp>
        <p:nvSpPr>
          <p:cNvPr id="4" name="Placeholder for body"/>
          <p:cNvSpPr/>
          <p:nvPr>
            <p:ph type="body" idx="2"/>
          </p:nvPr>
        </p:nvSpPr>
        <p:spPr>
          <a:xfrm>
            <a:off x="514350" y="3524250"/>
            <a:ext cx="8115300" cy="8572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La disponibilidad se obtiene restando al físico contado lo que ya está comprometido. Cada resta debe poder señalarse con un documento o con una unidad concret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controlar-la-disponibilidad-las-reservas-y-la-reposicion"/>
              </a:rPr>
              <a:t><![CDATA[Ver imagen original en el O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La disponibilidad es una decisión, no una cifr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rolar-la-disponibilidad-las-reservas-y-la-reposicion"/>
              </a:rPr>
              <a:t><![CDATA[Controlar la disponibilidad, las reservas y la reposi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95]]></a:t>
            </a:r>
          </a:p>
        </p:txBody>
      </p:sp>
      <p:sp>
        <p:nvSpPr>
          <p:cNvPr id="7" name="" descr=""/>
          <p:cNvSpPr/>
          <p:nvPr/>
        </p:nvSpPr>
        <p:spPr>
          <a:xfrm>
            <a:off x="514350" y="1219200"/>
            <a:ext cx="8115300" cy="2047875"/>
          </a:xfrm>
          <a:prstGeom prst="roundRect">
            <a:avLst/>
          </a:prstGeom>
          <a:solidFill>
            <a:srgbClr val="F6F2EA">
              <a:alpha val="100000"/>
            </a:srgbClr>
          </a:solidFill>
          <a:ln w="9525">
            <a:solidFill>
              <a:srgbClr val="DED4C2">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DED4C2">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sistema informa; el encargado responde]]></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Una pantalla puede decir 52 y la tienda no poder entregar 40. La diferencia no es un fallo del sistema: es la consecuencia de reservas, tránsitos y bloqueos que el sistema no siempre separa. El encargado responde de que la cifra que se promete sea la disponible, no la registrad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Reservas: nombre, pedido y fech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rolar-la-disponibilidad-las-reservas-y-la-reposicion"/>
              </a:rPr>
              <a:t><![CDATA[Controlar la disponibilidad, las reservas y la reposi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95]]></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reserva es una unidad que existe pero ya está comprometida. Puede venir de un pedido profesional preparado, de un apartado de cliente, de material para una obra o de una transferencia ya embalada. Mientras tiene nombre, pedido y fecha, es un compromiso legítimo y se resta del disponible. Cuando le falta alguno de los tres, se convierte en ]]></a:t>
            </a:r>
            <a:r>
              <a:rPr lang="en-US" b="1" strike="noStrike" sz="2100" spc="0" u="none" cap="none">
                <a:solidFill>
                  <a:srgbClr val="1B2438">
                    <a:alpha val="100000"/>
                  </a:srgbClr>
                </a:solidFill>
                <a:latin typeface="Calibri"/>
              </a:rPr>
              <a:t><![CDATA[stock secuestrado]]></a:t>
            </a:r>
            <a:r>
              <a:rPr lang="en-US" strike="noStrike" sz="2100" spc="0" u="none" cap="none">
                <a:solidFill>
                  <a:srgbClr val="1B2438">
                    <a:alpha val="100000"/>
                  </a:srgbClr>
                </a:solidFill>
                <a:latin typeface="Calibri"/>
              </a:rPr>
              <a:t><![CDATA[: nadie sabe para quién es, nadie se atreve a venderlo y la tienda parece tener menos de lo que tien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Reservas: nombre, pedido y fech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rolar-la-disponibilidad-las-reservas-y-la-reposicion"/>
              </a:rPr>
              <a:t><![CDATA[Controlar la disponibilidad, las reservas y la reposi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95]]></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encargado revisa las reservas con tres preguntas: ]]></a:t>
            </a:r>
            <a:r>
              <a:rPr lang="en-US" b="1" strike="noStrike" sz="2100" spc="0" u="none" cap="none">
                <a:solidFill>
                  <a:srgbClr val="1B2438">
                    <a:alpha val="100000"/>
                  </a:srgbClr>
                </a:solidFill>
                <a:latin typeface="Calibri"/>
              </a:rPr>
              <a:t><![CDATA[¿de quién es?]]></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ara qué pedido o compromiso?]]></a:t>
            </a:r>
            <a:r>
              <a:rPr lang="en-US" strike="noStrike" sz="2100" spc="0" u="none" cap="none">
                <a:solidFill>
                  <a:srgbClr val="1B2438">
                    <a:alpha val="100000"/>
                  </a:srgbClr>
                </a:solidFill>
                <a:latin typeface="Calibri"/>
              </a:rPr>
              <a:t><![CDATA[ y ]]></a:t>
            </a:r>
            <a:r>
              <a:rPr lang="en-US" b="1" strike="noStrike" sz="2100" spc="0" u="none" cap="none">
                <a:solidFill>
                  <a:srgbClr val="1B2438">
                    <a:alpha val="100000"/>
                  </a:srgbClr>
                </a:solidFill>
                <a:latin typeface="Calibri"/>
              </a:rPr>
              <a:t><![CDATA[¿hasta cuándo?]]></a:t>
            </a:r>
            <a:r>
              <a:rPr lang="en-US" strike="noStrike" sz="2100" spc="0" u="none" cap="none">
                <a:solidFill>
                  <a:srgbClr val="1B2438">
                    <a:alpha val="100000"/>
                  </a:srgbClr>
                </a:solidFill>
                <a:latin typeface="Calibri"/>
              </a:rPr>
              <a:t><![CDATA[ Si no hay respuesta, no la descuenta del disponible hasta identificarla; si la hay, la registra y comprueba que el pedido sigue vivo. También revisa las reservas antiguas: una reserva que nadie renueva ocupa stock y distorsiona la reposición. La política de quién puede reservar y cuánto tiempo se mantiene es una dependencia interna pendient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Reservas: nombre, pedido y fech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rolar-la-disponibilidad-las-reservas-y-la-reposicion"/>
              </a:rPr>
              <a:t><![CDATA[Controlar la disponibilidad, las reservas y la reposi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95]]></a:t>
            </a:r>
          </a:p>
        </p:txBody>
      </p:sp>
      <p:sp>
        <p:nvSpPr>
          <p:cNvPr id="7" name="" descr=""/>
          <p:cNvSpPr/>
          <p:nvPr/>
        </p:nvSpPr>
        <p:spPr>
          <a:xfrm>
            <a:off x="514350" y="1219200"/>
            <a:ext cx="8115300" cy="173355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Una reserva sin nombre y sin fecha no es una reserva]]></a:t>
            </a:r>
          </a:p>
        </p:txBody>
      </p:sp>
      <p:sp>
        <p:nvSpPr>
          <p:cNvPr id="10"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 stock que la tienda ha dejado de vender sin saber por qué. El encargado no la convierte en disponible por la fuerza ni la mantiene por inercia: pide los datos, la registra o la libera, y deja constancia de la decisió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Reservas: nombre, pedido y fech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rolar-la-disponibilidad-las-reservas-y-la-reposicion"/>
              </a:rPr>
              <a:t><![CDATA[Controlar la disponibilidad, las reservas y la reposi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95]]></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ipos de reserva y qué revisa el encargado en cada una. Sin nombres ni fechas de la empres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rolar-la-disponibilidad-las-reservas-y-la-reposicion"/>
              </a:rPr>
              <a:t><![CDATA[Controlar la disponibilidad, las reservas y la reposi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95]]></a:t>
            </a:r>
          </a:p>
        </p:txBody>
      </p:sp>
      <p:graphicFrame>
        <p:nvGraphicFramePr>
          <p:cNvPr id="7" name="" descr=""/>
          <p:cNvGraphicFramePr>
            <a:graphicFrameLocks noGrp="1"/>
          </p:cNvGraphicFramePr>
          <p:nvPr/>
        </p:nvGraphicFramePr>
        <p:xfrm>
          <a:off x="514350" y="1257300"/>
          <a:ext cx="8115300" cy="2190750"/>
        </p:xfrm>
        <a:graphic>
          <a:graphicData uri="http://schemas.openxmlformats.org/drawingml/2006/table">
            <a:tbl>
              <a:tblPr firstRow="1" bandRow="1"/>
              <a:tblGrid>
                <a:gridCol w="2000250"/>
                <a:gridCol w="2000250"/>
                <a:gridCol w="1952625"/>
                <a:gridCol w="216217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ipo de reserv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ién la cre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la cierr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revisa el encargad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4954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edido profesional prepar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ien prepara el pedido confirm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entrega registrada o la anulación del pedi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e el pedido siga vivo y que la reserva no bloquee una venta de mostrado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rolar-la-disponibilidad-las-reservas-y-la-reposicion"/>
              </a:rPr>
              <a:t><![CDATA[Controlar la disponibilidad, las reservas y la reposi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95]]></a:t>
            </a:r>
          </a:p>
        </p:txBody>
      </p:sp>
      <p:graphicFrame>
        <p:nvGraphicFramePr>
          <p:cNvPr id="7" name="" descr=""/>
          <p:cNvGraphicFramePr>
            <a:graphicFrameLocks noGrp="1"/>
          </p:cNvGraphicFramePr>
          <p:nvPr/>
        </p:nvGraphicFramePr>
        <p:xfrm>
          <a:off x="514350" y="1257300"/>
          <a:ext cx="8115300" cy="1924050"/>
        </p:xfrm>
        <a:graphic>
          <a:graphicData uri="http://schemas.openxmlformats.org/drawingml/2006/table">
            <a:tbl>
              <a:tblPr firstRow="1" bandRow="1"/>
              <a:tblGrid>
                <a:gridCol w="2000250"/>
                <a:gridCol w="2000250"/>
                <a:gridCol w="1952625"/>
                <a:gridCol w="216217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ipo de reserv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ién la cre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la cierr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revisa el encargad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partado de cli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ostrador, con nombre y fech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recogida, la entrega o el vencimiento del apart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e tenga nombre, fecha y límite; que no se renueve sin criter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rolar-la-disponibilidad-las-reservas-y-la-reposicion"/>
              </a:rPr>
              <a:t><![CDATA[Controlar la disponibilidad, las reservas y la reposi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95]]></a:t>
            </a:r>
          </a:p>
        </p:txBody>
      </p:sp>
      <p:graphicFrame>
        <p:nvGraphicFramePr>
          <p:cNvPr id="7" name="" descr=""/>
          <p:cNvGraphicFramePr>
            <a:graphicFrameLocks noGrp="1"/>
          </p:cNvGraphicFramePr>
          <p:nvPr/>
        </p:nvGraphicFramePr>
        <p:xfrm>
          <a:off x="514350" y="1257300"/>
          <a:ext cx="8115300" cy="2190750"/>
        </p:xfrm>
        <a:graphic>
          <a:graphicData uri="http://schemas.openxmlformats.org/drawingml/2006/table">
            <a:tbl>
              <a:tblPr firstRow="1" bandRow="1"/>
              <a:tblGrid>
                <a:gridCol w="2000250"/>
                <a:gridCol w="2000250"/>
                <a:gridCol w="1952625"/>
                <a:gridCol w="216217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ipo de reserv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ién la cre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la cierr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revisa el encargad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4954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aterial de ob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ien atiende al profesion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entrega completa o la devolución del materi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e la obra y el pedido estén identificados y que la cantidad sea la comprometi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rolar-la-disponibilidad-las-reservas-y-la-reposicion"/>
              </a:rPr>
              <a:t><![CDATA[Controlar la disponibilidad, las reservas y la reposi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95]]></a:t>
            </a:r>
          </a:p>
        </p:txBody>
      </p:sp>
      <p:graphicFrame>
        <p:nvGraphicFramePr>
          <p:cNvPr id="7" name="" descr=""/>
          <p:cNvGraphicFramePr>
            <a:graphicFrameLocks noGrp="1"/>
          </p:cNvGraphicFramePr>
          <p:nvPr/>
        </p:nvGraphicFramePr>
        <p:xfrm>
          <a:off x="514350" y="1257300"/>
          <a:ext cx="8115300" cy="3152775"/>
        </p:xfrm>
        <a:graphic>
          <a:graphicData uri="http://schemas.openxmlformats.org/drawingml/2006/table">
            <a:tbl>
              <a:tblPr firstRow="1" bandRow="1"/>
              <a:tblGrid>
                <a:gridCol w="2000250"/>
                <a:gridCol w="2000250"/>
                <a:gridCol w="1952625"/>
                <a:gridCol w="216217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ipo de reserv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ién la cre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la cierr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revisa el encargad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ransferencia prepar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ien prepara la transfere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recepción en la tienda de desti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e el palé tenga destino visible y que la salida esté registr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serva sin dueñ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adie la reconoc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revisión del encarg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se descuenta hasta identificar; si no aparece, se libera con regist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rolar-la-disponibilidad-las-reservas-y-la-reposicion"/>
              </a:rPr>
              <a:t><![CDATA[Controlar la disponibilidad, las reservas y la reposi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9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2 · Reservas: nombre, pedido y fecha]]></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compañero aparta 10 botes de 15 L para un cliente que «quizá venga el viernes», sin nombre, sin pedido y sin fecha. ¿Qué hace el encargado?]]></a:t>
            </a:r>
          </a:p>
        </p:txBody>
      </p:sp>
      <p:sp>
        <p:nvSpPr>
          <p:cNvPr id="9" name=""/>
          <p:cNvSpPr txBox="1"/>
          <p:nvPr/>
        </p:nvSpPr>
        <p:spPr>
          <a:xfrm>
            <a:off x="666750" y="2647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Descontar los 10 del disponible para no prometer de más.]]></a:t>
            </a:r>
          </a:p>
        </p:txBody>
      </p:sp>
      <p:sp>
        <p:nvSpPr>
          <p:cNvPr id="10" name=""/>
          <p:cNvSpPr txBox="1"/>
          <p:nvPr/>
        </p:nvSpPr>
        <p:spPr>
          <a:xfrm>
            <a:off x="666750" y="3028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Ignorar el apartado porque no hay pedido formal.]]></a:t>
            </a:r>
          </a:p>
        </p:txBody>
      </p:sp>
      <p:sp>
        <p:nvSpPr>
          <p:cNvPr id="11" name=""/>
          <p:cNvSpPr txBox="1"/>
          <p:nvPr/>
        </p:nvSpPr>
        <p:spPr>
          <a:xfrm>
            <a:off x="666750" y="3409950"/>
            <a:ext cx="79629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Pedir nombre, pedido y fecha; si no se identifican, no bloquear stock y registrar la consulta; si se identifican, registrar la reserva con su límit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rolar-la-disponibilidad-las-reservas-y-la-reposicion"/>
              </a:rPr>
              <a:t><![CDATA[Controlar la disponibilidad, las reservas y la reposi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95]]></a:t>
            </a:r>
          </a:p>
        </p:txBody>
      </p:sp>
      <p:sp>
        <p:nvSpPr>
          <p:cNvPr id="7" name=""/>
          <p:cNvSpPr txBox="1"/>
          <p:nvPr/>
        </p:nvSpPr>
        <p:spPr>
          <a:xfrm>
            <a:off x="666750" y="12192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Prometer los 10 a otro cliente y decidir el viernes quién los recib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Faltantes de productos relevantes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rolar-la-disponibilidad-las-reservas-y-la-reposicion"/>
              </a:rPr>
              <a:t><![CDATA[Controlar la disponibilidad, las reservas y la reposi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95]]></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todos los huecos merecen la misma urgencia. Un ]]></a:t>
            </a:r>
            <a:r>
              <a:rPr lang="en-US" b="1" strike="noStrike" sz="2100" spc="0" u="none" cap="none">
                <a:solidFill>
                  <a:srgbClr val="1B2438">
                    <a:alpha val="100000"/>
                  </a:srgbClr>
                </a:solidFill>
                <a:latin typeface="Calibri"/>
              </a:rPr>
              <a:t><![CDATA[producto relevante]]></a:t>
            </a:r>
            <a:r>
              <a:rPr lang="en-US" strike="noStrike" sz="2100" spc="0" u="none" cap="none">
                <a:solidFill>
                  <a:srgbClr val="1B2438">
                    <a:alpha val="100000"/>
                  </a:srgbClr>
                </a:solidFill>
                <a:latin typeface="Calibri"/>
              </a:rPr>
              <a:t><![CDATA[ es el que sostiene la venta diaria o un compromiso profesional: alta rotación, base de preparación, formato de 15 L para obra, referencias que aparecen en varios pedidos o producto de temporada con demanda concentrada. El encargado no repone por la impresión de que «falta de todo»: distingue la señal que ]]></a:t>
            </a:r>
            <a:r>
              <a:rPr lang="en-US" b="1" strike="noStrike" sz="2100" spc="0" u="none" cap="none">
                <a:solidFill>
                  <a:srgbClr val="1B2438">
                    <a:alpha val="100000"/>
                  </a:srgbClr>
                </a:solidFill>
                <a:latin typeface="Calibri"/>
              </a:rPr>
              <a:t><![CDATA[acredita]]></a:t>
            </a:r>
            <a:r>
              <a:rPr lang="en-US" strike="noStrike" sz="2100" spc="0" u="none" cap="none">
                <a:solidFill>
                  <a:srgbClr val="1B2438">
                    <a:alpha val="100000"/>
                  </a:srgbClr>
                </a:solidFill>
                <a:latin typeface="Calibri"/>
              </a:rPr>
              <a:t><![CDATA[ un faltante de la que solo lo ]]></a:t>
            </a:r>
            <a:r>
              <a:rPr lang="en-US" b="1" strike="noStrike" sz="2100" spc="0" u="none" cap="none">
                <a:solidFill>
                  <a:srgbClr val="1B2438">
                    <a:alpha val="100000"/>
                  </a:srgbClr>
                </a:solidFill>
                <a:latin typeface="Calibri"/>
              </a:rPr>
              <a:t><![CDATA[sugiere]]></a:t>
            </a:r>
            <a:r>
              <a:rPr lang="en-US" strike="noStrike" sz="2100" spc="0" u="none" cap="none">
                <a:solidFill>
                  <a:srgbClr val="1B2438">
                    <a:alpha val="100000"/>
                  </a:srgbClr>
                </a:solidFill>
                <a:latin typeface="Calibri"/>
              </a:rPr>
              <a:t><![CDAT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Faltantes de productos relevantes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rolar-la-disponibilidad-las-reservas-y-la-reposicion"/>
              </a:rPr>
              <a:t><![CDATA[Controlar la disponibilidad, las reservas y la reposi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95]]></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señal acredita cuando hay disponible cero con stock físico comprometido, cuando el físico es menor que el registrado de forma repetida, cuando una transferencia no llega o cuando un pedido profesional consume toda la reserva. Solo sugiere cuando hay un hueco en la exposición pero el almacén está lleno, cuando un cliente pregunta una vez o cuando la última venta fue grande. No es señal una impresión del equipo. La diferencia importa porque una reposición por impresión ocupa sitio y dinero, y un faltante acreditado sin reponer pierde la vent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Faltantes de productos relevantes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rolar-la-disponibilidad-las-reservas-y-la-reposicion"/>
              </a:rPr>
              <a:t><![CDATA[Controlar la disponibilidad, las reservas y la reposi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95]]></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isponible cero en una referencia de rotación con pedidos profesionales pendientes.]]></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ísico por debajo del registrado en la misma referencia durante dos conteos.]]></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ransferencia enviada que no se ha recibido y bloquea una venta comprometida.]]></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etición de PBA pendiente que ya debería haber entrado según el seguimiento.]]></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Faltantes de productos relevantes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rolar-la-disponibilidad-las-reservas-y-la-reposicion"/>
              </a:rPr>
              <a:t><![CDATA[Controlar la disponibilidad, las reservas y la reposi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95]]></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ueco de exposición con almacén lleno: se reubica y se repone la balda, no se pide más.]]></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mentario del equipo sin dato: se registra la observación, no se convierte en pedido.]]></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rolar-la-disponibilidad-las-reservas-y-la-reposicion"/>
              </a:rPr>
              <a:t><![CDATA[Controlar la disponibilidad, las reservas y la reposi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9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 Faltantes de productos relevantes · Cómo investigar un faltante que no cuadra · Paso 1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1. Contar la referencia y el formato]]></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enta unidades, no bultos, y comprueba que la referencia y el formato son los mismos. Un 18 L no es un 15 L aunque el bote se parezc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rolar-la-disponibilidad-las-reservas-y-la-reposicion"/>
              </a:rPr>
              <a:t><![CDATA[Controlar la disponibilidad, las reservas y la reposi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9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 Faltantes de productos relevantes · Cómo investigar un faltante que no cuadra · Paso 2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2. Separar las reservas]]></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visa qué hay reservado, para qué pedido y hasta cuándo. Un disponible cero con 9 unidades reservadas no es un faltante de compra: es una reserva que consume todo.]]></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rolar-la-disponibilidad-las-reservas-y-la-reposicion"/>
              </a:rPr>
              <a:t><![CDATA[Controlar la disponibilidad, las reservas y la reposi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9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 Faltantes de productos relevantes · Cómo investigar un faltante que no cuadra · Paso 3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Mirar el tránsito]]></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mprueba si hay una salida hacia otra tienda o una petición al PBA en curso. Ni lo que sale ni lo que aún no llega suma al disponible de esta tiend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rolar-la-disponibilidad-las-reservas-y-la-reposicion"/>
              </a:rPr>
              <a:t><![CDATA[Controlar la disponibilidad, las reservas y la reposi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9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 Faltantes de productos relevantes · Cómo investigar un faltante que no cuadra · Paso 4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Revisar los movimientos recientes]]></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Ventas, devoluciones, transferencias, recepciones y mermas de los últimos días. El movimiento que falta suele estar en el día en que empezó la diferencia.]]></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rolar-la-disponibilidad-las-reservas-y-la-reposicion"/>
              </a:rPr>
              <a:t><![CDATA[Controlar la disponibilidad, las reservas y la reposi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9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 Faltantes de productos relevantes · Cómo investigar un faltante que no cuadra · Paso 5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Decidir la acción]]></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l faltante es real y la referencia es relevante, se repone por el cauce que corresponda; si es un problema de dato, se corrige el registro con evidencia; si es una reserva sin dueño, se libera con registro.]]></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rolar-la-disponibilidad-las-reservas-y-la-reposicion"/>
              </a:rPr>
              <a:t><![CDATA[Controlar la disponibilidad, las reservas y la reposi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9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 Faltantes de productos relevantes · Cómo investigar un faltante que no cuadra · Paso 6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Registrar y seguir]]></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ja anotado qué se comprobó, qué se decidió y en qué estado queda. Un faltante sin seguimiento vuelve a aparecer en la semana siguient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Clasificar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rolar-la-disponibilidad-las-reservas-y-la-reposicion"/>
              </a:rPr>
              <a:t><![CDATA[Controlar la disponibilidad, las reservas y la reposi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9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3 · Faltantes de productos relevante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situación según lo que indica para la revisión de un faltante.]]></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6003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Exige revisión]]></a:t>
            </a:r>
          </a:p>
        </p:txBody>
      </p:sp>
      <p:sp>
        <p:nvSpPr>
          <p:cNvPr id="11" name=""/>
          <p:cNvSpPr txBox="1"/>
          <p:nvPr/>
        </p:nvSpPr>
        <p:spPr>
          <a:xfrm>
            <a:off x="628650" y="2952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Solo sugiere]]></a:t>
            </a:r>
          </a:p>
        </p:txBody>
      </p:sp>
      <p:sp>
        <p:nvSpPr>
          <p:cNvPr id="12" name=""/>
          <p:cNvSpPr txBox="1"/>
          <p:nvPr/>
        </p:nvSpPr>
        <p:spPr>
          <a:xfrm>
            <a:off x="628650" y="3305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No es señal]]></a:t>
            </a:r>
          </a:p>
        </p:txBody>
      </p:sp>
      <p:sp>
        <p:nvSpPr>
          <p:cNvPr id="13" name=""/>
          <p:cNvSpPr txBox="1"/>
          <p:nvPr/>
        </p:nvSpPr>
        <p:spPr>
          <a:xfrm>
            <a:off x="514350" y="36576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Una referencia relevante lleva tres días con disponible cero y una petición PBA pendient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Clasificar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rolar-la-disponibilidad-las-reservas-y-la-reposicion"/>
              </a:rPr>
              <a:t><![CDATA[Controlar la disponibilidad, las reservas y la reposi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95]]></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Un cliente pregunta una vez por un color especial que no está en la tienda.]]></a:t>
            </a:r>
          </a:p>
        </p:txBody>
      </p:sp>
      <p:sp>
        <p:nvSpPr>
          <p:cNvPr id="8" name=""/>
          <p:cNvSpPr txBox="1"/>
          <p:nvPr/>
        </p:nvSpPr>
        <p:spPr>
          <a:xfrm>
            <a:off x="514350" y="18954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La estantería tiene un hueco, pero el almacén está lleno de la misma referencia.]]></a:t>
            </a:r>
          </a:p>
        </p:txBody>
      </p:sp>
      <p:sp>
        <p:nvSpPr>
          <p:cNvPr id="9" name=""/>
          <p:cNvSpPr txBox="1"/>
          <p:nvPr/>
        </p:nvSpPr>
        <p:spPr>
          <a:xfrm>
            <a:off x="514350" y="257175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El sistema registra 20 y el conteo da 14 en la misma referencia y formato.]]></a:t>
            </a:r>
          </a:p>
        </p:txBody>
      </p:sp>
      <p:sp>
        <p:nvSpPr>
          <p:cNvPr id="10" name=""/>
          <p:cNvSpPr txBox="1"/>
          <p:nvPr/>
        </p:nvSpPr>
        <p:spPr>
          <a:xfrm>
            <a:off x="514350" y="32480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Un compañero dice que «la blanca se vende mucho» sin aportar ventas ni fechas.]]></a:t>
            </a:r>
          </a:p>
        </p:txBody>
      </p:sp>
      <p:sp>
        <p:nvSpPr>
          <p:cNvPr id="11" name=""/>
          <p:cNvSpPr txBox="1"/>
          <p:nvPr/>
        </p:nvSpPr>
        <p:spPr>
          <a:xfrm>
            <a:off x="514350" y="39147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Una transferencia enviada a otra tienda sigue sin recepción después de varios día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Clasificar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rolar-la-disponibilidad-las-reservas-y-la-reposicion"/>
              </a:rPr>
              <a:t><![CDATA[Controlar la disponibilidad, las reservas y la reposi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9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Revisión de reposición y transferencia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rolar-la-disponibilidad-las-reservas-y-la-reposicion"/>
              </a:rPr>
              <a:t><![CDATA[Controlar la disponibilidad, las reservas y la reposi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95]]></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rocedimiento de PBA y el de transferencias ya están trabajados en sus lecciones operativas (OA 28463 y OA 28462). Aquí no se reescriben: se supervisan. El encargado no prepara cada petición ni cuenta cada palé, pero revisa que la petición tenga la referencia y el formato correctos, que la cantidad esté justificada con el disponible y el tránsito restados, que no exista una petición duplicada y que la transferencia tenga salida y recepción registrada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Revisión de reposición y transferencia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rolar-la-disponibilidad-las-reservas-y-la-reposicion"/>
              </a:rPr>
              <a:t><![CDATA[Controlar la disponibilidad, las reservas y la reposi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95]]></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revisión tiene una frecuencia y un objetivo. Cada día, antes de que el mostrador empiece a prometer, se mira el tránsito y las peticiones abiertas. Cada semana se revisa la cobertura de las referencias relevantes y se detectan duplicados o reservas sin dueño. Cada mes se contrasta el patrón de faltantes con la rotación. La frecuencia exacta es una rutina propuesta: la oficial la fija la casa. Lo que no se delega es la decisión de escalar una petición duplicada, una transferencia pendiente o una parcial que nadie cierra.]]></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Revisión de reposición y transferencias]]></a:t>
            </a:r>
          </a:p>
        </p:txBody>
      </p:sp>
      <p:pic>
        <p:nvPicPr>
          <p:cNvPr id="3" name="" descr="Matriz de cuatro filas con lo que revisa el encargado, lo que pregunta, lo que no hace y cuándo escala en PBA y transferencias.">
            <a:hlinkClick r:id="rId3" tooltip="Matriz de cuatro filas con lo que revisa el encargado, lo que pregunta, lo que no hace y cuándo escala en PBA y transferencias."/>
          </p:cNvPr>
          <p:cNvPicPr>
            <a:picLocks noChangeAspect="1"/>
          </p:cNvPicPr>
          <p:nvPr>
            <p:ph type="pic" idx="1"/>
          </p:nvPr>
        </p:nvPicPr>
        <p:blipFill>
          <a:blip r:embed="rId2"/>
          <a:stretch>
            <a:fillRect/>
          </a:stretch>
        </p:blipFill>
        <p:spPr>
          <a:xfrm>
            <a:off x="2571750" y="1257300"/>
            <a:ext cx="4000500" cy="2533650"/>
          </a:xfrm>
          <a:prstGeom prst="rect">
            <a:avLst/>
          </a:prstGeom>
          <a:noFill/>
        </p:spPr>
      </p:pic>
      <p:sp>
        <p:nvSpPr>
          <p:cNvPr id="4" name="Placeholder for body"/>
          <p:cNvSpPr/>
          <p:nvPr>
            <p:ph type="body" idx="2"/>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La mirada del encargado no repite el procedimiento: comprueba que el procedimiento dejó rastro y que la excepción llegó a quien puede decidir.]]></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controlar-la-disponibilidad-las-reservas-y-la-reposicion"/>
              </a:rPr>
              <a:t><![CDATA[Ver imagen original en el OA]]></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eguntas de revisión y excepción que se esca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rolar-la-disponibilidad-las-reservas-y-la-reposicion"/>
              </a:rPr>
              <a:t><![CDATA[Controlar la disponibilidad, las reservas y la reposi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95]]></a:t>
            </a:r>
          </a:p>
        </p:txBody>
      </p:sp>
      <p:graphicFrame>
        <p:nvGraphicFramePr>
          <p:cNvPr id="7" name="" descr=""/>
          <p:cNvGraphicFramePr>
            <a:graphicFrameLocks noGrp="1"/>
          </p:cNvGraphicFramePr>
          <p:nvPr/>
        </p:nvGraphicFramePr>
        <p:xfrm>
          <a:off x="514350" y="1257300"/>
          <a:ext cx="8115300" cy="2524125"/>
        </p:xfrm>
        <a:graphic>
          <a:graphicData uri="http://schemas.openxmlformats.org/drawingml/2006/table">
            <a:tbl>
              <a:tblPr firstRow="1" bandRow="1"/>
              <a:tblGrid>
                <a:gridCol w="1914525"/>
                <a:gridCol w="3238500"/>
                <a:gridCol w="29622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revis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pregun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excepción escal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ferencia y forma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incide con la etiqueta y con el huec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etición por parecido o formato equivoc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nt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ha restado el disponible y lo que ya está en tránsi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etición duplicada o cantidad sin justific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t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tá pendiente, en tránsito, recibida o parci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endiente sin fecha o parcial que nadie cier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eguntas de revisión y excepción que se esca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rolar-la-disponibilidad-las-reservas-y-la-reposicion"/>
              </a:rPr>
              <a:t><![CDATA[Controlar la disponibilidad, las reservas y la reposi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95]]></a:t>
            </a:r>
          </a:p>
        </p:txBody>
      </p:sp>
      <p:graphicFrame>
        <p:nvGraphicFramePr>
          <p:cNvPr id="7" name="" descr=""/>
          <p:cNvGraphicFramePr>
            <a:graphicFrameLocks noGrp="1"/>
          </p:cNvGraphicFramePr>
          <p:nvPr/>
        </p:nvGraphicFramePr>
        <p:xfrm>
          <a:off x="514350" y="1257300"/>
          <a:ext cx="8115300" cy="2095500"/>
        </p:xfrm>
        <a:graphic>
          <a:graphicData uri="http://schemas.openxmlformats.org/drawingml/2006/table">
            <a:tbl>
              <a:tblPr firstRow="1" bandRow="1"/>
              <a:tblGrid>
                <a:gridCol w="1914525"/>
                <a:gridCol w="3238500"/>
                <a:gridCol w="29622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revis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pregun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excepción escal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ransfere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ay salida y recepción, y coincide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alida sin recepción, destino equivocado o parci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serv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iene nombre, pedido y fech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serva sin dueño que bloquea stock releva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Ordenar la secuenci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rolar-la-disponibilidad-las-reservas-y-la-reposicion"/>
              </a:rPr>
              <a:t><![CDATA[Controlar la disponibilidad, las reservas y la reposi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9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4 · Revisión de reposición y transferencias]]></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la revisión semanal de disponibilidad y reposición.]]></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Revisar el disponible de las referencias relevantes]]></a:t>
            </a:r>
          </a:p>
        </p:txBody>
      </p:sp>
      <p:sp>
        <p:nvSpPr>
          <p:cNvPr id="10" name=""/>
          <p:cNvSpPr txBox="1"/>
          <p:nvPr/>
        </p:nvSpPr>
        <p:spPr>
          <a:xfrm>
            <a:off x="628650" y="23526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Registrar la decisión y comunicarla al equipo]]></a:t>
            </a:r>
          </a:p>
        </p:txBody>
      </p:sp>
      <p:sp>
        <p:nvSpPr>
          <p:cNvPr id="11" name=""/>
          <p:cNvSpPr txBox="1"/>
          <p:nvPr/>
        </p:nvSpPr>
        <p:spPr>
          <a:xfrm>
            <a:off x="628650" y="2714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Mirar peticiones de PBA y transferencias en tránsito]]></a:t>
            </a:r>
          </a:p>
        </p:txBody>
      </p:sp>
      <p:sp>
        <p:nvSpPr>
          <p:cNvPr id="12" name=""/>
          <p:cNvSpPr txBox="1"/>
          <p:nvPr/>
        </p:nvSpPr>
        <p:spPr>
          <a:xfrm>
            <a:off x="628650" y="30765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Decidir qué se corrige, qué se repone y qué se escala]]></a:t>
            </a:r>
          </a:p>
        </p:txBody>
      </p:sp>
      <p:sp>
        <p:nvSpPr>
          <p:cNvPr id="13" name=""/>
          <p:cNvSpPr txBox="1"/>
          <p:nvPr/>
        </p:nvSpPr>
        <p:spPr>
          <a:xfrm>
            <a:off x="628650" y="34385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Detectar duplicados y reservas sin dueño]]></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 Mercancía en tránsito: el hueco que no se v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rolar-la-disponibilidad-las-reservas-y-la-reposicion"/>
              </a:rPr>
              <a:t><![CDATA[Controlar la disponibilidad, las reservas y la reposi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95]]></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ando una transferencia sale de la tienda, la mercancía sigue existiendo, pero ya no está disponible en el origen. Cuando una petición al PBA se envía, todavía no está en la tienda. En los dos casos hay un ]]></a:t>
            </a:r>
            <a:r>
              <a:rPr lang="en-US" b="1" strike="noStrike" sz="2100" spc="0" u="none" cap="none">
                <a:solidFill>
                  <a:srgbClr val="1B2438">
                    <a:alpha val="100000"/>
                  </a:srgbClr>
                </a:solidFill>
                <a:latin typeface="Calibri"/>
              </a:rPr>
              <a:t><![CDATA[tránsito]]></a:t>
            </a:r>
            <a:r>
              <a:rPr lang="en-US" strike="noStrike" sz="2100" spc="0" u="none" cap="none">
                <a:solidFill>
                  <a:srgbClr val="1B2438">
                    <a:alpha val="100000"/>
                  </a:srgbClr>
                </a:solidFill>
                <a:latin typeface="Calibri"/>
              </a:rPr>
              <a:t><![CDATA[: un espacio entre dos registros en el que la mercancía no pertenece a ninguna estantería. El encargado lo sigue para no prometer lo que no ha llegado y para no reponer lo que ya está pedido.]]></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 Mercancía en tránsito: el hueco que no se v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rolar-la-disponibilidad-las-reservas-y-la-reposicion"/>
              </a:rPr>
              <a:t><![CDATA[Controlar la disponibilidad, las reservas y la reposi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95]]></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seguimiento tiene tres datos: ]]></a:t>
            </a:r>
            <a:r>
              <a:rPr lang="en-US" b="1" strike="noStrike" sz="2100" spc="0" u="none" cap="none">
                <a:solidFill>
                  <a:srgbClr val="1B2438">
                    <a:alpha val="100000"/>
                  </a:srgbClr>
                </a:solidFill>
                <a:latin typeface="Calibri"/>
              </a:rPr>
              <a:t><![CDATA[qué salió o se pidió]]></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uándo]]></a:t>
            </a:r>
            <a:r>
              <a:rPr lang="en-US" strike="noStrike" sz="2100" spc="0" u="none" cap="none">
                <a:solidFill>
                  <a:srgbClr val="1B2438">
                    <a:alpha val="100000"/>
                  </a:srgbClr>
                </a:solidFill>
                <a:latin typeface="Calibri"/>
              </a:rPr>
              <a:t><![CDATA[ y ]]></a:t>
            </a:r>
            <a:r>
              <a:rPr lang="en-US" b="1" strike="noStrike" sz="2100" spc="0" u="none" cap="none">
                <a:solidFill>
                  <a:srgbClr val="1B2438">
                    <a:alpha val="100000"/>
                  </a:srgbClr>
                </a:solidFill>
                <a:latin typeface="Calibri"/>
              </a:rPr>
              <a:t><![CDATA[en qué estado está]]></a:t>
            </a:r>
            <a:r>
              <a:rPr lang="en-US" strike="noStrike" sz="2100" spc="0" u="none" cap="none">
                <a:solidFill>
                  <a:srgbClr val="1B2438">
                    <a:alpha val="100000"/>
                  </a:srgbClr>
                </a:solidFill>
                <a:latin typeface="Calibri"/>
              </a:rPr>
              <a:t><![CDATA[. Con esos datos se puede decir al cliente la verdad —«está pedido, no ha llegado, te confirmo cuando entre»— y se puede detectar una pendiente crónica. Una transferencia que lleva demasiado tiempo sin recepción no se resuelve abriendo otra: se escala con la fecha de salida, la referencia, la cantidad y el destino. El plazo máximo de tránsito es una dependencia interna pendiente; mientras no conste, no se promete una fecha que nadie ha confirmado.]]></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rolar-la-disponibilidad-las-reservas-y-la-reposicion"/>
              </a:rPr>
              <a:t><![CDATA[Controlar la disponibilidad, las reservas y la reposi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95]]></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 Mercancía en tránsito: el hueco que no se ve · Ejemplo resuelto (datos ficticios): cuántos botes se pueden prometer · Paso 1 de 5]]></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1. Contar el físico de la referencia]]></a:t>
            </a:r>
          </a:p>
        </p:txBody>
      </p:sp>
      <p:sp>
        <p:nvSpPr>
          <p:cNvPr id="9" name=""/>
          <p:cNvSpPr txBox="1"/>
          <p:nvPr/>
        </p:nvSpPr>
        <p:spPr>
          <a:xfrm>
            <a:off x="514350" y="27908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la estantería hay 30 botes de blanco mate de 15 L. Se cuentan unidades, no cajas, y se comprueba que la etiqueta coincide con la referencia.]]></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rolar-la-disponibilidad-las-reservas-y-la-reposicion"/>
              </a:rPr>
              <a:t><![CDATA[Controlar la disponibilidad, las reservas y la reposi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95]]></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 Mercancía en tránsito: el hueco que no se ve · Ejemplo resuelto (datos ficticios): cuántos botes se pueden prometer · Paso 2 de 5]]></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2. Restar las reservas]]></a:t>
            </a:r>
          </a:p>
        </p:txBody>
      </p:sp>
      <p:sp>
        <p:nvSpPr>
          <p:cNvPr id="9" name=""/>
          <p:cNvSpPr txBox="1"/>
          <p:nvPr/>
        </p:nvSpPr>
        <p:spPr>
          <a:xfrm>
            <a:off x="514350" y="27908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8 botes asignados a dos pedidos profesionales ya preparados. Esos 8 no se pueden prometer dos veces, aunque estén físicamente en la tienda.]]></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rolar-la-disponibilidad-las-reservas-y-la-reposicion"/>
              </a:rPr>
              <a:t><![CDATA[Controlar la disponibilidad, las reservas y la reposi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95]]></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 Mercancía en tránsito: el hueco que no se ve · Ejemplo resuelto (datos ficticios): cuántos botes se pueden prometer · Paso 3 de 5]]></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Restar el tránsito de salida]]></a:t>
            </a:r>
          </a:p>
        </p:txBody>
      </p:sp>
      <p:sp>
        <p:nvSpPr>
          <p:cNvPr id="9" name=""/>
          <p:cNvSpPr txBox="1"/>
          <p:nvPr/>
        </p:nvSpPr>
        <p:spPr>
          <a:xfrm>
            <a:off x="514350" y="27908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6 botes embalados en un palé con destino a otra de las cuatro tiendas. Siguen en la estantería, pero ya están comprometidos fuera: restan.]]></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rolar-la-disponibilidad-las-reservas-y-la-reposicion"/>
              </a:rPr>
              <a:t><![CDATA[Controlar la disponibilidad, las reservas y la reposi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95]]></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 Mercancía en tránsito: el hueco que no se ve · Ejemplo resuelto (datos ficticios): cuántos botes se pueden prometer · Paso 4 de 5]]></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Restar los bloqueos]]></a:t>
            </a:r>
          </a:p>
        </p:txBody>
      </p:sp>
      <p:sp>
        <p:nvSpPr>
          <p:cNvPr id="9" name=""/>
          <p:cNvSpPr txBox="1"/>
          <p:nvPr/>
        </p:nvSpPr>
        <p:spPr>
          <a:xfrm>
            <a:off x="514350" y="27908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2 botes con la tapa dañada y una incidencia abierta. No son vendibles mientras no se resuelva su estado: restan.]]></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rolar-la-disponibilidad-las-reservas-y-la-reposicion"/>
              </a:rPr>
              <a:t><![CDATA[Controlar la disponibilidad, las reservas y la reposi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95]]></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 Mercancía en tránsito: el hueco que no se ve · Ejemplo resuelto (datos ficticios): cuántos botes se pueden prometer · Paso 5 de 5]]></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Calcular y decidir]]></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30 − 8 − 6 − 2 = 14 botes disponibles. Al cliente se le confirman 14 con plazo y condición; los 26 restantes no se prometen. Si necesita 40, se escalan los 26 que faltan con la previsión de PBA y transferencia.]]></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spuesta numéric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rolar-la-disponibilidad-las-reservas-y-la-reposicion"/>
              </a:rPr>
              <a:t><![CDATA[Controlar la disponibilidad, las reservas y la reposi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9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 Mercancía en tránsito: el hueco que no se ve]]></a:t>
            </a:r>
          </a:p>
        </p:txBody>
      </p:sp>
      <p:sp>
        <p:nvSpPr>
          <p:cNvPr id="8" name=""/>
          <p:cNvSpPr txBox="1"/>
          <p:nvPr/>
        </p:nvSpPr>
        <p:spPr>
          <a:xfrm>
            <a:off x="514350" y="15430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upuesto didáctico: cuentas 30 botes de 15 L. Hay 8 reservados a pedidos preparados, 6 embalados con destino a otra tienda y 2 bloqueados por una tapa dañada. ¿Cuántos botes puedes prometer ahora?]]></a:t>
            </a:r>
          </a:p>
        </p:txBody>
      </p:sp>
      <p:sp>
        <p:nvSpPr>
          <p:cNvPr id="9" name=""/>
          <p:cNvSpPr txBox="1"/>
          <p:nvPr/>
        </p:nvSpPr>
        <p:spPr>
          <a:xfrm>
            <a:off x="628650" y="29813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Respuesta numérica (botes): ________________]]></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 El tablero de disponibilidad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rolar-la-disponibilidad-las-reservas-y-la-reposicion"/>
              </a:rPr>
              <a:t><![CDATA[Controlar la disponibilidad, las reservas y la reposi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95]]></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tablero de disponibilidad es una tabla de una sola pantalla que reúne, por referencia y formato, las cifras que el mostrador necesita: físico contado, reservado, tránsito de salida, bloqueado y disponible. Su valor no está en las columnas, sino en que obliga a ]]></a:t>
            </a:r>
            <a:r>
              <a:rPr lang="en-US" b="1" strike="noStrike" sz="2100" spc="0" u="none" cap="none">
                <a:solidFill>
                  <a:srgbClr val="1B2438">
                    <a:alpha val="100000"/>
                  </a:srgbClr>
                </a:solidFill>
                <a:latin typeface="Calibri"/>
              </a:rPr>
              <a:t><![CDATA[nombrar la resta]]></a:t>
            </a:r>
            <a:r>
              <a:rPr lang="en-US" strike="noStrike" sz="2100" spc="0" u="none" cap="none">
                <a:solidFill>
                  <a:srgbClr val="1B2438">
                    <a:alpha val="100000"/>
                  </a:srgbClr>
                </a:solidFill>
                <a:latin typeface="Calibri"/>
              </a:rPr>
              <a:t><![CDATA[: si una unidad está reservada, aparece con su pedido; si está en tránsito, aparece con su destino; si está bloqueada, aparece con su incidencia.]]></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 El tablero de disponibilidad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rolar-la-disponibilidad-las-reservas-y-la-reposicion"/>
              </a:rPr>
              <a:t><![CDATA[Controlar la disponibilidad, las reservas y la reposi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95]]></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encargado lo revisa antes de abrir y lo actualiza cuando cambia una reserva, sale una transferencia o se bloquea una unidad. No es un sistema nuevo ni una pantalla oficial: es una herramienta de trabajo que se puede llevar en una hoja de cálculo o en una pizarra. Lo que no puede pasar es que el tablero se llene de cifras sin dueño. Una fila sin pedido, sin destino o sin incidencia no está justificada y se revisa antes de usarla para prometer.]]></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 El tablero de disponibilidad]]></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rolar-la-disponibilidad-las-reservas-y-la-reposicion"/>
              </a:rPr>
              <a:t><![CDATA[Controlar la disponibilidad, las reservas y la reposi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95]]></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ablero de disponibilidad con datos ficticios. La aritmética de cada fila está comprobada.]]></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Columnas 1–5 de 8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rolar-la-disponibilidad-las-reservas-y-la-reposicion"/>
              </a:rPr>
              <a:t><![CDATA[Controlar la disponibilidad, las reservas y la reposi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95]]></a:t>
            </a:r>
          </a:p>
        </p:txBody>
      </p:sp>
      <p:graphicFrame>
        <p:nvGraphicFramePr>
          <p:cNvPr id="7" name="" descr=""/>
          <p:cNvGraphicFramePr>
            <a:graphicFrameLocks noGrp="1"/>
          </p:cNvGraphicFramePr>
          <p:nvPr/>
        </p:nvGraphicFramePr>
        <p:xfrm>
          <a:off x="514350" y="1257300"/>
          <a:ext cx="8115300" cy="3048000"/>
        </p:xfrm>
        <a:graphic>
          <a:graphicData uri="http://schemas.openxmlformats.org/drawingml/2006/table">
            <a:tbl>
              <a:tblPr firstRow="1" bandRow="1"/>
              <a:tblGrid>
                <a:gridCol w="1847850"/>
                <a:gridCol w="1847850"/>
                <a:gridCol w="1285875"/>
                <a:gridCol w="1847850"/>
                <a:gridCol w="128587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Referencia y format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Físico contad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Reservad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ránsito de salid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Bloquead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Blanco mate 15 L (ficti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3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8]]></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6]]></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2]]></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mprimación 15 L (ficti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9]]></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9]]></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malte satinado 4 L (ficti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14]]></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4]]></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6]]></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Columnas 1–5 de 8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rolar-la-disponibilidad-las-reservas-y-la-reposicion"/>
              </a:rPr>
              <a:t><![CDATA[Controlar la disponibilidad, las reservas y la reposi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95]]></a:t>
            </a:r>
          </a:p>
        </p:txBody>
      </p:sp>
      <p:graphicFrame>
        <p:nvGraphicFramePr>
          <p:cNvPr id="7" name="" descr=""/>
          <p:cNvGraphicFramePr>
            <a:graphicFrameLocks noGrp="1"/>
          </p:cNvGraphicFramePr>
          <p:nvPr/>
        </p:nvGraphicFramePr>
        <p:xfrm>
          <a:off x="514350" y="1257300"/>
          <a:ext cx="8115300" cy="1390650"/>
        </p:xfrm>
        <a:graphic>
          <a:graphicData uri="http://schemas.openxmlformats.org/drawingml/2006/table">
            <a:tbl>
              <a:tblPr firstRow="1" bandRow="1"/>
              <a:tblGrid>
                <a:gridCol w="1847850"/>
                <a:gridCol w="1847850"/>
                <a:gridCol w="1285875"/>
                <a:gridCol w="1847850"/>
                <a:gridCol w="128587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Referencia y format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Físico contad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Reservad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ránsito de salid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Bloquead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Barniz náutico 1 L (ficti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5]]></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1]]></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Columnas 1, 6–8 de 8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rolar-la-disponibilidad-las-reservas-y-la-reposicion"/>
              </a:rPr>
              <a:t><![CDATA[Controlar la disponibilidad, las reservas y la reposi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95]]></a:t>
            </a:r>
          </a:p>
        </p:txBody>
      </p:sp>
      <p:graphicFrame>
        <p:nvGraphicFramePr>
          <p:cNvPr id="7" name="" descr=""/>
          <p:cNvGraphicFramePr>
            <a:graphicFrameLocks noGrp="1"/>
          </p:cNvGraphicFramePr>
          <p:nvPr/>
        </p:nvGraphicFramePr>
        <p:xfrm>
          <a:off x="514350" y="1257300"/>
          <a:ext cx="8115300" cy="2781300"/>
        </p:xfrm>
        <a:graphic>
          <a:graphicData uri="http://schemas.openxmlformats.org/drawingml/2006/table">
            <a:tbl>
              <a:tblPr firstRow="1" bandRow="1"/>
              <a:tblGrid>
                <a:gridCol w="2200275"/>
                <a:gridCol w="1524000"/>
                <a:gridCol w="2000250"/>
                <a:gridCol w="239077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Referencia y format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isponibl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edidos que depende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ecis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Blanco mate 15 L (ficti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14]]></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os pedidos profesional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firmar 14; no prometer el palé.]]></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mprimación 15 L (ficti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Obra de cliente 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visar la reserva y la petición al PB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malte satinado 4 L (ficti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1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ostrado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sumar el tránsito del PB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Columnas 1, 6–8 de 8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rolar-la-disponibilidad-las-reservas-y-la-reposicion"/>
              </a:rPr>
              <a:t><![CDATA[Controlar la disponibilidad, las reservas y la reposi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95]]></a:t>
            </a:r>
          </a:p>
        </p:txBody>
      </p:sp>
      <p:graphicFrame>
        <p:nvGraphicFramePr>
          <p:cNvPr id="7" name="" descr=""/>
          <p:cNvGraphicFramePr>
            <a:graphicFrameLocks noGrp="1"/>
          </p:cNvGraphicFramePr>
          <p:nvPr/>
        </p:nvGraphicFramePr>
        <p:xfrm>
          <a:off x="514350" y="1257300"/>
          <a:ext cx="8115300" cy="1390650"/>
        </p:xfrm>
        <a:graphic>
          <a:graphicData uri="http://schemas.openxmlformats.org/drawingml/2006/table">
            <a:tbl>
              <a:tblPr firstRow="1" bandRow="1"/>
              <a:tblGrid>
                <a:gridCol w="2200275"/>
                <a:gridCol w="1524000"/>
                <a:gridCol w="2000250"/>
                <a:gridCol w="239077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Referencia y format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isponibl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edidos que depende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ecis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Barniz náutico 1 L (ficti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4]]></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n pedid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visar rotación y estado del envas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rolar-la-disponibilidad-las-reservas-y-la-reposicion"/>
              </a:rPr>
              <a:t><![CDATA[Controlar la disponibilidad, las reservas y la reposi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9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6 · El tablero de disponibilidad]]></a:t>
            </a:r>
          </a:p>
        </p:txBody>
      </p:sp>
      <p:sp>
        <p:nvSpPr>
          <p:cNvPr id="8" name=""/>
          <p:cNvSpPr txBox="1"/>
          <p:nvPr/>
        </p:nvSpPr>
        <p:spPr>
          <a:xfrm>
            <a:off x="514350" y="15430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ompleta la fórmula del tablero. El disponible se calcula sobre el físico ___ del día, restando lo ___ a pedidos, lo que está en ___ hacia otra tienda y lo ___ por incidencia.]]></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 Excepciones que se escala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rolar-la-disponibilidad-las-reservas-y-la-reposicion"/>
              </a:rPr>
              <a:t><![CDATA[Controlar la disponibilidad, las reservas y la reposi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95]]></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todas las incidencias suben a dirección. El encargado resuelve lo que está dentro de su facultad y escala lo que necesita una decisión que no le corresponde: una referencia relevante con disponible cero y PBA pendiente, una reserva sin dueño que bloquea stock, una transferencia pendiente que impide cumplir un pedido profesional, una diferencia repetida entre físico y registro, o una parcial que nadie cierra. También escala un pedido que supera el disponible cuando el cliente no acepta una entrega parcial.]]></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 Excepciones que se escala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rolar-la-disponibilidad-las-reservas-y-la-reposicion"/>
              </a:rPr>
              <a:t><![CDATA[Controlar la disponibilidad, las reservas y la reposi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95]]></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buen escalamiento lleva ]]></a:t>
            </a:r>
            <a:r>
              <a:rPr lang="en-US" b="1" strike="noStrike" sz="2100" spc="0" u="none" cap="none">
                <a:solidFill>
                  <a:srgbClr val="1B2438">
                    <a:alpha val="100000"/>
                  </a:srgbClr>
                </a:solidFill>
                <a:latin typeface="Calibri"/>
              </a:rPr>
              <a:t><![CDATA[hechos, impacto, opciones y plazo]]></a:t>
            </a:r>
            <a:r>
              <a:rPr lang="en-US" strike="noStrike" sz="2100" spc="0" u="none" cap="none">
                <a:solidFill>
                  <a:srgbClr val="1B2438">
                    <a:alpha val="100000"/>
                  </a:srgbClr>
                </a:solidFill>
                <a:latin typeface="Calibri"/>
              </a:rPr>
              <a:t><![CDATA[. «Faltan 26 botes para el pedido del viernes; hay 14 disponibles, una petición al PBA pendiente y una transferencia sin recepción; puedo confirmar 14 hoy o esperar la entrada y confirmar el resto; necesito respuesta antes del jueves a mediodía». Esa frase permite decidir sin volver a preguntar y deja claro qué se ha hecho ya. Escalar no es reenviar el problema: es llevar la parte que no se puede decidir con la información ya reunida.]]></a:t>
            </a:r>
          </a:p>
        </p:txBody>
      </p:sp>
      <p:sp>
        <p:nvSpPr>
          <p:cNvPr id="8" name=""/>
          <p:cNvSpPr txBox="1"/>
          <p:nvPr/>
        </p:nvSpPr>
        <p:spPr>
          <a:xfrm>
            <a:off x="514350" y="393382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393382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ferencia relevante con disponible cero y una petición al PBA pendiente sin fecha.]]></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 Excepciones que se escala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rolar-la-disponibilidad-las-reservas-y-la-reposicion"/>
              </a:rPr>
              <a:t><![CDATA[Controlar la disponibilidad, las reservas y la reposi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95]]></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serva sin nombre, pedido o fecha que bloquea una venta de mostrador.]]></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ransferencia pendiente que impide cumplir un pedido profesional.]]></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iferencia repetida entre físico y registrado en la misma referencia.]]></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edido profesional que supera el disponible y no acepta entrega parcial.]]></a:t>
            </a:r>
          </a:p>
        </p:txBody>
      </p:sp>
      <p:sp>
        <p:nvSpPr>
          <p:cNvPr id="15" name=""/>
          <p:cNvSpPr txBox="1"/>
          <p:nvPr/>
        </p:nvSpPr>
        <p:spPr>
          <a:xfrm>
            <a:off x="514350" y="4124325"/>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6" name=""/>
          <p:cNvSpPr txBox="1"/>
          <p:nvPr/>
        </p:nvSpPr>
        <p:spPr>
          <a:xfrm>
            <a:off x="762000" y="4124325"/>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arcial de transferencia o de PBA que nadie ha cerrado.]]></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rolar-la-disponibilidad-las-reservas-y-la-reposicion"/>
              </a:rPr>
              <a:t><![CDATA[Controlar la disponibilidad, las reservas y la reposi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9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7 · Excepciones que se escalan]]></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inco frases sobre disponibilidad y tránsito. Marca las que no se sostienen.]]></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l palé embalado para otra tienda cuenta como disponible hasta que sale por la puerta.»]]></a:t>
            </a:r>
          </a:p>
        </p:txBody>
      </p:sp>
      <p:sp>
        <p:nvSpPr>
          <p:cNvPr id="10" name=""/>
          <p:cNvSpPr txBox="1"/>
          <p:nvPr/>
        </p:nvSpPr>
        <p:spPr>
          <a:xfrm>
            <a:off x="628650" y="29908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o que viene en tránsito desde el PBA ya se puede prometer porque está pedido.»]]></a:t>
            </a:r>
          </a:p>
        </p:txBody>
      </p:sp>
      <p:sp>
        <p:nvSpPr>
          <p:cNvPr id="11" name=""/>
          <p:cNvSpPr txBox="1"/>
          <p:nvPr/>
        </p:nvSpPr>
        <p:spPr>
          <a:xfrm>
            <a:off x="628650" y="36671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Una reserva sin nombre ni fecha se revisa antes de descontarla del disponible.»]]></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rolar-la-disponibilidad-las-reservas-y-la-reposicion"/>
              </a:rPr>
              <a:t><![CDATA[Controlar la disponibilidad, las reservas y la reposi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95]]></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Si el sistema dice 20 y el conteo 14, prometo 20 hasta que se aclare.»]]></a:t>
            </a:r>
          </a:p>
        </p:txBody>
      </p:sp>
      <p:sp>
        <p:nvSpPr>
          <p:cNvPr id="8" name=""/>
          <p:cNvSpPr txBox="1"/>
          <p:nvPr/>
        </p:nvSpPr>
        <p:spPr>
          <a:xfrm>
            <a:off x="628650" y="18954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Una transferencia pendiente se escala con fecha de salida, referencia, cantidad y destino.»]]></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8 · La rutina del encargad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rolar-la-disponibilidad-las-reservas-y-la-reposicion"/>
              </a:rPr>
              <a:t><![CDATA[Controlar la disponibilidad, las reservas y la reposi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95]]></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disponibilidad no se controla con una revisión heroica: se controla con una rutina corta y repetida. Antes de abrir, el encargado mira el tablero, las reservas del día y el tránsito que debería entrar. Durante la jornada, resuelve las consultas que el mostrador no puede sostener con el dato y actualiza la reserva o el bloqueo cuando cambia. Al cerrar, comprueba que las salidas y las recepciones del día están registradas y que no queda una promesa sin respaldo. Cada semana, revisa el patrón de faltantes y las peticiones abiertas.]]></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8 · La rutina del encargad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rolar-la-disponibilidad-las-reservas-y-la-reposicion"/>
              </a:rPr>
              <a:t><![CDATA[Controlar la disponibilidad, las reservas y la reposi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95]]></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se delega es el conteo, la preparación y la actualización del tablero; lo que no se delega es la decisión de prometer, reponer o escalar. El equipo debe saber qué preguntar antes de dar una cifra y a quién acudir cuando la cifra no cuadra. La frecuencia oficial, el formato del tablero y los umbrales de cobertura son dependencias internas: la rutina de este apartado es una buena práctica general, no una norma de Pinturas Especializadas.]]></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8 · La rutina del encargado]]></a:t>
            </a:r>
          </a:p>
        </p:txBody>
      </p:sp>
      <p:pic>
        <p:nvPicPr>
          <p:cNvPr id="3" name="" descr="Cuatro tarjetas con los momentos de la rutina: antes de abrir, durante el día, cierre y revisión semanal.">
            <a:hlinkClick r:id="rId3" tooltip="Cuatro tarjetas con los momentos de la rutina: antes de abrir, durante el día, cierre y revisión semanal."/>
          </p:cNvPr>
          <p:cNvPicPr>
            <a:picLocks noChangeAspect="1"/>
          </p:cNvPicPr>
          <p:nvPr>
            <p:ph type="pic" idx="1"/>
          </p:nvPr>
        </p:nvPicPr>
        <p:blipFill>
          <a:blip r:embed="rId2"/>
          <a:stretch>
            <a:fillRect/>
          </a:stretch>
        </p:blipFill>
        <p:spPr>
          <a:xfrm>
            <a:off x="2457450" y="1257300"/>
            <a:ext cx="4219575" cy="2533650"/>
          </a:xfrm>
          <a:prstGeom prst="rect">
            <a:avLst/>
          </a:prstGeom>
          <a:noFill/>
        </p:spPr>
      </p:pic>
      <p:sp>
        <p:nvSpPr>
          <p:cNvPr id="4" name="Placeholder for body"/>
          <p:cNvSpPr/>
          <p:nvPr>
            <p:ph type="body" idx="2"/>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La rutina convierte la disponibilidad en una decisión repetible: cuatro momentos, un tablero y una regla de escalamiento.]]></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controlar-la-disponibilidad-las-reservas-y-la-reposicion"/>
              </a:rPr>
              <a:t><![CDATA[Ver imagen original en el OA]]></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8 · La rutina del encargad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rolar-la-disponibilidad-las-reservas-y-la-reposicion"/>
              </a:rPr>
              <a:t><![CDATA[Controlar la disponibilidad, las reservas y la reposi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95]]></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irar el tablero y separar físico, reservado, tránsito y bloqueado antes de dar una cifra.]]></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eguntar por la reserva sin dueño y por la transferencia sin recepción.]]></a:t>
            </a:r>
          </a:p>
        </p:txBody>
      </p:sp>
      <p:sp>
        <p:nvSpPr>
          <p:cNvPr id="11" name=""/>
          <p:cNvSpPr txBox="1"/>
          <p:nvPr/>
        </p:nvSpPr>
        <p:spPr>
          <a:xfrm>
            <a:off x="514350" y="2667000"/>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2667000"/>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cidir qué se promete y qué se escala, con plazo y condición.]]></a:t>
            </a:r>
          </a:p>
        </p:txBody>
      </p:sp>
      <p:sp>
        <p:nvSpPr>
          <p:cNvPr id="13" name=""/>
          <p:cNvSpPr txBox="1"/>
          <p:nvPr/>
        </p:nvSpPr>
        <p:spPr>
          <a:xfrm>
            <a:off x="514350" y="306705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4" name=""/>
          <p:cNvSpPr txBox="1"/>
          <p:nvPr/>
        </p:nvSpPr>
        <p:spPr>
          <a:xfrm>
            <a:off x="762000" y="306705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gistrar la reserva, la salida, el bloqueo o la decisión de liberar stock.]]></a:t>
            </a:r>
          </a:p>
        </p:txBody>
      </p:sp>
      <p:sp>
        <p:nvSpPr>
          <p:cNvPr id="15" name=""/>
          <p:cNvSpPr txBox="1"/>
          <p:nvPr/>
        </p:nvSpPr>
        <p:spPr>
          <a:xfrm>
            <a:off x="514350" y="379095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16" name=""/>
          <p:cNvSpPr txBox="1"/>
          <p:nvPr/>
        </p:nvSpPr>
        <p:spPr>
          <a:xfrm>
            <a:off x="762000" y="379095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legar el conteo y la actualización; reservarse la promesa y el escalamiento.]]></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8 · La rutina del encargad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rolar-la-disponibilidad-las-reservas-y-la-reposicion"/>
              </a:rPr>
              <a:t><![CDATA[Controlar la disponibilidad, las reservas y la reposi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95]]></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6.]]></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visar cada semana el patrón de faltantes y las peticiones que no cierran.]]></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rolar-la-disponibilidad-las-reservas-y-la-reposicion"/>
              </a:rPr>
              <a:t><![CDATA[Controlar la disponibilidad, las reservas y la reposi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9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8 · La rutina del encargado]]></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a mercancía que ya salió hacia otra tienda sigue siendo disponible en la tienda de origen hasta que se registra la recepción en destino.]]></a:t>
            </a:r>
          </a:p>
        </p:txBody>
      </p:sp>
      <p:sp>
        <p:nvSpPr>
          <p:cNvPr id="9" name=""/>
          <p:cNvSpPr txBox="1"/>
          <p:nvPr/>
        </p:nvSpPr>
        <p:spPr>
          <a:xfrm>
            <a:off x="666750" y="2647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3028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erramienta de trabajo: tablero de disponibilidad]]></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rolar-la-disponibilidad-las-reservas-y-la-reposicion"/>
              </a:rPr>
              <a:t><![CDATA[Controlar la disponibilidad, las reservas y la reposi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95]]></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bre una hoja con estas columnas y una fila por referencia y formato. Actualízala antes de abrir y cada vez que cambie una reserva, una salida o un bloqueo. Las cifras del ejemplo son ficticias y la aritmética está comprobada. El tablero no decide: hace visible qué falta para decidir.]]></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erramienta de trabajo: tablero de disponibilidad]]></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rolar-la-disponibilidad-las-reservas-y-la-reposicion"/>
              </a:rPr>
              <a:t><![CDATA[Controlar la disponibilidad, las reservas y la reposi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95]]></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ablero de disponibilidad. Ejemplo ficticio, no datos de la empresa.]]></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Columnas 1–5 de 8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rolar-la-disponibilidad-las-reservas-y-la-reposicion"/>
              </a:rPr>
              <a:t><![CDATA[Controlar la disponibilidad, las reservas y la reposi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1 / 95]]></a:t>
            </a:r>
          </a:p>
        </p:txBody>
      </p:sp>
      <p:graphicFrame>
        <p:nvGraphicFramePr>
          <p:cNvPr id="7" name="" descr=""/>
          <p:cNvGraphicFramePr>
            <a:graphicFrameLocks noGrp="1"/>
          </p:cNvGraphicFramePr>
          <p:nvPr/>
        </p:nvGraphicFramePr>
        <p:xfrm>
          <a:off x="514350" y="1257300"/>
          <a:ext cx="8115300" cy="3048000"/>
        </p:xfrm>
        <a:graphic>
          <a:graphicData uri="http://schemas.openxmlformats.org/drawingml/2006/table">
            <a:tbl>
              <a:tblPr firstRow="1" bandRow="1"/>
              <a:tblGrid>
                <a:gridCol w="1847850"/>
                <a:gridCol w="1847850"/>
                <a:gridCol w="1285875"/>
                <a:gridCol w="1847850"/>
                <a:gridCol w="128587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Referencia y format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Físico contad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Reservad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ránsito de salid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Bloquead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Blanco mate 15 L (ficti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3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8]]></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6]]></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2]]></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mprimación 15 L (ficti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9]]></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9]]></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malte satinado 4 L (ficti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14]]></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4]]></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6]]></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Columnas 1–5 de 8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rolar-la-disponibilidad-las-reservas-y-la-reposicion"/>
              </a:rPr>
              <a:t><![CDATA[Controlar la disponibilidad, las reservas y la reposi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2 / 95]]></a:t>
            </a:r>
          </a:p>
        </p:txBody>
      </p:sp>
      <p:graphicFrame>
        <p:nvGraphicFramePr>
          <p:cNvPr id="7" name="" descr=""/>
          <p:cNvGraphicFramePr>
            <a:graphicFrameLocks noGrp="1"/>
          </p:cNvGraphicFramePr>
          <p:nvPr/>
        </p:nvGraphicFramePr>
        <p:xfrm>
          <a:off x="514350" y="1257300"/>
          <a:ext cx="8115300" cy="1390650"/>
        </p:xfrm>
        <a:graphic>
          <a:graphicData uri="http://schemas.openxmlformats.org/drawingml/2006/table">
            <a:tbl>
              <a:tblPr firstRow="1" bandRow="1"/>
              <a:tblGrid>
                <a:gridCol w="1847850"/>
                <a:gridCol w="1847850"/>
                <a:gridCol w="1285875"/>
                <a:gridCol w="1847850"/>
                <a:gridCol w="128587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Referencia y format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Físico contad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Reservad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ránsito de salid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Bloquead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Barniz náutico 1 L (ficti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5]]></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1]]></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Columnas 1, 6–8 de 8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rolar-la-disponibilidad-las-reservas-y-la-reposicion"/>
              </a:rPr>
              <a:t><![CDATA[Controlar la disponibilidad, las reservas y la reposi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3 / 95]]></a:t>
            </a:r>
          </a:p>
        </p:txBody>
      </p:sp>
      <p:graphicFrame>
        <p:nvGraphicFramePr>
          <p:cNvPr id="7" name="" descr=""/>
          <p:cNvGraphicFramePr>
            <a:graphicFrameLocks noGrp="1"/>
          </p:cNvGraphicFramePr>
          <p:nvPr/>
        </p:nvGraphicFramePr>
        <p:xfrm>
          <a:off x="514350" y="1257300"/>
          <a:ext cx="8115300" cy="2781300"/>
        </p:xfrm>
        <a:graphic>
          <a:graphicData uri="http://schemas.openxmlformats.org/drawingml/2006/table">
            <a:tbl>
              <a:tblPr firstRow="1" bandRow="1"/>
              <a:tblGrid>
                <a:gridCol w="2200275"/>
                <a:gridCol w="1524000"/>
                <a:gridCol w="2000250"/>
                <a:gridCol w="239077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Referencia y format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isponibl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edidos que depende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ecis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Blanco mate 15 L (ficti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14]]></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os pedidos profesional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firmar 14; no prometer el palé.]]></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mprimación 15 L (ficti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Obra de cliente 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visar la reserva y la petición al PB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malte satinado 4 L (ficti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1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ostrado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sumar el tránsito del PB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Columnas 1, 6–8 de 8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rolar-la-disponibilidad-las-reservas-y-la-reposicion"/>
              </a:rPr>
              <a:t><![CDATA[Controlar la disponibilidad, las reservas y la reposi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4 / 95]]></a:t>
            </a:r>
          </a:p>
        </p:txBody>
      </p:sp>
      <p:graphicFrame>
        <p:nvGraphicFramePr>
          <p:cNvPr id="7" name="" descr=""/>
          <p:cNvGraphicFramePr>
            <a:graphicFrameLocks noGrp="1"/>
          </p:cNvGraphicFramePr>
          <p:nvPr/>
        </p:nvGraphicFramePr>
        <p:xfrm>
          <a:off x="514350" y="1257300"/>
          <a:ext cx="8115300" cy="1390650"/>
        </p:xfrm>
        <a:graphic>
          <a:graphicData uri="http://schemas.openxmlformats.org/drawingml/2006/table">
            <a:tbl>
              <a:tblPr firstRow="1" bandRow="1"/>
              <a:tblGrid>
                <a:gridCol w="2200275"/>
                <a:gridCol w="1524000"/>
                <a:gridCol w="2000250"/>
                <a:gridCol w="239077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Referencia y format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isponibl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edidos que depende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ecis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Barniz náutico 1 L (ficti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4]]></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n pedid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visar rotación y estado del envas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erramienta de trabajo: tablero de disponibilidad]]></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rolar-la-disponibilidad-las-reservas-y-la-reposicion"/>
              </a:rPr>
              <a:t><![CDATA[Controlar la disponibilidad, las reservas y la reposi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5 / 95]]></a:t>
            </a:r>
          </a:p>
        </p:txBody>
      </p:sp>
      <p:sp>
        <p:nvSpPr>
          <p:cNvPr id="7" name="" descr=""/>
          <p:cNvSpPr/>
          <p:nvPr/>
        </p:nvSpPr>
        <p:spPr>
          <a:xfrm>
            <a:off x="514350" y="1219200"/>
            <a:ext cx="8115300" cy="1733550"/>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usarla]]></a:t>
            </a:r>
          </a:p>
        </p:txBody>
      </p:sp>
      <p:sp>
        <p:nvSpPr>
          <p:cNvPr id="10"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una fila tiene una resta sin dueño, no la uses para prometer: identifícala primero. El tablero se actualiza con el mismo rigor con el que se promete, porque una cifra vieja es una promesa que ya no se sostiene.]]></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Memoria: cifra y significad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rolar-la-disponibilidad-las-reservas-y-la-reposicion"/>
              </a:rPr>
              <a:t><![CDATA[Controlar la disponibilidad, las reservas y la reposi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6 / 95]]></a:t>
            </a:r>
          </a:p>
        </p:txBody>
      </p:sp>
      <p:graphicFrame>
        <p:nvGraphicFramePr>
          <p:cNvPr id="7" name="" descr=""/>
          <p:cNvGraphicFramePr>
            <a:graphicFrameLocks noGrp="1"/>
          </p:cNvGraphicFramePr>
          <p:nvPr/>
        </p:nvGraphicFramePr>
        <p:xfrm>
          <a:off x="514350" y="1257300"/>
          <a:ext cx="8115300" cy="3114675"/>
        </p:xfrm>
        <a:graphic>
          <a:graphicData uri="http://schemas.openxmlformats.org/drawingml/2006/table">
            <a:tbl>
              <a:tblPr firstRow="1" bandRow="1"/>
              <a:tblGrid>
                <a:gridCol w="3114675"/>
                <a:gridCol w="50006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ísico cont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hay hoy en la estanterí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serv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idades comprometidas con un pedido o apart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ránsito de sali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ercancía aquí pero comprometida en otra tien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Bloque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idades con incidencia que no se pueden vende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isponib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se puede prometer con plazo y condi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Memoria: cifra y significad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rolar-la-disponibilidad-las-reservas-y-la-reposicion"/>
              </a:rPr>
              <a:t><![CDATA[Controlar la disponibilidad, las reservas y la reposi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7 / 95]]></a:t>
            </a:r>
          </a:p>
        </p:txBody>
      </p:sp>
      <p:graphicFrame>
        <p:nvGraphicFramePr>
          <p:cNvPr id="7" name="" descr=""/>
          <p:cNvGraphicFramePr>
            <a:graphicFrameLocks noGrp="1"/>
          </p:cNvGraphicFramePr>
          <p:nvPr/>
        </p:nvGraphicFramePr>
        <p:xfrm>
          <a:off x="514350" y="1257300"/>
          <a:ext cx="8115300" cy="866775"/>
        </p:xfrm>
        <a:graphic>
          <a:graphicData uri="http://schemas.openxmlformats.org/drawingml/2006/table">
            <a:tbl>
              <a:tblPr firstRow="1" bandRow="1"/>
              <a:tblGrid>
                <a:gridCol w="3114675"/>
                <a:gridCol w="50006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BA pendi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edido al almacén central que aún no ha entr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Memoria: cifra y significado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rolar-la-disponibilidad-las-reservas-y-la-reposicion"/>
              </a:rPr>
              <a:t><![CDATA[Controlar la disponibilidad, las reservas y la reposi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8 / 95]]></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pinturasespecializadas.lumbre.lat/object/controlar-la-disponibilidad-las-reservas-y-la-reposicion"/>
              </a:rPr>
              <a:t><![CDATA[Abrir el juego en el OA]]></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rolar-la-disponibilidad-las-reservas-y-la-reposicion"/>
              </a:rPr>
              <a:t><![CDATA[Controlar la disponibilidad, las reservas y la reposi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9 / 9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paso activo · Tarjetas de repaso: disponibilidad y reposición · Tarjeta 1 de 6]]></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Sobre qué cifra se calcula el disponible?]]></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rolar-la-disponibilidad-las-reservas-y-la-reposicion"/>
              </a:rPr>
              <a:t><![CDATA[Controlar la disponibilidad, las reservas y la reposi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0 / 9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paso activo · Tarjetas de repaso: disponibilidad y reposición · Tarjeta 1 de 6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Sobre el físico contado hoy, no sobre el registrado ni sobre la cifra de la pantalla.]]></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rolar-la-disponibilidad-las-reservas-y-la-reposicion"/>
              </a:rPr>
              <a:t><![CDATA[Controlar la disponibilidad, las reservas y la reposi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1 / 9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paso activo · Tarjetas de repaso: disponibilidad y reposición · Tarjeta 2 de 6]]></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tres datos necesita una reserva para ser legítima?]]></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rolar-la-disponibilidad-las-reservas-y-la-reposicion"/>
              </a:rPr>
              <a:t><![CDATA[Controlar la disponibilidad, las reservas y la reposi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2 / 9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paso activo · Tarjetas de repaso: disponibilidad y reposición · Tarjeta 2 de 6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Nombre o cliente, pedido o compromiso, y fecha o límite.]]></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rolar-la-disponibilidad-las-reservas-y-la-reposicion"/>
              </a:rPr>
              <a:t><![CDATA[Controlar la disponibilidad, las reservas y la reposi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3 / 9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paso activo · Tarjetas de repaso: disponibilidad y reposición · Tarjeta 3 de 6]]></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se hace con una reserva sin dueño?]]></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rolar-la-disponibilidad-las-reservas-y-la-reposicion"/>
              </a:rPr>
              <a:t><![CDATA[Controlar la disponibilidad, las reservas y la reposi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4 / 9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paso activo · Tarjetas de repaso: disponibilidad y reposición · Tarjeta 3 de 6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Revisarla; si no se identifica, no se descuenta y se libera con registro.]]></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rolar-la-disponibilidad-las-reservas-y-la-reposicion"/>
              </a:rPr>
              <a:t><![CDATA[Controlar la disponibilidad, las reservas y la reposi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5 / 9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paso activo · Tarjetas de repaso: disponibilidad y reposición · Tarjeta 4 de 6]]></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ómo se trata la mercancía en tránsito?]]></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rolar-la-disponibilidad-las-reservas-y-la-reposicion"/>
              </a:rPr>
              <a:t><![CDATA[Controlar la disponibilidad, las reservas y la reposi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6 / 9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paso activo · Tarjetas de repaso: disponibilidad y reposición · Tarjeta 4 de 6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No es disponible en ninguna de las dos tiendas: no se suma al disponible ni se promete.]]></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rolar-la-disponibilidad-las-reservas-y-la-reposicion"/>
              </a:rPr>
              <a:t><![CDATA[Controlar la disponibilidad, las reservas y la reposi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7 / 9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paso activo · Tarjetas de repaso: disponibilidad y reposición · Tarjeta 5 de 6]]></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revisa el encargado en una petición de PBA?]]></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rolar-la-disponibilidad-las-reservas-y-la-reposicion"/>
              </a:rPr>
              <a:t><![CDATA[Controlar la disponibilidad, las reservas y la reposi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8 / 9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paso activo · Tarjetas de repaso: disponibilidad y reposición · Tarjeta 5 de 6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Referencia y formato, cantidad justificada, duplicados y estado; no rehace el procedimiento.]]></a:t>
            </a: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rolar-la-disponibilidad-las-reservas-y-la-reposicion"/>
              </a:rPr>
              <a:t><![CDATA[Controlar la disponibilidad, las reservas y la reposi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9 / 9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paso activo · Tarjetas de repaso: disponibilidad y reposición · Tarjeta 6 de 6]]></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ndo se escala un faltante?]]></a:t>
            </a: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rolar-la-disponibilidad-las-reservas-y-la-reposicion"/>
              </a:rPr>
              <a:t><![CDATA[Controlar la disponibilidad, las reservas y la reposi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0 / 9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paso activo · Tarjetas de repaso: disponibilidad y reposición · Tarjeta 6 de 6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uando afecta a una referencia relevante, bloquea un pedido o no se explica con los movimientos registrados.]]></a:t>
            </a: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isponibilidad, reservas y reposi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rolar-la-disponibilidad-las-reservas-y-la-reposicion"/>
              </a:rPr>
              <a:t><![CDATA[Controlar la disponibilidad, las reservas y la reposi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1 / 9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act-2]]></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act-3]]></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rdenar la secuencia · act-4]]></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spuesta numérica · act-5]]></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act-6]]></a:t>
            </a: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isponibilidad, reservas y reposi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rolar-la-disponibilidad-las-reservas-y-la-reposicion"/>
              </a:rPr>
              <a:t><![CDATA[Controlar la disponibilidad, las reservas y la reposi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2 / 95]]></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act-7]]></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act-8]]></a:t>
            </a:r>
          </a:p>
        </p:txBody>
      </p:sp>
      <p:sp>
        <p:nvSpPr>
          <p:cNvPr id="9" name=""/>
          <p:cNvSpPr txBox="1"/>
          <p:nvPr/>
        </p:nvSpPr>
        <p:spPr>
          <a:xfrm>
            <a:off x="514350" y="192405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Puedes separar físico, reservado, tránsito y bloqueado, y sabes qué revisar y qué escalar en una reposición o una transferencia. Siguiente paso: detectar pérdidas, daños y productos sin rotación.]]></a:t>
            </a:r>
          </a:p>
        </p:txBody>
      </p:sp>
      <p:sp>
        <p:nvSpPr>
          <p:cNvPr id="10" name=""/>
          <p:cNvSpPr txBox="1"/>
          <p:nvPr/>
        </p:nvSpPr>
        <p:spPr>
          <a:xfrm>
            <a:off x="514350" y="29241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l apartado 1 y al tablero del apartado 6. Casi todos los errores vienen de prometer el físico, sumar el tránsito o dar por buena una reserva sin dueño.]]></a:t>
            </a: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rolar-la-disponibilidad-las-reservas-y-la-reposicion"/>
              </a:rPr>
              <a:t><![CDATA[Controlar la disponibilidad, las reservas y la reposi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3 / 95]]></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trolar la disponibilidad no es contar más, sino prometer mejor. El encargado que separa físico, reservado, tránsito y bloqueado deja de discutir con la pantalla y empieza a sostener cada cifra con un documento o con una unidad concreta. Esa es la diferencia entre una tienda que dice «hay» y una tienda que puede decir «te lo confirmo».]]></a:t>
            </a: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rolar-la-disponibilidad-las-reservas-y-la-reposicion"/>
              </a:rPr>
              <a:t><![CDATA[Controlar la disponibilidad, las reservas y la reposi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4 / 95]]></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regla que resume la lección: ]]></a:t>
            </a:r>
            <a:r>
              <a:rPr lang="en-US" b="1" strike="noStrike" sz="2100" spc="0" u="none" cap="none">
                <a:solidFill>
                  <a:srgbClr val="1B2438">
                    <a:alpha val="100000"/>
                  </a:srgbClr>
                </a:solidFill>
                <a:latin typeface="Calibri"/>
              </a:rPr>
              <a:t><![CDATA[sin conteo no hay físico, sin dueño no hay reserva, sin recepción no hay tránsito cerrado y sin dato no hay promesa]]></a:t>
            </a:r>
            <a:r>
              <a:rPr lang="en-US" strike="noStrike" sz="2100" spc="0" u="none" cap="none">
                <a:solidFill>
                  <a:srgbClr val="1B2438">
                    <a:alpha val="100000"/>
                  </a:srgbClr>
                </a:solidFill>
                <a:latin typeface="Calibri"/>
              </a:rPr>
              <a:t><![CDATA[. Si mañana un pedido profesional supera el disponible, no estires la cifra: confirma lo que hay, deja el resto por escrito y escala lo que falta.]]></a:t>
            </a:r>
          </a:p>
        </p:txBody>
      </p:sp>
      <p:sp>
        <p:nvSpPr>
          <p:cNvPr id="8" name=""/>
          <p:cNvSpPr txBox="1"/>
          <p:nvPr/>
        </p:nvSpPr>
        <p:spPr>
          <a:xfrm>
            <a:off x="514350" y="29432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29432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uente interna: «Existencias físicas, registradas y disponibles» (OA 28461), para la cadena de restas y la regla de no ajustar sin evidencia.]]></a:t>
            </a: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trolar-la-disponibilidad-las-reservas-y-la-reposicion"/>
              </a:rPr>
              <a:t><![CDATA[Controlar la disponibilidad, las reservas y la reposi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5 / 95]]></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uente interna: «Solicitar reposición mediante PBA» (OA 28463) y «Preparar y registrar transferencias» (OA 28462), para el procedimiento operativo que aquí se supervisa.]]></a:t>
            </a:r>
          </a:p>
        </p:txBody>
      </p:sp>
      <p:sp>
        <p:nvSpPr>
          <p:cNvPr id="9" name=""/>
          <p:cNvSpPr txBox="1"/>
          <p:nvPr/>
        </p:nvSpPr>
        <p:spPr>
          <a:xfrm>
            <a:off x="514350" y="22764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lacionado en el portal: «Solicitar material a otra tienda» (28500) y «Control de existencias y rotación» (28511).]]></a:t>
            </a:r>
          </a:p>
        </p:txBody>
      </p:sp>
      <p:sp>
        <p:nvSpPr>
          <p:cNvPr id="11" name=""/>
          <p:cNvSpPr txBox="1"/>
          <p:nvPr/>
        </p:nvSpPr>
        <p:spPr>
          <a:xfrm>
            <a:off x="514350" y="30003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0003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importes, cantidades y situaciones marcados como ficticios son supuestos didácticos; no son datos de la empresa.]]></a:t>
            </a:r>
          </a:p>
        </p:txBody>
      </p:sp>
      <p:sp>
        <p:nvSpPr>
          <p:cNvPr id="13" name=""/>
          <p:cNvSpPr txBox="1"/>
          <p:nvPr/>
        </p:nvSpPr>
        <p:spPr>
          <a:xfrm>
            <a:off x="514350" y="3724275"/>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4" name=""/>
          <p:cNvSpPr txBox="1"/>
          <p:nvPr/>
        </p:nvSpPr>
        <p:spPr>
          <a:xfrm>
            <a:off x="762000" y="3724275"/>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texto público: el escenario (tiendas y canales de la casa).]]></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95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2026-10-31T03:23:29Z</dcterms:created>
  <dcterms:modified xsi:type="dcterms:W3CDTF">2026-10-31T03:23:29Z</dcterms:modified>
  <dc:title>Controlar la disponibilidad, las reservas y la reposición</dc:title>
  <dc:description>Presentación editable del OA «Controlar la disponibilidad, las reservas y la reposición». Enlace: https://pinturasespecializadas.lumbre.lat/object/controlar-la-disponibilidad-las-reservas-y-la-reposicion</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