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presProps" Target="presProps.xml"/>
  <Relationship Id="rId84" Type="http://schemas.openxmlformats.org/officeDocument/2006/relationships/viewProps" Target="viewProps.xml"/>
  <Relationship Id="rId85"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Carlos Ca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trol-de-la-jornada-y-gestion-de-prioridades]]></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control-de-la-jornada-y-gestion-de-prioridades]]></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ontrol de la jornada y gestión de prioridades» (2 de 6).]]></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ontrol de la jornada y gestión de prioridades» (3 de 6).]]></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ontrol de la jornada y gestión de prioridades» (4 de 6).]]></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ontrol de la jornada y gestión de prioridades» (5 de 6).]]></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ontrol de la jornada y gestión de prioridades» (6 de 6).]]></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 Controlar es comparar lo previsto con lo que pasa» (2 de 3).]]></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 Controlar es comparar lo previsto con lo que pasa» (3 de 3).]]></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tres-revisiones.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Flujo de tres revisiones de jornada: arranque, mitad y última hora, cada una con su pregunta princip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Tres revisiones breves con el tablero delante. La frecuencia es una propuesta didáctica; lo que no se puede omitir es la comparación entre lo previsto y lo re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trol-de-la-jornada-y-gestion-de-prioridades]]></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Asignar un dueño al teléfono y replanificar los pedidos con el tablero, dejando registro del camb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control actúa sobre la diferencia: un frente sin dueño se resuelve asignando dueño, y los pedidos se replanifican con el tablero. Atender el teléfono uno mismo tapa el síntoma y deja los pedidos sin revisión; pedir explicaciones no restaura el servicio; esperar a mediodía permite que el retraso crez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Tres vías de desviación y función de las revisiones del apartado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control-de-la-jornada-y-gestion-de-prioridades]]></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 La regla: urgencia x impacto x compromiso» (2 de 3).]]></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 La regla: urgencia x impacto x compromiso» (3 de 3).]]></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escala-tres-factores.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Matriz de tres niveles para urgencia, impacto y compromiso, con la descripción de cada nive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Escala de puntuación de los tres factores. Los niveles son una propuesta didáctica: la tienda debe validar si estos criterios se ajustan a su ope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trol-de-la-jornada-y-gestion-de-prioridades]]></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El cliente está en el mostrador esperando. → Urg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El pedido es para un profesional que trabaja mañana. → Impa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Prometí a Ferrer el pedido a las 12:00. → Compromi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Si no se prepara, se para la obra de dos personas. → Impa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El camión carga a las 13:00. → Urg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Quedé en llamar antes de comer. → Compromi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Definición de urgencia, impacto y compromiso del apartado 2. La urgencia mide el coste de esperar; el impacto, a quién afecta; el compromiso, la promesa explíc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control-de-la-jornada-y-gestion-de-prioridades]]></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2 · Clasificar» (2 de 2).]]></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 Coordinar mostrador, llamadas, WhatsApp y almacén» (2 de 3).]]></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 Coordinar mostrador, llamadas, WhatsApp y almacén» (3 de 3).]]></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Mostrador desbordado → Abrir segundo punto o derivar una consulta sencil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WhatsApp sin acuse → Asignar responsable y responder en dos líne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edido con hora sin dueño → Nombrar responsable y fijar punto de contro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lmacén con dos tareas a la vez → Priorizar recepción o preparación y comunicar el retr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ncidencia que supera la facultad → Escalar con hechos y alternati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Llamada de profesional sin referencia → Registrar datos y hora antes de promet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eñales concretas y regla de reasignar comunicando del apartado 3; orden de canales del OA 28467.]]></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control-de-la-jornada-y-gestion-de-prioridades]]></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Relacionar» (2 de 2).]]></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 Delegar y comprobar el cumplimiento» (2 de 2).]]></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delegar un pedido con col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5: 1. Define el resul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pedido de Ferrer, seis referencias, dos con color, montado y etiquetado a las 11:30.» No «prepara el ped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trol-de-la-jornada-y-gestion-de-prioridades]]></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delegar un pedido con col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5: 2. Fija el crite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ntidades exactas, etiquetas con nombre y referencia, color probado contra la carta. Lo que no cumpla, no está termin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trol-de-la-jornada-y-gestion-de-prioridades]]></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delegar un pedido con col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5: 3. Da facultad y lími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uede cambiar un formato por otro equivalente solo si el cliente lo acepta; no puede prometer hora nueva ni aplicar descu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trol-de-la-jornada-y-gestion-de-prioridades]]></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delegar un pedido con col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5: 4. Acuerda el punto de contro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 las 10:45 avisa del estado; si falta stock, avisa en ese momento, no a las 11:2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trol-de-la-jornada-y-gestion-de-prioridades]]></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delegar un pedido con col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5: 5. Comprueba y cier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 las 11:30 se revisa el pedido contra el criterio. Si está, se cierra; si no, se decide la alternativa y se regist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trol-de-la-jornada-y-gestion-de-prioridades]]></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Definir el resultado esperado con hora → Fijar el criterio de lo que se considera correcto → Delimitar qué puede decidir la persona sin consultar → Acordar cuándo y cómo se comprueba el resultado → Comprobar el resultado y cerrar o correg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rimero el resultado, porque sin él no hay delegación. Después el criterio, la facultad y el punto de control. Al final se comprueba. Si se empieza por la persona o por la tarea sin resultado, la comprobación se convierte en opinión y la corrección llega tar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inco piezas de la delegación del apartado 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control-de-la-jornada-y-gestion-de-prioridades]]></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 El tablero diario de tareas» (2 de 2).]]></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olumnas-tabler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uatro tarjetas con las columnas esenciales del tablero: tarea, dueño, compromiso y siguiente contro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El tablero no registra actividad: registra compromisos con dueño y hora. Las columnas de estado y bloqueo completan la lec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trol-de-la-jornada-y-gestion-de-prioridades]]></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dueño · estado · compromiso · segu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tablero cambia cuando cambia el dueño, el estado o el bloqueo, no con cada movimiento. La columna de compromiso fija la promesa y el plazo; sin dueño no hay seguimiento posi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Reglas de actualización y columnas del tablero del apartado 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control-de-la-jornada-y-gestion-de-prioridades]]></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datos ficticios): decidir entre tres fre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5: 1. Escribe los hechos y puntú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Ferrer: U3, I3, C3 = 27. Color en mostrador: U3, I2, C1 = 6. Transferencia a otra tienda: U2, I2, C2 = 8. El WhatsApp es un aviso, no un conflicto: U1, I2, C1 = 2, y se resuelve con un acuse deleg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trol-de-la-jornada-y-gestion-de-prioridades]]></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datos ficticios): decidir entre tres fre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5: 2. Detecta la depend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os dos botes que faltan a Ferrer están en el almacén de la tienda que pide la transferencia. La transferencia no compite con el pedido: es su primera acción. No se atiende después, se ejecuta den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trol-de-la-jornada-y-gestion-de-prioridades]]></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datos ficticios): decidir entre tres fre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5: 3. Decide el orden re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rimero la transferencia como parte de Ferrer; después el color, avisando de la espera; después el WhatsApp con un acuse y una respuesta de stock. El orden lo dicta la dependencia y el compromiso, no la insist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trol-de-la-jornada-y-gestion-de-prioridades]]></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datos ficticios): decidir entre tres fre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5: 4. Asigna y comprue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encargado llama a la otra tienda y reserva los botes; Ana retoma el color; Marc contesta el WhatsApp con stock confirmado. Puntos de control: 11:10 transferencia, 11:00 color, 11:30 respue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trol-de-la-jornada-y-gestion-de-prioridades]]></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datos ficticios): decidir entre tres fre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5: 5. Registra y comun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 anota qué se prometió a Ferrer, qué se dijo al cliente del color y qué se respondió por WhatsApp. A las 11:10 se revisa la transferencia; si no ha salido, se escala antes de las 12:0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trol-de-la-jornada-y-gestion-de-prioridades]]></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Porque desbloquea el compromiso de las 12:00 y hereda su prior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transferencia puntúa 8 y el color 6, pero la razón no es la diferencia de puntos: sin esos dos botes no se cumple el pedido de Ferrer, que puntúa 27. Una tarea que desbloquea un compromiso mayor hereda su prioridad. Al cliente del color se le comunica la espera; no se le deja esperando en silen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Regla de dependencia del apartado 2 y ejemplo trabajado del apartado 6.]]></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control-de-la-jornada-y-gestion-de-prioridades]]></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7 · La revisión de mitad de jornada» (2 de 2).]]></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trol-de-la-jornada-y-gestion-de-prioridades]]></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trol-de-la-jornada-y-gestion-de-prioridades]]></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9 puntos (tolerancia ±0.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primero vale 3 x 3 x 3 = 27. El segundo, 2 x 2 x 2 = 8. La diferencia es 27 - 8 = 19 puntos. El producto no mide gravedad absoluta: ordena y obliga a explicar qué factor se está valoran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Fórmula de prioridad y escala de tres niveles del apartado 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control-de-la-jornada-y-gestion-de-prioridades]]></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8 · Errores frecuentes y qué cuestan» (2 de 2).]]></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Anoto la tarea, pero no la hora prometida porque ya se sab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Insistir no es priorizar; una tarea sin hora no se puede ordenar; un tablero que se actualiza cuando uno se acuerda no sirve para decidir; y un compromiso incumplido se comunica en cuanto se sabe, no al cierre. Las otras dos frases describen control: delegar con criterio y recalcular cuando cambia el d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rrores del apartado 8 y regla de revisión del apartado 7.]]></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control-de-la-jornada-y-gestion-de-prioridades]]></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Detective de errores» (2 de 2).]]></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trol-de-la-jornada-y-gestion-de-prioridades]]></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trol-de-la-jornada-y-gestion-de-prioridades]]></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Repaso activo · Memoria: conceptos del contro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trol-de-la-jornada-y-gestion-de-prioridades]]></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Repaso activo · Memoria: conceptos del contro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trol-de-la-jornada-y-gestion-de-prioridades]]></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fórmula ordena la prior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Urgencia x impacto x compromiso, cada factor de 1 a 3; producto de 1 a 27.]]></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trol-de-la-jornada-y-gestion-de-prioridades]]></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 atiende antes que cualquier puntu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seguridad. No se puntúa: va prim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trol-de-la-jornada-y-gestion-de-prioridades]]></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do una tarea hereda la prioridad de ot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uando la desbloquea: se ejecuta como parte del compromiso may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trol-de-la-jornada-y-gestion-de-prioridades]]></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cinco piezas tiene una delegación comprob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Resultado, criterio, plazo, facultad y punto de contro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trol-de-la-jornada-y-gestion-de-prioridades]]></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do se actualiza el tabl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uando cambia dueño, plazo, estado o bloqueo, y al cerrar la jorn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trol-de-la-jornada-y-gestion-de-prioridades]]></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 hace si un compromiso no se puede cumpl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Avisar en cuanto se sabe, registrar el cambio y ofrecer alternati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trol-de-la-jornada-y-gestion-de-prioridades]]></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6.]]></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sabes priorizar y comprob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trol-de-la-jornada-y-gestion-de-prioridades]]></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sabes priorizar y comprobar?» (2 de 2).]]></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3).]]></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3 de 3).]]></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3277" r:id="rId1"/>
    <p:sldLayoutId id="2482433278" r:id="rId2"/>
    <p:sldLayoutId id="2482433279" r:id="rId3"/>
    <p:sldLayoutId id="2482433280"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bd6ded7d08f40f1e3dcc0831441f6e75401dbdb680552f751.jpg"/>
  <Relationship Id="rId3" Type="http://schemas.openxmlformats.org/officeDocument/2006/relationships/hyperlink" Target="https://pinturasespecializadas.lumbre.lat/object/control-de-la-jornada-y-gestion-de-prioridades"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la-jornada-y-gestion-de-prioridades"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la-jornada-y-gestion-de-prioridades"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la-jornada-y-gestion-de-prioridades"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la-jornada-y-gestion-de-prioridades"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la-jornada-y-gestion-de-prioridades"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la-jornada-y-gestion-de-prioridades"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la-jornada-y-gestion-de-prioridades"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la-jornada-y-gestion-de-prioridades"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la-jornada-y-gestion-de-prioridades" TargetMode="Externa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la-jornada-y-gestion-de-prioridades"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la-jornada-y-gestion-de-prioridades"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tres-revisiones2.jpg"/>
  <Relationship Id="rId3" Type="http://schemas.openxmlformats.org/officeDocument/2006/relationships/hyperlink" Target="https://pinturasespecializadas.lumbre.lat/object/control-de-la-jornada-y-gestion-de-prioridades" TargetMode="External"/>
  <Relationship Id="rId4" Type="http://schemas.openxmlformats.org/officeDocument/2006/relationships/hyperlink" Target="https://pinturasespecializadas.lumbre.lat/object/control-de-la-jornada-y-gestion-de-prioridades" TargetMode="External"/>
  <Relationship Id="rId5"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la-jornada-y-gestion-de-prioridades" TargetMode="Externa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la-jornada-y-gestion-de-prioridades"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la-jornada-y-gestion-de-prioridades"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la-jornada-y-gestion-de-prioridades" TargetMode="Externa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la-jornada-y-gestion-de-prioridades"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la-jornada-y-gestion-de-prioridades"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escala-tres-factores3.jpg"/>
  <Relationship Id="rId3" Type="http://schemas.openxmlformats.org/officeDocument/2006/relationships/hyperlink" Target="https://pinturasespecializadas.lumbre.lat/object/control-de-la-jornada-y-gestion-de-prioridades" TargetMode="External"/>
  <Relationship Id="rId4" Type="http://schemas.openxmlformats.org/officeDocument/2006/relationships/hyperlink" Target="https://pinturasespecializadas.lumbre.lat/object/control-de-la-jornada-y-gestion-de-prioridades" TargetMode="External"/>
  <Relationship Id="rId5"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la-jornada-y-gestion-de-prioridades"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la-jornada-y-gestion-de-prioridades"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la-jornada-y-gestion-de-prioridades" TargetMode="Externa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la-jornada-y-gestion-de-prioridades"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la-jornada-y-gestion-de-prioridades"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la-jornada-y-gestion-de-prioridades"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la-jornada-y-gestion-de-prioridades"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la-jornada-y-gestion-de-prioridades" TargetMode="Externa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la-jornada-y-gestion-de-prioridades"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la-jornada-y-gestion-de-prioridades"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la-jornada-y-gestion-de-prioridades"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la-jornada-y-gestion-de-prioridades"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la-jornada-y-gestion-de-prioridades"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la-jornada-y-gestion-de-prioridades"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la-jornada-y-gestion-de-prioridades"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la-jornada-y-gestion-de-prioridades" TargetMode="Externa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la-jornada-y-gestion-de-prioridades"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olumnas-tablero4.jpg"/>
  <Relationship Id="rId3" Type="http://schemas.openxmlformats.org/officeDocument/2006/relationships/hyperlink" Target="https://pinturasespecializadas.lumbre.lat/object/control-de-la-jornada-y-gestion-de-prioridades" TargetMode="External"/>
  <Relationship Id="rId4" Type="http://schemas.openxmlformats.org/officeDocument/2006/relationships/hyperlink" Target="https://pinturasespecializadas.lumbre.lat/object/control-de-la-jornada-y-gestion-de-prioridades" TargetMode="External"/>
  <Relationship Id="rId5"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la-jornada-y-gestion-de-prioridades"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la-jornada-y-gestion-de-prioridades" TargetMode="Externa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la-jornada-y-gestion-de-prioridades"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la-jornada-y-gestion-de-prioridades"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la-jornada-y-gestion-de-prioridades"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la-jornada-y-gestion-de-prioridades"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la-jornada-y-gestion-de-prioridades"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la-jornada-y-gestion-de-prioridades"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la-jornada-y-gestion-de-prioridades" TargetMode="Externa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la-jornada-y-gestion-de-prioridades"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la-jornada-y-gestion-de-prioridades"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la-jornada-y-gestion-de-prioridades"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la-jornada-y-gestion-de-prioridades"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la-jornada-y-gestion-de-prioridades"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la-jornada-y-gestion-de-prioridades" TargetMode="Externa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la-jornada-y-gestion-de-prioridades"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la-jornada-y-gestion-de-prioridades"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la-jornada-y-gestion-de-prioridades"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la-jornada-y-gestion-de-prioridades" TargetMode="Externa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la-jornada-y-gestion-de-prioridades"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la-jornada-y-gestion-de-prioridades"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la-jornada-y-gestion-de-prioridades"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la-jornada-y-gestion-de-prioridades" TargetMode="Externa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la-jornada-y-gestion-de-prioridades"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la-jornada-y-gestion-de-prioridades" TargetMode="External"/>
  <Relationship Id="rId3" Type="http://schemas.openxmlformats.org/officeDocument/2006/relationships/hyperlink" Target="https://pinturasespecializadas.lumbre.lat/object/control-de-la-jornada-y-gestion-de-prioridades" TargetMode="External"/>
  <Relationship Id="rId4"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la-jornada-y-gestion-de-prioridades"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la-jornada-y-gestion-de-prioridades"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la-jornada-y-gestion-de-prioridades"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la-jornada-y-gestion-de-prioridades"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la-jornada-y-gestion-de-prioridades"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la-jornada-y-gestion-de-prioridades"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la-jornada-y-gestion-de-prioridades"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la-jornada-y-gestion-de-prioridades"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la-jornada-y-gestion-de-prioridades" TargetMode="External"/>
  <Relationship Id="rId3"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la-jornada-y-gestion-de-prioridades" TargetMode="External"/>
  <Relationship Id="rId3"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la-jornada-y-gestion-de-prioridades" TargetMode="External"/>
  <Relationship Id="rId3"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la-jornada-y-gestion-de-prioridades" TargetMode="External"/>
  <Relationship Id="rId3"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la-jornada-y-gestion-de-prioridades" TargetMode="External"/>
  <Relationship Id="rId3"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la-jornada-y-gestion-de-prioridades" TargetMode="External"/>
  <Relationship Id="rId3"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la-jornada-y-gestion-de-prioridades" TargetMode="Externa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la-jornada-y-gestion-de-prioridades" TargetMode="External"/>
  <Relationship Id="rId3"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de-la-jornada-y-gestion-de-prioridades" TargetMode="External"/>
  <Relationship Id="rId3" Type="http://schemas.openxmlformats.org/officeDocument/2006/relationships/notesSlide" Target="../notesSlides/notesSlide80.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ontro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jornad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gestió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rioridades]]></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Carlos Castro]]></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inturasespecializadas.lumbre.lat/object/control-de-la-jornada-y-gestion-de-prioridades"/>
              </a:rPr>
              <a:t><![CDATA[Ver el OA en pinturasespecializadas.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la-jornada-y-gestion-de-prioridades"/>
              </a:rPr>
              <a:t><![CDATA[Control de la jornada y gestión de priorida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8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trolar una jornada de tienda con revisiones breves, aplicar una regla explícita de prioridad basada en urgencia, impacto y compromiso, coordinar mostrador, llamadas, WhatsApp y almacén, delegar con criterio y comprobar el cumplimiento con un tablero diari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la-jornada-y-gestion-de-prioridades"/>
              </a:rPr>
              <a:t><![CDATA[Control de la jornada y gestión de priorida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8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ercera lección de la ruta del encargado. Convierte la priorización en una regla calculable y explicable, con un ejemplo trabajado de tres conflictos simultáneos. Desarrolla la supervisión de canales, la delegación verificable y el tablero diario, sin repetir el orden de atención del OA 28467 ni el relevo del OA 28473.]]></a:t>
            </a:r>
          </a:p>
        </p:txBody>
      </p:sp>
      <p:sp>
        <p:nvSpPr>
          <p:cNvPr id="9" name=""/>
          <p:cNvSpPr txBox="1"/>
          <p:nvPr/>
        </p:nvSpPr>
        <p:spPr>
          <a:xfrm>
            <a:off x="514350" y="3286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Carlos Castro]]></a:t>
            </a:r>
          </a:p>
        </p:txBody>
      </p:sp>
      <p:sp>
        <p:nvSpPr>
          <p:cNvPr id="10" name=""/>
          <p:cNvSpPr txBox="1"/>
          <p:nvPr/>
        </p:nvSpPr>
        <p:spPr>
          <a:xfrm>
            <a:off x="514350" y="367665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prioridades · control de jornada · delegación · tablero diario · coordinación · Pinturas Especializada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ntrol de la jornada y gestión de prioridades ·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la-jornada-y-gestion-de-prioridades"/>
              </a:rPr>
              <a:t><![CDATA[Control de la jornada y gestión de priorida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80]]></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puesto didáctico: martes, 10:40, tienda de la Tienda Centro. El profesional que recoge a las 12:00 llama porque su pedido tiene dos botes de 15 litros menos. En el mostrador, una clienta espera con una carta de color para ajustar un tono. Otra tienda escribe para pedir una transferencia de dos botes que están, precisamente, en el almacén de la Tienda Centro. Y un WhatsApp de otro profesional pregunta por stock sin haber fijado hor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ntrol de la jornada y gestión de prioridades ·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la-jornada-y-gestion-de-prioridades"/>
              </a:rPr>
              <a:t><![CDATA[Control de la jornada y gestión de priorida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80]]></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cuatro frentes caben en la misma pantalla y todos parecen urgentes. El encargado tiene que decidir qué se hace primero, quién lo hace y cómo comprueba que se cumple. La respuesta no es una lista de prioridades inventada: es una regla que se puede calcular, explicar y revisar cuando cambia un dat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ntrol de la jornada y gestión de prioridades ·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la-jornada-y-gestion-de-prioridades"/>
              </a:rPr>
              <a:t><![CDATA[Control de la jornada y gestión de priorida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80]]></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vas a poder hacer al terminar]]></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ntrolar una jornada de tienda con revisiones breves, aplicar una regla explícita de prioridad basada en urgencia, impacto y compromiso, coordinar mostrador, llamadas, WhatsApp y almacén, delegar con criterio y comprobar el cumplimiento con un tablero diario.]]></a:t>
            </a:r>
          </a:p>
        </p:txBody>
      </p:sp>
      <p:sp>
        <p:nvSpPr>
          <p:cNvPr id="11" name=""/>
          <p:cNvSpPr txBox="1"/>
          <p:nvPr/>
        </p:nvSpPr>
        <p:spPr>
          <a:xfrm>
            <a:off x="514350" y="32670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2670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Buena práctica general: el método de dirección que sirve en cualquier tienda. No es, por sí solo, una norma de Pinturas Especializada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ntrol de la jornada y gestión de prioridades ·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la-jornada-y-gestion-de-prioridades"/>
              </a:rPr>
              <a:t><![CDATA[Control de la jornada y gestión de priorida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80]]></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jemplo hipotético: las situaciones, cifras e importes marcados como ficticios sirven para practicar; no son datos de la empresa.]]></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lítica verificada de Pinturas Especializadas: solo aparece cuando consta en el material interno citado; si no consta, se dice expresamente.]]></a:t>
            </a:r>
          </a:p>
        </p:txBody>
      </p:sp>
      <p:sp>
        <p:nvSpPr>
          <p:cNvPr id="11" name=""/>
          <p:cNvSpPr txBox="1"/>
          <p:nvPr/>
        </p:nvSpPr>
        <p:spPr>
          <a:xfrm>
            <a:off x="514350" y="33242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3242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ámetro pendiente de validación: los límites, importes, horarios y facultades que debe fijar dirección quedan como campos, nunca como normas inventada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ntrol de la jornada y gestión de prioridades ·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la-jornada-y-gestion-de-prioridades"/>
              </a:rPr>
              <a:t><![CDATA[Control de la jornada y gestión de priorida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80]]></a:t>
            </a:r>
          </a:p>
        </p:txBody>
      </p:sp>
      <p:sp>
        <p:nvSpPr>
          <p:cNvPr id="7" name="" descr=""/>
          <p:cNvSpPr/>
          <p:nvPr/>
        </p:nvSpPr>
        <p:spPr>
          <a:xfrm>
            <a:off x="514350" y="1219200"/>
            <a:ext cx="8115300" cy="20478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pendencia interna pendiente]]></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 lección distingue el método general de las decisiones que corresponden a Pinturas Especializadas. Antes de aplicar un umbral, un importe o una facultad, confirma con dirección: Los niveles concretos de urgencia e impacto que debe usar la tienda y quién los valid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ntrol de la jornada y gestión de prioridades ·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la-jornada-y-gestion-de-prioridades"/>
              </a:rPr>
              <a:t><![CDATA[Control de la jornada y gestión de priorida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80]]></a:t>
            </a:r>
          </a:p>
        </p:txBody>
      </p:sp>
      <p:sp>
        <p:nvSpPr>
          <p:cNvPr id="7" name="" descr=""/>
          <p:cNvSpPr/>
          <p:nvPr/>
        </p:nvSpPr>
        <p:spPr>
          <a:xfrm>
            <a:off x="514350" y="1219200"/>
            <a:ext cx="8115300" cy="16478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6478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os tiempos de respuesta comprometidos por canal y el orden oficial entre mostrador, teléfono, WhatsApp y correo. Qué tareas puede reasignar el encargado entre personas y cuáles requieren autorización de dirección. El formato, el soporte y la frecuencia oficial del tablero diario, y quién lo revisa además del encargad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Controlar es comparar lo previsto con lo que pas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la-jornada-y-gestion-de-prioridades"/>
              </a:rPr>
              <a:t><![CDATA[Control de la jornada y gestión de priorida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80]]></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trolar la jornada no es estar presente: es comparar lo previsto con lo que está pasando y actuar sobre la diferencia. En una tienda de pinturas el día se desvía por tres vías: un pedido que no está listo, un frente que se queda sin dueño y un compromiso que se descubre tarde. El control consiste en revisar esas tres cosas en momentos fijos y dejar por escrito qué cambi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Controlar es comparar lo previsto con lo que pas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la-jornada-y-gestion-de-prioridades"/>
              </a:rPr>
              <a:t><![CDATA[Control de la jornada y gestión de priorida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80]]></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opuesta de trabajo, pendiente de validar con dirección: tres revisiones -arranque, mitad de jornada y última hora-. No son reuniones: son diez minutos con el tablero delante. En cada una se responde qué compromisos vencen antes de la siguiente revisión, qué está bloqueado y quién necesita ayuda. Lo que no se revisa no se corrige; lo que se corrige sin registrar se vuelve a romp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Controlar es comparar lo previsto con lo que pas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la-jornada-y-gestion-de-prioridades"/>
              </a:rPr>
              <a:t><![CDATA[Control de la jornada y gestión de priorida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80]]></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apertura (OA2) fija el plan y el cierre (OA4) lo entrega. Esta lección cubre el tramo en que el plan se rompe y hay que decidir. La diferencia entre un encargado que apaga fuegos y uno que dirige es que el segundo decide el orden antes de que el fuego lo decida por é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Controlar es comparar lo previsto con lo que pasa]]></a:t>
            </a:r>
          </a:p>
        </p:txBody>
      </p:sp>
      <p:pic>
        <p:nvPicPr>
          <p:cNvPr id="3" name="" descr="Flujo de tres revisiones de jornada: arranque, mitad y última hora, cada una con su pregunta principal.">
            <a:hlinkClick r:id="rId3" tooltip="Flujo de tres revisiones de jornada: arranque, mitad y última hora, cada una con su pregunta principal."/>
          </p:cNvPr>
          <p:cNvPicPr>
            <a:picLocks noChangeAspect="1"/>
          </p:cNvPicPr>
          <p:nvPr>
            <p:ph type="pic" idx="1"/>
          </p:nvPr>
        </p:nvPicPr>
        <p:blipFill>
          <a:blip r:embed="rId2"/>
          <a:stretch>
            <a:fillRect/>
          </a:stretch>
        </p:blipFill>
        <p:spPr>
          <a:xfrm>
            <a:off x="2457450" y="1257300"/>
            <a:ext cx="4219575"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Tres revisiones breves con el tablero delante. La frecuencia es una propuesta didáctica; lo que no se puede omitir es la comparación entre lo previsto y lo real.]]></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control-de-la-jornada-y-gestion-de-prioridades"/>
              </a:rPr>
              <a:t><![CDATA[Ver imagen original en el O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Controlar es comparar lo previsto con lo que pas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la-jornada-y-gestion-de-prioridades"/>
              </a:rPr>
              <a:t><![CDATA[Control de la jornada y gestión de priorida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80]]></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visar no es perseguir]]></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a revisión comprueba resultados y desbloquea; no vigila a las personas. Si la revisión se convierte en interrogatorio, el equipo oculta los retrasos y el tablero deja de ser útil. La pregunta correcta es qué impide avanzar y quién lo desbloque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la-jornada-y-gestion-de-prioridades"/>
              </a:rPr>
              <a:t><![CDATA[Control de la jornada y gestión de priorida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8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1 · Controlar es comparar lo previsto con lo que pas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 media mañana compruebas que dos pedidos van tarde y que el teléfono lleva una hora sin dueño. ¿Qué haces primer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tender el teléfono tú mismo para que no se acumulen mensajes.]]></a:t>
            </a:r>
          </a:p>
        </p:txBody>
      </p:sp>
      <p:sp>
        <p:nvSpPr>
          <p:cNvPr id="10" name=""/>
          <p:cNvSpPr txBox="1"/>
          <p:nvPr/>
        </p:nvSpPr>
        <p:spPr>
          <a:xfrm>
            <a:off x="666750" y="2695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signar un dueño al teléfono y replanificar los pedidos con el tablero, dejando registro del cambio.]]></a:t>
            </a:r>
          </a:p>
        </p:txBody>
      </p:sp>
      <p:sp>
        <p:nvSpPr>
          <p:cNvPr id="11" name=""/>
          <p:cNvSpPr txBox="1"/>
          <p:nvPr/>
        </p:nvSpPr>
        <p:spPr>
          <a:xfrm>
            <a:off x="666750" y="33909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edir explicaciones a quien debía cubrir el teléfono antes de tomar ninguna decisió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la-jornada-y-gestion-de-prioridades"/>
              </a:rPr>
              <a:t><![CDATA[Control de la jornada y gestión de priorida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80]]></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sperar a la revisión de mediodía para no interrumpir el trabajo del equip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La regla: urgencia x impacto x compromis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la-jornada-y-gestion-de-prioridades"/>
              </a:rPr>
              <a:t><![CDATA[Control de la jornada y gestión de priorida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80]]></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gla que se propone tiene tres factores y un resultado: ]]></a:t>
            </a:r>
            <a:r>
              <a:rPr lang="en-US" b="1" strike="noStrike" sz="2100" spc="0" u="none" cap="none">
                <a:solidFill>
                  <a:srgbClr val="1B2438">
                    <a:alpha val="100000"/>
                  </a:srgbClr>
                </a:solidFill>
                <a:latin typeface="Calibri"/>
              </a:rPr>
              <a:t><![CDATA[prioridad = urgencia x impacto x compromiso]]></a:t>
            </a:r>
            <a:r>
              <a:rPr lang="en-US" strike="noStrike" sz="2100" spc="0" u="none" cap="none">
                <a:solidFill>
                  <a:srgbClr val="1B2438">
                    <a:alpha val="100000"/>
                  </a:srgbClr>
                </a:solidFill>
                <a:latin typeface="Calibri"/>
              </a:rPr>
              <a:t><![CDATA[. Cada factor se puntúa de 1 a 3; el producto va de 1 a 27. No es una fórmula exacta: es una forma de hacer explícito por qué se atiende antes una cosa que otra, y de poder explicarlo al cliente y al equip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La regla: urgencia x impacto x compromis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la-jornada-y-gestion-de-prioridades"/>
              </a:rPr>
              <a:t><![CDATA[Control de la jornada y gestión de priorida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80]]></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rgencia]]></a:t>
            </a:r>
            <a:r>
              <a:rPr lang="en-US" strike="noStrike" sz="2100" spc="0" u="none" cap="none">
                <a:solidFill>
                  <a:srgbClr val="1B2438">
                    <a:alpha val="100000"/>
                  </a:srgbClr>
                </a:solidFill>
                <a:latin typeface="Calibri"/>
              </a:rPr>
              <a:t><![CDATA[ mide el coste de esperar. 3: el cliente está delante o el plazo vence en la próxima hora; 2: vence hoy; 1: puede esperar a mañana sin daño. ]]></a:t>
            </a:r>
            <a:r>
              <a:rPr lang="en-US" b="1" strike="noStrike" sz="2100" spc="0" u="none" cap="none">
                <a:solidFill>
                  <a:srgbClr val="1B2438">
                    <a:alpha val="100000"/>
                  </a:srgbClr>
                </a:solidFill>
                <a:latin typeface="Calibri"/>
              </a:rPr>
              <a:t><![CDATA[Impacto]]></a:t>
            </a:r>
            <a:r>
              <a:rPr lang="en-US" strike="noStrike" sz="2100" spc="0" u="none" cap="none">
                <a:solidFill>
                  <a:srgbClr val="1B2438">
                    <a:alpha val="100000"/>
                  </a:srgbClr>
                </a:solidFill>
                <a:latin typeface="Calibri"/>
              </a:rPr>
              <a:t><![CDATA[ mide a quién afecta. 3: compromiso con cliente profesional, seguridad o varias personas; 2: un cliente o una tarea que bloquea a otra; 1: molestia menor. ]]></a:t>
            </a:r>
            <a:r>
              <a:rPr lang="en-US" b="1" strike="noStrike" sz="2100" spc="0" u="none" cap="none">
                <a:solidFill>
                  <a:srgbClr val="1B2438">
                    <a:alpha val="100000"/>
                  </a:srgbClr>
                </a:solidFill>
                <a:latin typeface="Calibri"/>
              </a:rPr>
              <a:t><![CDATA[Compromiso]]></a:t>
            </a:r>
            <a:r>
              <a:rPr lang="en-US" strike="noStrike" sz="2100" spc="0" u="none" cap="none">
                <a:solidFill>
                  <a:srgbClr val="1B2438">
                    <a:alpha val="100000"/>
                  </a:srgbClr>
                </a:solidFill>
                <a:latin typeface="Calibri"/>
              </a:rPr>
              <a:t><![CDATA[ mide si hay una promesa explícita. 3: hora y persona concretas; 2: «hoy» o «esta semana»; 1: sin promes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La regla: urgencia x impacto x compromis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la-jornada-y-gestion-de-prioridades"/>
              </a:rPr>
              <a:t><![CDATA[Control de la jornada y gestión de priorida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80]]></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os reglas corrigen la aritmética. La seguridad va siempre primero, aunque su producto sea bajo. Y una tarea que desbloquea un compromiso mayor hereda la prioridad de ese compromiso: si el pedido de las 12:00 depende de una transferencia, la transferencia se ejecuta como parte del pedido, no despué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La regla: urgencia x impacto x compromiso]]></a:t>
            </a:r>
          </a:p>
        </p:txBody>
      </p:sp>
      <p:pic>
        <p:nvPicPr>
          <p:cNvPr id="3" name="" descr="Matriz de tres niveles para urgencia, impacto y compromiso, con la descripción de cada nivel.">
            <a:hlinkClick r:id="rId3" tooltip="Matriz de tres niveles para urgencia, impacto y compromiso, con la descripción de cada nivel."/>
          </p:cNvPr>
          <p:cNvPicPr>
            <a:picLocks noChangeAspect="1"/>
          </p:cNvPicPr>
          <p:nvPr>
            <p:ph type="pic" idx="1"/>
          </p:nvPr>
        </p:nvPicPr>
        <p:blipFill>
          <a:blip r:embed="rId2"/>
          <a:stretch>
            <a:fillRect/>
          </a:stretch>
        </p:blipFill>
        <p:spPr>
          <a:xfrm>
            <a:off x="2571750" y="1257300"/>
            <a:ext cx="4000500"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Escala de puntuación de los tres factores. Los niveles son una propuesta didáctica: la tienda debe validar si estos criterios se ajustan a su operación.]]></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control-de-la-jornada-y-gestion-de-prioridades"/>
              </a:rPr>
              <a:t><![CDATA[Ver imagen original en el O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la-jornada-y-gestion-de-prioridades"/>
              </a:rPr>
              <a:t><![CDATA[Control de la jornada y gestión de priorida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8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2 · La regla: urgencia x impacto x compromis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dato del ejemplo según el factor que puntúa: urgencia, impacto o compromiso.]]></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Urgencia]]></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Impacto]]></a:t>
            </a:r>
          </a:p>
        </p:txBody>
      </p:sp>
      <p:sp>
        <p:nvSpPr>
          <p:cNvPr id="12" name=""/>
          <p:cNvSpPr txBox="1"/>
          <p:nvPr/>
        </p:nvSpPr>
        <p:spPr>
          <a:xfrm>
            <a:off x="628650" y="3305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romiso]]></a:t>
            </a:r>
          </a:p>
        </p:txBody>
      </p:sp>
      <p:sp>
        <p:nvSpPr>
          <p:cNvPr id="13" name=""/>
          <p:cNvSpPr txBox="1"/>
          <p:nvPr/>
        </p:nvSpPr>
        <p:spPr>
          <a:xfrm>
            <a:off x="514350" y="3657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El cliente está en el mostrador esperando.]]></a:t>
            </a:r>
          </a:p>
        </p:txBody>
      </p:sp>
      <p:sp>
        <p:nvSpPr>
          <p:cNvPr id="14" name=""/>
          <p:cNvSpPr txBox="1"/>
          <p:nvPr/>
        </p:nvSpPr>
        <p:spPr>
          <a:xfrm>
            <a:off x="514350" y="40195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El pedido es para un profesional que trabaja mañan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la-jornada-y-gestion-de-prioridades"/>
              </a:rPr>
              <a:t><![CDATA[Control de la jornada y gestión de priorida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80]]></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Prometí a Ferrer el pedido a las 12:00.]]></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Si no se prepara, se para la obra de dos personas.]]></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El camión carga a las 13:00.]]></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Quedé en llamar antes de comer.]]></a:t>
            </a:r>
          </a:p>
        </p:txBody>
      </p:sp>
      <p:sp>
        <p:nvSpPr>
          <p:cNvPr id="11" name=""/>
          <p:cNvSpPr txBox="1"/>
          <p:nvPr/>
        </p:nvSpPr>
        <p:spPr>
          <a:xfrm>
            <a:off x="514350" y="2667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Coordinar mostrador, llamadas, WhatsApp y almacé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la-jornada-y-gestion-de-prioridades"/>
              </a:rPr>
              <a:t><![CDATA[Control de la jornada y gestión de priorida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80]]></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ordinar cuatro frentes no significa atenderlos todos: significa que cada uno tenga dueño, acuse de recibo y un momento de revisión. El mostrador tiene prioridad por presencia, pero no puede convertirse en la única pantalla del encargado. El teléfono y WhatsApp necesitan un responsable visible y un acuse en dos líneas; el almacén necesita un dueño que no sea «el que pase por allí».]]></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Coordinar mostrador, llamadas, WhatsApp y almacé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la-jornada-y-gestion-de-prioridades"/>
              </a:rPr>
              <a:t><![CDATA[Control de la jornada y gestión de priorida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80]]></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OA 28467 trabaja el orden de atención cuando los canales coinciden y el OA 28473 el seguimiento de conversaciones. Aquí se añade la capa de supervisión: quién cubre cada frente, qué señal indica que se está desbordando y cuándo se reasigna. Señales concretas: cola de más de tres clientes sin segundo punto, mensajes sin acuse de más de una hora, pedido con hora comprometida sin responsable o almacén con recepción y preparación a la vez.]]></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Coordinar mostrador, llamadas, WhatsApp y almacé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la-jornada-y-gestion-de-prioridades"/>
              </a:rPr>
              <a:t><![CDATA[Control de la jornada y gestión de priorida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80]]></a:t>
            </a:r>
          </a:p>
        </p:txBody>
      </p:sp>
      <p:sp>
        <p:nvSpPr>
          <p:cNvPr id="7" name="" descr=""/>
          <p:cNvSpPr/>
          <p:nvPr/>
        </p:nvSpPr>
        <p:spPr>
          <a:xfrm>
            <a:off x="514350" y="2867025"/>
            <a:ext cx="8115300" cy="17621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2867025"/>
            <a:ext cx="38100" cy="17621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ndo aparece una señal, la decisión es reasignar, no acelerar. Se quita una tarea a quien está desbordado, se nombra un responsable y se comunica el cambio al cliente que espera. Reasignar sin decirlo produce dos personas en el mismo frente y un cliente sin respuesta.]]></a:t>
            </a:r>
          </a:p>
        </p:txBody>
      </p:sp>
      <p:sp>
        <p:nvSpPr>
          <p:cNvPr id="10" name=""/>
          <p:cNvSpPr txBox="1"/>
          <p:nvPr/>
        </p:nvSpPr>
        <p:spPr>
          <a:xfrm>
            <a:off x="685800" y="2943225"/>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encargado no es el cuarto mostrador]]></a:t>
            </a:r>
          </a:p>
        </p:txBody>
      </p:sp>
      <p:sp>
        <p:nvSpPr>
          <p:cNvPr id="11" name=""/>
          <p:cNvSpPr txBox="1"/>
          <p:nvPr/>
        </p:nvSpPr>
        <p:spPr>
          <a:xfrm>
            <a:off x="685800" y="3343275"/>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el encargado pasa la mañana cobrando, nadie comprueba compromisos ni reasigna. Cubrir un frente es una decisión temporal con hora de salida, no un puesto de trabajo. La cobertura de urgencia se escribe y se revisa, igual que cualquier otra tare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la-jornada-y-gestion-de-prioridades"/>
              </a:rPr>
              <a:t><![CDATA[Control de la jornada y gestión de priorida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8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3 · Coordinar mostrador, llamadas, WhatsApp y almacén]]></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señal de desbordamiento con la decisión de coordinación que le corresponde.]]></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6003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Mostrador desbordado]]></a:t>
            </a:r>
          </a:p>
        </p:txBody>
      </p:sp>
      <p:sp>
        <p:nvSpPr>
          <p:cNvPr id="11" name=""/>
          <p:cNvSpPr txBox="1"/>
          <p:nvPr/>
        </p:nvSpPr>
        <p:spPr>
          <a:xfrm>
            <a:off x="514350" y="2952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WhatsApp sin acuse]]></a:t>
            </a:r>
          </a:p>
        </p:txBody>
      </p:sp>
      <p:sp>
        <p:nvSpPr>
          <p:cNvPr id="12" name=""/>
          <p:cNvSpPr txBox="1"/>
          <p:nvPr/>
        </p:nvSpPr>
        <p:spPr>
          <a:xfrm>
            <a:off x="514350" y="3305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Pedido con hora sin dueño]]></a:t>
            </a:r>
          </a:p>
        </p:txBody>
      </p:sp>
      <p:sp>
        <p:nvSpPr>
          <p:cNvPr id="13" name=""/>
          <p:cNvSpPr txBox="1"/>
          <p:nvPr/>
        </p:nvSpPr>
        <p:spPr>
          <a:xfrm>
            <a:off x="514350" y="3657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Almacén con dos tareas a la vez]]></a:t>
            </a:r>
          </a:p>
        </p:txBody>
      </p:sp>
      <p:sp>
        <p:nvSpPr>
          <p:cNvPr id="14" name=""/>
          <p:cNvSpPr txBox="1"/>
          <p:nvPr/>
        </p:nvSpPr>
        <p:spPr>
          <a:xfrm>
            <a:off x="514350" y="40100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Incidencia que supera la faculta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la-jornada-y-gestion-de-prioridades"/>
              </a:rPr>
              <a:t><![CDATA[Control de la jornada y gestión de priorida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80]]></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Llamada de profesional sin referencia]]></a:t>
            </a:r>
          </a:p>
        </p:txBody>
      </p:sp>
      <p:sp>
        <p:nvSpPr>
          <p:cNvPr id="8" name=""/>
          <p:cNvSpPr txBox="1"/>
          <p:nvPr/>
        </p:nvSpPr>
        <p:spPr>
          <a:xfrm>
            <a:off x="514350" y="15716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9" name=""/>
          <p:cNvSpPr txBox="1"/>
          <p:nvPr/>
        </p:nvSpPr>
        <p:spPr>
          <a:xfrm>
            <a:off x="628650" y="1847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signar responsable y responder en dos líneas]]></a:t>
            </a:r>
          </a:p>
        </p:txBody>
      </p:sp>
      <p:sp>
        <p:nvSpPr>
          <p:cNvPr id="10" name=""/>
          <p:cNvSpPr txBox="1"/>
          <p:nvPr/>
        </p:nvSpPr>
        <p:spPr>
          <a:xfrm>
            <a:off x="628650" y="22002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Nombrar responsable y fijar punto de control]]></a:t>
            </a:r>
          </a:p>
        </p:txBody>
      </p:sp>
      <p:sp>
        <p:nvSpPr>
          <p:cNvPr id="11" name=""/>
          <p:cNvSpPr txBox="1"/>
          <p:nvPr/>
        </p:nvSpPr>
        <p:spPr>
          <a:xfrm>
            <a:off x="628650" y="25527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riorizar recepción o preparación y comunicar el retraso]]></a:t>
            </a:r>
          </a:p>
        </p:txBody>
      </p:sp>
      <p:sp>
        <p:nvSpPr>
          <p:cNvPr id="12" name=""/>
          <p:cNvSpPr txBox="1"/>
          <p:nvPr/>
        </p:nvSpPr>
        <p:spPr>
          <a:xfrm>
            <a:off x="628650" y="29051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scalar con hechos y alternativa]]></a:t>
            </a:r>
          </a:p>
        </p:txBody>
      </p:sp>
      <p:sp>
        <p:nvSpPr>
          <p:cNvPr id="13" name=""/>
          <p:cNvSpPr txBox="1"/>
          <p:nvPr/>
        </p:nvSpPr>
        <p:spPr>
          <a:xfrm>
            <a:off x="628650" y="32575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Registrar datos y hora antes de prometer]]></a:t>
            </a:r>
          </a:p>
        </p:txBody>
      </p:sp>
      <p:sp>
        <p:nvSpPr>
          <p:cNvPr id="14" name=""/>
          <p:cNvSpPr txBox="1"/>
          <p:nvPr/>
        </p:nvSpPr>
        <p:spPr>
          <a:xfrm>
            <a:off x="628650" y="36099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 Abrir segundo punto o derivar una consulta sencill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Delegar y comprobar el cumplimient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la-jornada-y-gestion-de-prioridades"/>
              </a:rPr>
              <a:t><![CDATA[Control de la jornada y gestión de priorida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80]]></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legar no es repartir lo que sobra: es transferir un resultado con criterio, plazo y punto de comprobación. Una delegación útil tiene cinco piezas: ]]></a:t>
            </a:r>
            <a:r>
              <a:rPr lang="en-US" b="1" strike="noStrike" sz="2100" spc="0" u="none" cap="none">
                <a:solidFill>
                  <a:srgbClr val="1B2438">
                    <a:alpha val="100000"/>
                  </a:srgbClr>
                </a:solidFill>
                <a:latin typeface="Calibri"/>
              </a:rPr>
              <a:t><![CDATA[resultado]]></a:t>
            </a:r>
            <a:r>
              <a:rPr lang="en-US" strike="noStrike" sz="2100" spc="0" u="none" cap="none">
                <a:solidFill>
                  <a:srgbClr val="1B2438">
                    <a:alpha val="100000"/>
                  </a:srgbClr>
                </a:solidFill>
                <a:latin typeface="Calibri"/>
              </a:rPr>
              <a:t><![CDATA[ (qué debe existir al final), ]]></a:t>
            </a:r>
            <a:r>
              <a:rPr lang="en-US" b="1" strike="noStrike" sz="2100" spc="0" u="none" cap="none">
                <a:solidFill>
                  <a:srgbClr val="1B2438">
                    <a:alpha val="100000"/>
                  </a:srgbClr>
                </a:solidFill>
                <a:latin typeface="Calibri"/>
              </a:rPr>
              <a:t><![CDATA[criterio]]></a:t>
            </a:r>
            <a:r>
              <a:rPr lang="en-US" strike="noStrike" sz="2100" spc="0" u="none" cap="none">
                <a:solidFill>
                  <a:srgbClr val="1B2438">
                    <a:alpha val="100000"/>
                  </a:srgbClr>
                </a:solidFill>
                <a:latin typeface="Calibri"/>
              </a:rPr>
              <a:t><![CDATA[ (cómo se considera correcto), ]]></a:t>
            </a:r>
            <a:r>
              <a:rPr lang="en-US" b="1" strike="noStrike" sz="2100" spc="0" u="none" cap="none">
                <a:solidFill>
                  <a:srgbClr val="1B2438">
                    <a:alpha val="100000"/>
                  </a:srgbClr>
                </a:solidFill>
                <a:latin typeface="Calibri"/>
              </a:rPr>
              <a:t><![CDATA[plazo]]></a:t>
            </a:r>
            <a:r>
              <a:rPr lang="en-US" strike="noStrike" sz="2100" spc="0" u="none" cap="none">
                <a:solidFill>
                  <a:srgbClr val="1B2438">
                    <a:alpha val="100000"/>
                  </a:srgbClr>
                </a:solidFill>
                <a:latin typeface="Calibri"/>
              </a:rPr>
              <a:t><![CDATA[ (hora), ]]></a:t>
            </a:r>
            <a:r>
              <a:rPr lang="en-US" b="1" strike="noStrike" sz="2100" spc="0" u="none" cap="none">
                <a:solidFill>
                  <a:srgbClr val="1B2438">
                    <a:alpha val="100000"/>
                  </a:srgbClr>
                </a:solidFill>
                <a:latin typeface="Calibri"/>
              </a:rPr>
              <a:t><![CDATA[facultad]]></a:t>
            </a:r>
            <a:r>
              <a:rPr lang="en-US" strike="noStrike" sz="2100" spc="0" u="none" cap="none">
                <a:solidFill>
                  <a:srgbClr val="1B2438">
                    <a:alpha val="100000"/>
                  </a:srgbClr>
                </a:solidFill>
                <a:latin typeface="Calibri"/>
              </a:rPr>
              <a:t><![CDATA[ (qué puede decidir sin consultar) y ]]></a:t>
            </a:r>
            <a:r>
              <a:rPr lang="en-US" b="1" strike="noStrike" sz="2100" spc="0" u="none" cap="none">
                <a:solidFill>
                  <a:srgbClr val="1B2438">
                    <a:alpha val="100000"/>
                  </a:srgbClr>
                </a:solidFill>
                <a:latin typeface="Calibri"/>
              </a:rPr>
              <a:t><![CDATA[punto de control]]></a:t>
            </a:r>
            <a:r>
              <a:rPr lang="en-US" strike="noStrike" sz="2100" spc="0" u="none" cap="none">
                <a:solidFill>
                  <a:srgbClr val="1B2438">
                    <a:alpha val="100000"/>
                  </a:srgbClr>
                </a:solidFill>
                <a:latin typeface="Calibri"/>
              </a:rPr>
              <a:t><![CDATA[ (cuándo y cómo se comprueba). Sin la última, el encargado no delega: abandon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Delegar y comprobar el cumplimient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la-jornada-y-gestion-de-prioridades"/>
              </a:rPr>
              <a:t><![CDATA[Control de la jornada y gestión de priorida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80]]></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omprobación no es vigilar cada paso. Se comprueba el resultado en el punto acordado y, si algo no cuadra, se pregunta por la causa antes de corregir. «¿Falta el 15 L porque no hay stock o porque no se buscó?» es una pregunta de control; «¿por qué no está?» a secas es una acusación.]]></a:t>
            </a:r>
          </a:p>
        </p:txBody>
      </p:sp>
      <p:sp>
        <p:nvSpPr>
          <p:cNvPr id="8" name=""/>
          <p:cNvSpPr txBox="1"/>
          <p:nvPr/>
        </p:nvSpPr>
        <p:spPr>
          <a:xfrm>
            <a:off x="514350" y="29432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OA 28470 explica cómo repartir tareas y relevar. La diferencia aquí es la verificación: el encargado responde del cumplimiento aunque la tarea la haga otro. Delegar sin comprobar es trasladar la culpa; comprobar sin criterio es perseguir.]]></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la-jornada-y-gestion-de-prioridades"/>
              </a:rPr>
              <a:t><![CDATA[Control de la jornada y gestión de priorida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8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 Delegar y comprobar el cumplimiento · Ejemplo resuelto (caso ficticio): delegar un pedido con color · Paso 1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Define el resultado]]></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edido de Ferrer, seis referencias, dos con color, montado y etiquetado a las 11:30.» No «prepara el pedido».]]></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la-jornada-y-gestion-de-prioridades"/>
              </a:rPr>
              <a:t><![CDATA[Control de la jornada y gestión de priorida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8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 Delegar y comprobar el cumplimiento · Ejemplo resuelto (caso ficticio): delegar un pedido con color · Paso 2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Fija el criterio]]></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ntidades exactas, etiquetas con nombre y referencia, color probado contra la carta. Lo que no cumpla, no está terminado.]]></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la-jornada-y-gestion-de-prioridades"/>
              </a:rPr>
              <a:t><![CDATA[Control de la jornada y gestión de priorida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8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 Delegar y comprobar el cumplimiento · Ejemplo resuelto (caso ficticio): delegar un pedido con color · Paso 3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Da facultad y límite]]></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uede cambiar un formato por otro equivalente solo si el cliente lo acepta; no puede prometer hora nueva ni aplicar descuento.]]></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la-jornada-y-gestion-de-prioridades"/>
              </a:rPr>
              <a:t><![CDATA[Control de la jornada y gestión de priorida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8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 Delegar y comprobar el cumplimiento · Ejemplo resuelto (caso ficticio): delegar un pedido con color · Paso 4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Acuerda el punto de control]]></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 las 10:45 avisa del estado; si falta stock, avisa en ese momento, no a las 11:20.]]></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la-jornada-y-gestion-de-prioridades"/>
              </a:rPr>
              <a:t><![CDATA[Control de la jornada y gestión de priorida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8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 Delegar y comprobar el cumplimiento · Ejemplo resuelto (caso ficticio): delegar un pedido con color · Paso 5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Comprueba y cierra]]></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 las 11:30 se revisa el pedido contra el criterio. Si está, se cierra; si no, se decide la alternativa y se registr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la-jornada-y-gestion-de-prioridades"/>
              </a:rPr>
              <a:t><![CDATA[Control de la jornada y gestión de priorida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8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4 · Delegar y comprobar el cumplimiento]]></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os pasos de una delegación que se puede comprobar.]]></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Fijar el criterio de lo que se considera correcto]]></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omprobar el resultado y cerrar o corregir]]></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Definir el resultado esperado con hora]]></a:t>
            </a:r>
          </a:p>
        </p:txBody>
      </p:sp>
      <p:sp>
        <p:nvSpPr>
          <p:cNvPr id="12" name=""/>
          <p:cNvSpPr txBox="1"/>
          <p:nvPr/>
        </p:nvSpPr>
        <p:spPr>
          <a:xfrm>
            <a:off x="628650" y="30765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Delimitar qué puede decidir la persona sin consultar]]></a:t>
            </a:r>
          </a:p>
        </p:txBody>
      </p:sp>
      <p:sp>
        <p:nvSpPr>
          <p:cNvPr id="13" name=""/>
          <p:cNvSpPr txBox="1"/>
          <p:nvPr/>
        </p:nvSpPr>
        <p:spPr>
          <a:xfrm>
            <a:off x="628650" y="3438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Acordar cuándo y cómo se comprueba el resultado]]></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El tablero diario de tarea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la-jornada-y-gestion-de-prioridades"/>
              </a:rPr>
              <a:t><![CDATA[Control de la jornada y gestión de priorida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80]]></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tablero diario es una sola tabla visible para todos. No es un calendario ni una lista de deseos: es el estado de las tareas que se revisan hoy. Seis columnas bastan: tarea, dueño, compromiso, estado, siguiente control y bloqueo. La columna de compromiso es la que evita discusiones: dice qué se prometió y para cuándo; si está vacía, la tarea no tiene prioridad, solo existenci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El tablero diario de tarea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la-jornada-y-gestion-de-prioridades"/>
              </a:rPr>
              <a:t><![CDATA[Control de la jornada y gestión de priorida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80]]></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actualiza en las revisiones, no a cada minuto. Cambiar el estado cada vez que alguien toca una caja convierte el tablero en ruido. La regla: se actualiza cuando cambia el dueño, el plazo, el estado o el bloqueo, y siempre al cerrar la jornada. Lo que no está en el tablero se pierde; lo que está y nadie revisa, también.]]></a:t>
            </a:r>
          </a:p>
        </p:txBody>
      </p:sp>
      <p:sp>
        <p:nvSpPr>
          <p:cNvPr id="8" name=""/>
          <p:cNvSpPr txBox="1"/>
          <p:nvPr/>
        </p:nvSpPr>
        <p:spPr>
          <a:xfrm>
            <a:off x="514350" y="29432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no va al tablero: ideas, tareas rutinarias sin compromiso y recordatorios personales. Un tablero con treinta líneas no se lee. Si hay más de las que se pueden revisar en diez minutos, se agrupan por frente o se priorizan las que vencen antes de la próxima revisió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El tablero diario de tareas]]></a:t>
            </a:r>
          </a:p>
        </p:txBody>
      </p:sp>
      <p:pic>
        <p:nvPicPr>
          <p:cNvPr id="3" name="" descr="Cuatro tarjetas con las columnas esenciales del tablero: tarea, dueño, compromiso y siguiente control.">
            <a:hlinkClick r:id="rId3" tooltip="Cuatro tarjetas con las columnas esenciales del tablero: tarea, dueño, compromiso y siguiente control."/>
          </p:cNvPr>
          <p:cNvPicPr>
            <a:picLocks noChangeAspect="1"/>
          </p:cNvPicPr>
          <p:nvPr>
            <p:ph type="pic" idx="1"/>
          </p:nvPr>
        </p:nvPicPr>
        <p:blipFill>
          <a:blip r:embed="rId2"/>
          <a:stretch>
            <a:fillRect/>
          </a:stretch>
        </p:blipFill>
        <p:spPr>
          <a:xfrm>
            <a:off x="2457450" y="1257300"/>
            <a:ext cx="4219575"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El tablero no registra actividad: registra compromisos con dueño y hora. Las columnas de estado y bloqueo completan la lectur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control-de-la-jornada-y-gestion-de-prioridades"/>
              </a:rPr>
              <a:t><![CDATA[Ver imagen original en el O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la-jornada-y-gestion-de-prioridades"/>
              </a:rPr>
              <a:t><![CDATA[Control de la jornada y gestión de priorida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8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 El tablero diario de tareas]]></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mpleta la regla del tablero. Se actualiza cuando cambia el ___, el plazo, el ___ o el bloqueo. La columna de ___ dice qué se prometió y para cuándo. Lo que no tiene dueño no tiene ___.]]></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Ejemplo trabajado: tres conflictos a las 10:40]]></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la-jornada-y-gestion-de-prioridades"/>
              </a:rPr>
              <a:t><![CDATA[Control de la jornada y gestión de priorida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8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puesto didáctico: martes, 10:40. Coinciden tres conflictos y ninguno es falso. El pedido de Ferrer, profesional, debe estar a las 12:00 y faltan dos botes de 15 L. Un cliente espera en el mostrador para ajustar un color. Otra tienda pide una transferencia de dos botes que, precisamente, son los que le faltan a Ferrer. Al margen, un WhatsApp pregunta por stock sin hora prometida: no es un conflicto, es un acuse que se delega. La tentación es atender al que está delante; la decisión correcta es calcular, detectar la dependencia y asignar.]]></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la-jornada-y-gestion-de-prioridades"/>
              </a:rPr>
              <a:t><![CDATA[Control de la jornada y gestión de priorida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8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 Ejemplo trabajado: tres conflictos a las 10:40 · Ejemplo resuelto (datos ficticios): decidir entre tres frentes · Paso 1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Escribe los hechos y puntúa]]></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errer: U3, I3, C3 = 27. Color en mostrador: U3, I2, C1 = 6. Transferencia a otra tienda: U2, I2, C2 = 8. El WhatsApp es un aviso, no un conflicto: U1, I2, C1 = 2, y se resuelve con un acuse delegado.]]></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la-jornada-y-gestion-de-prioridades"/>
              </a:rPr>
              <a:t><![CDATA[Control de la jornada y gestión de priorida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8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 Ejemplo trabajado: tres conflictos a las 10:40 · Ejemplo resuelto (datos ficticios): decidir entre tres frentes · Paso 2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Detecta la dependencia]]></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dos botes que faltan a Ferrer están en el almacén de la tienda que pide la transferencia. La transferencia no compite con el pedido: es su primera acción. No se atiende después, se ejecuta dentro.]]></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la-jornada-y-gestion-de-prioridades"/>
              </a:rPr>
              <a:t><![CDATA[Control de la jornada y gestión de priorida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8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 Ejemplo trabajado: tres conflictos a las 10:40 · Ejemplo resuelto (datos ficticios): decidir entre tres frentes · Paso 3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Decide el orden real]]></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imero la transferencia como parte de Ferrer; después el color, avisando de la espera; después el WhatsApp con un acuse y una respuesta de stock. El orden lo dicta la dependencia y el compromiso, no la insistencia.]]></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la-jornada-y-gestion-de-prioridades"/>
              </a:rPr>
              <a:t><![CDATA[Control de la jornada y gestión de priorida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8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 Ejemplo trabajado: tres conflictos a las 10:40 · Ejemplo resuelto (datos ficticios): decidir entre tres frentes · Paso 4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Asigna y comprueba]]></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encargado llama a la otra tienda y reserva los botes; Ana retoma el color; Marc contesta el WhatsApp con stock confirmado. Puntos de control: 11:10 transferencia, 11:00 color, 11:30 respuesta.]]></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la-jornada-y-gestion-de-prioridades"/>
              </a:rPr>
              <a:t><![CDATA[Control de la jornada y gestión de priorida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8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 Ejemplo trabajado: tres conflictos a las 10:40 · Ejemplo resuelto (datos ficticios): decidir entre tres frentes · Paso 5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Registra y comunica]]></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anota qué se prometió a Ferrer, qué se dijo al cliente del color y qué se respondió por WhatsApp. A las 11:10 se revisa la transferencia; si no ha salido, se escala antes de las 12:00.]]></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la-jornada-y-gestion-de-prioridades"/>
              </a:rPr>
              <a:t><![CDATA[Control de la jornada y gestión de priorida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8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 Ejemplo trabajado: tres conflictos a las 10:40]]></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el caso anterior, ¿por qué la transferencia se ejecuta antes que el color del cliente que está esperand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Porque su puntuación de prioridad es más alta que la del color.]]></a:t>
            </a:r>
          </a:p>
        </p:txBody>
      </p:sp>
      <p:sp>
        <p:nvSpPr>
          <p:cNvPr id="10" name=""/>
          <p:cNvSpPr txBox="1"/>
          <p:nvPr/>
        </p:nvSpPr>
        <p:spPr>
          <a:xfrm>
            <a:off x="666750" y="2695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orque desbloquea el compromiso de las 12:00 y hereda su prioridad.]]></a:t>
            </a:r>
          </a:p>
        </p:txBody>
      </p:sp>
      <p:sp>
        <p:nvSpPr>
          <p:cNvPr id="11" name=""/>
          <p:cNvSpPr txBox="1"/>
          <p:nvPr/>
        </p:nvSpPr>
        <p:spPr>
          <a:xfrm>
            <a:off x="666750" y="33909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orque las otras tiendas son clientes internos y tienen preferencia.]]></a:t>
            </a:r>
          </a:p>
        </p:txBody>
      </p:sp>
      <p:sp>
        <p:nvSpPr>
          <p:cNvPr id="12" name=""/>
          <p:cNvSpPr txBox="1"/>
          <p:nvPr/>
        </p:nvSpPr>
        <p:spPr>
          <a:xfrm>
            <a:off x="666750" y="40862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orque el cliente del color puede esperar sin que se le avise.]]></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La revisión de mitad de jorna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la-jornada-y-gestion-de-prioridades"/>
              </a:rPr>
              <a:t><![CDATA[Control de la jornada y gestión de priorida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80]]></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visión de mitad de jornada no sirve para repetir el plan de la mañana: sirve para corregirlo con datos nuevos. Tres preguntas: qué compromisos vencen antes de la próxima revisión y no tienen avance, qué tareas están bloqueadas y por quién, y qué promesas nuevas se hicieron desde la apertura. La tercera es la que más se olvida: cada «te llamo luego» crea un compromiso que no estaba en el tablero.]]></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La revisión de mitad de jorna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la-jornada-y-gestion-de-prioridades"/>
              </a:rPr>
              <a:t><![CDATA[Control de la jornada y gestión de priorida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80]]></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 esas respuestas se decide reasignar, adelantar, retrasar o escalar. Retrasar es una decisión legítima si se comunica al cliente y se registra; lo que no es legítimo es dejar que el plazo pase en silencio. Si un compromiso no se puede cumplir, se avisa en cuanto se sabe, no al final del turno.]]></a:t>
            </a:r>
          </a:p>
        </p:txBody>
      </p:sp>
      <p:sp>
        <p:nvSpPr>
          <p:cNvPr id="8" name=""/>
          <p:cNvSpPr txBox="1"/>
          <p:nvPr/>
        </p:nvSpPr>
        <p:spPr>
          <a:xfrm>
            <a:off x="514350" y="29432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escala cuando hace falta una facultad que el encargado no tiene, cuando el compromiso afecta a otra tienda o a un cliente clave, o cuando la solución exige un recurso que no está en la tienda. Se escala con hechos, alternativa y hora de respuesta, como en el OA1.]]></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La revisión de mitad de jornad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la-jornada-y-gestion-de-prioridades"/>
              </a:rPr>
              <a:t><![CDATA[Control de la jornada y gestión de priorida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80]]></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jemplo ficticio de puntuación y decisión. La seguridad no entra en la tabla: si hubiera un riesgo, iría antes que cualquier producto.]]></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la-jornada-y-gestion-de-prioridades"/>
              </a:rPr>
              <a:t><![CDATA[Control de la jornada y gestión de priorida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80]]></a:t>
            </a:r>
          </a:p>
        </p:txBody>
      </p:sp>
      <p:graphicFrame>
        <p:nvGraphicFramePr>
          <p:cNvPr id="7" name="" descr=""/>
          <p:cNvGraphicFramePr>
            <a:graphicFrameLocks noGrp="1"/>
          </p:cNvGraphicFramePr>
          <p:nvPr/>
        </p:nvGraphicFramePr>
        <p:xfrm>
          <a:off x="514350" y="1257300"/>
          <a:ext cx="8115300" cy="2790825"/>
        </p:xfrm>
        <a:graphic>
          <a:graphicData uri="http://schemas.openxmlformats.org/drawingml/2006/table">
            <a:tbl>
              <a:tblPr firstRow="1" bandRow="1"/>
              <a:tblGrid>
                <a:gridCol w="1914525"/>
                <a:gridCol w="942975"/>
                <a:gridCol w="942975"/>
                <a:gridCol w="942975"/>
                <a:gridCol w="1266825"/>
                <a:gridCol w="21050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onflic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U]]></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I]]></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roduc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cis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dido Ferrer 12:0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3]]></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3]]></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3]]></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7]]></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imero; depende de transfer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liente esperando col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3]]></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6]]></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gundo, con espera comunic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ransferencia a otra tien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8]]></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imero como parte del pedido Ferre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la-jornada-y-gestion-de-prioridades"/>
              </a:rPr>
              <a:t><![CDATA[Control de la jornada y gestión de priorida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80]]></a:t>
            </a:r>
          </a:p>
        </p:txBody>
      </p:sp>
      <p:graphicFrame>
        <p:nvGraphicFramePr>
          <p:cNvPr id="7" name="" descr=""/>
          <p:cNvGraphicFramePr>
            <a:graphicFrameLocks noGrp="1"/>
          </p:cNvGraphicFramePr>
          <p:nvPr/>
        </p:nvGraphicFramePr>
        <p:xfrm>
          <a:off x="514350" y="1257300"/>
          <a:ext cx="8115300" cy="1133475"/>
        </p:xfrm>
        <a:graphic>
          <a:graphicData uri="http://schemas.openxmlformats.org/drawingml/2006/table">
            <a:tbl>
              <a:tblPr firstRow="1" bandRow="1"/>
              <a:tblGrid>
                <a:gridCol w="1914525"/>
                <a:gridCol w="942975"/>
                <a:gridCol w="942975"/>
                <a:gridCol w="942975"/>
                <a:gridCol w="1266825"/>
                <a:gridCol w="21050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onflic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U]]></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I]]></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roduc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cis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WhatsApp de stock]]></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use y respuesta deleg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Respuesta numér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la-jornada-y-gestion-de-prioridades"/>
              </a:rPr>
              <a:t><![CDATA[Control de la jornada y gestión de priorida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8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7 · La revisión de mitad de jornada]]></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upuesto didáctico: un conflicto puntúa 3 en urgencia, 3 en impacto y 3 en compromiso; otro puntúa 2, 2 y 2. ¿Cuántos puntos de prioridad separan al primero del segundo?]]></a:t>
            </a:r>
          </a:p>
        </p:txBody>
      </p:sp>
      <p:sp>
        <p:nvSpPr>
          <p:cNvPr id="9" name=""/>
          <p:cNvSpPr txBox="1"/>
          <p:nvPr/>
        </p:nvSpPr>
        <p:spPr>
          <a:xfrm>
            <a:off x="628650" y="2647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spuesta numérica (puntos): ________________]]></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 Errores frecuentes y qué cuesta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la-jornada-y-gestion-de-prioridades"/>
              </a:rPr>
              <a:t><![CDATA[Control de la jornada y gestión de priorida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80]]></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tender al que más insiste.]]></a:t>
            </a:r>
            <a:r>
              <a:rPr lang="en-US" strike="noStrike" sz="2100" spc="0" u="none" cap="none">
                <a:solidFill>
                  <a:srgbClr val="1B2438">
                    <a:alpha val="100000"/>
                  </a:srgbClr>
                </a:solidFill>
                <a:latin typeface="Calibri"/>
              </a:rPr>
              <a:t><![CDATA[ El volumen de la queja sustituye al cálculo. Consecuencia: el compromiso con hora se descubre tarde y el cliente que esperaba con paciencia aprende a gritar.]]></a:t>
            </a:r>
          </a:p>
        </p:txBody>
      </p:sp>
      <p:sp>
        <p:nvSpPr>
          <p:cNvPr id="8" name=""/>
          <p:cNvSpPr txBox="1"/>
          <p:nvPr/>
        </p:nvSpPr>
        <p:spPr>
          <a:xfrm>
            <a:off x="514350" y="22860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notar la tarea sin el compromiso.]]></a:t>
            </a:r>
            <a:r>
              <a:rPr lang="en-US" strike="noStrike" sz="2100" spc="0" u="none" cap="none">
                <a:solidFill>
                  <a:srgbClr val="1B2438">
                    <a:alpha val="100000"/>
                  </a:srgbClr>
                </a:solidFill>
                <a:latin typeface="Calibri"/>
              </a:rPr>
              <a:t><![CDATA[ El tablero dice qué hay que hacer, pero no para cuándo ni para quién. Consecuencia: tareas que parecen urgentes porque nadie sabe cuál vence primero.]]></a:t>
            </a:r>
          </a:p>
        </p:txBody>
      </p:sp>
      <p:sp>
        <p:nvSpPr>
          <p:cNvPr id="9" name=""/>
          <p:cNvSpPr txBox="1"/>
          <p:nvPr/>
        </p:nvSpPr>
        <p:spPr>
          <a:xfrm>
            <a:off x="514350" y="334327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Delegar y desaparecer.]]></a:t>
            </a:r>
            <a:r>
              <a:rPr lang="en-US" strike="noStrike" sz="2100" spc="0" u="none" cap="none">
                <a:solidFill>
                  <a:srgbClr val="1B2438">
                    <a:alpha val="100000"/>
                  </a:srgbClr>
                </a:solidFill>
                <a:latin typeface="Calibri"/>
              </a:rPr>
              <a:t><![CDATA[ Se asigna la tarea y no se comprueba hasta el cierre. Consecuencia: el error se descubre cuando ya no hay margen para corregirlo.]]></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 Errores frecuentes y qué cuesta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la-jornada-y-gestion-de-prioridades"/>
              </a:rPr>
              <a:t><![CDATA[Control de la jornada y gestión de priorida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80]]></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No recalcular cuando cambia un dato.]]></a:t>
            </a:r>
            <a:r>
              <a:rPr lang="en-US" strike="noStrike" sz="2100" spc="0" u="none" cap="none">
                <a:solidFill>
                  <a:srgbClr val="1B2438">
                    <a:alpha val="100000"/>
                  </a:srgbClr>
                </a:solidFill>
                <a:latin typeface="Calibri"/>
              </a:rPr>
              <a:t><![CDATA[ El plan de las 9:00 se mantiene a las 12:00 aunque el cliente haya cambiado la hora. Consecuencia: se protege un orden obsoleto y se rompe el compromiso real.]]></a:t>
            </a:r>
          </a:p>
        </p:txBody>
      </p:sp>
      <p:sp>
        <p:nvSpPr>
          <p:cNvPr id="8" name=""/>
          <p:cNvSpPr txBox="1"/>
          <p:nvPr/>
        </p:nvSpPr>
        <p:spPr>
          <a:xfrm>
            <a:off x="514350" y="26098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ctualizar el tablero «cuando me acuerde».]]></a:t>
            </a:r>
            <a:r>
              <a:rPr lang="en-US" strike="noStrike" sz="2100" spc="0" u="none" cap="none">
                <a:solidFill>
                  <a:srgbClr val="1B2438">
                    <a:alpha val="100000"/>
                  </a:srgbClr>
                </a:solidFill>
                <a:latin typeface="Calibri"/>
              </a:rPr>
              <a:t><![CDATA[ El tablero se convierte en un adorno. Consecuencia: cada persona trabaja con una versión distinta del día.]]></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la-jornada-y-gestion-de-prioridades"/>
              </a:rPr>
              <a:t><![CDATA[Control de la jornada y gestión de priorida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8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8 · Errores frecuentes y qué cuestan]]></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eis frases de un encargado durante la jornada. Marca las que describen un error de control.]]></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tiendo primero al que más insiste; si se queja, algo tendrá.»]]></a:t>
            </a:r>
          </a:p>
        </p:txBody>
      </p:sp>
      <p:sp>
        <p:nvSpPr>
          <p:cNvPr id="10" name=""/>
          <p:cNvSpPr txBox="1"/>
          <p:nvPr/>
        </p:nvSpPr>
        <p:spPr>
          <a:xfrm>
            <a:off x="628650" y="2676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noto la tarea, pero no la hora prometida porque ya se sabe.»]]></a:t>
            </a:r>
          </a:p>
        </p:txBody>
      </p:sp>
      <p:sp>
        <p:nvSpPr>
          <p:cNvPr id="11" name=""/>
          <p:cNvSpPr txBox="1"/>
          <p:nvPr/>
        </p:nvSpPr>
        <p:spPr>
          <a:xfrm>
            <a:off x="628650" y="3038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Delego el pedido y lo compruebo a la hora acordada con el criterio escrito.»]]></a:t>
            </a:r>
          </a:p>
        </p:txBody>
      </p:sp>
      <p:sp>
        <p:nvSpPr>
          <p:cNvPr id="12" name=""/>
          <p:cNvSpPr txBox="1"/>
          <p:nvPr/>
        </p:nvSpPr>
        <p:spPr>
          <a:xfrm>
            <a:off x="628650" y="37147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i cambia un dato, recalculo la prioridad y aviso al cliente afectado.»]]></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la-jornada-y-gestion-de-prioridades"/>
              </a:rPr>
              <a:t><![CDATA[Control de la jornada y gestión de priorida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80]]></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El tablero lo actualizo al final, si me acuerdo.»]]></a:t>
            </a:r>
          </a:p>
        </p:txBody>
      </p:sp>
      <p:sp>
        <p:nvSpPr>
          <p:cNvPr id="8" name=""/>
          <p:cNvSpPr txBox="1"/>
          <p:nvPr/>
        </p:nvSpPr>
        <p:spPr>
          <a:xfrm>
            <a:off x="628650" y="15811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 «Cuando un compromiso no se puede cumplir, espero al cierre para explicarlo.»]]></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tablero diario de tare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la-jornada-y-gestion-de-prioridades"/>
              </a:rPr>
              <a:t><![CDATA[Control de la jornada y gestión de priorida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80]]></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solo tablero visible, con seis columnas. Úsalo en las tres revisiones y actualízalo solo cuando cambie el dueño, el plazo, el estado o el bloqueo. Las filas de ejemplo son ficticias y sirven para ver el nivel de detalle necesario.]]></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tablero diario de tare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la-jornada-y-gestion-de-prioridades"/>
              </a:rPr>
              <a:t><![CDATA[Control de la jornada y gestión de priorida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80]]></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jemplo ficticio de tablero a las 10:40. No reproduce una pantalla ni un sistema real de Pinturas Especializadas.]]></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la-jornada-y-gestion-de-prioridades"/>
              </a:rPr>
              <a:t><![CDATA[Control de la jornada y gestión de priorida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80]]></a:t>
            </a:r>
          </a:p>
        </p:txBody>
      </p:sp>
      <p:graphicFrame>
        <p:nvGraphicFramePr>
          <p:cNvPr id="7" name="" descr=""/>
          <p:cNvGraphicFramePr>
            <a:graphicFrameLocks noGrp="1"/>
          </p:cNvGraphicFramePr>
          <p:nvPr/>
        </p:nvGraphicFramePr>
        <p:xfrm>
          <a:off x="514350" y="1257300"/>
          <a:ext cx="8115300" cy="2952750"/>
        </p:xfrm>
        <a:graphic>
          <a:graphicData uri="http://schemas.openxmlformats.org/drawingml/2006/table">
            <a:tbl>
              <a:tblPr firstRow="1" bandRow="1"/>
              <a:tblGrid>
                <a:gridCol w="1819275"/>
                <a:gridCol w="3305175"/>
                <a:gridCol w="29908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olumn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escrib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jemplo ficticio (10:40)]]></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are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ultado concreto, no activ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dido Ferrer, 12 botes, 12:0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ueñ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mbre, no «el tur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promi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se prometió y a quié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2 botes a Ferrer a las 12:0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t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bierta, en curso, bloqueada o cerr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loqueada: faltan 2 bot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la-jornada-y-gestion-de-prioridades"/>
              </a:rPr>
              <a:t><![CDATA[Control de la jornada y gestión de priorida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80]]></a:t>
            </a:r>
          </a:p>
        </p:txBody>
      </p:sp>
      <p:graphicFrame>
        <p:nvGraphicFramePr>
          <p:cNvPr id="7" name="" descr=""/>
          <p:cNvGraphicFramePr>
            <a:graphicFrameLocks noGrp="1"/>
          </p:cNvGraphicFramePr>
          <p:nvPr/>
        </p:nvGraphicFramePr>
        <p:xfrm>
          <a:off x="514350" y="1257300"/>
          <a:ext cx="8115300" cy="1828800"/>
        </p:xfrm>
        <a:graphic>
          <a:graphicData uri="http://schemas.openxmlformats.org/drawingml/2006/table">
            <a:tbl>
              <a:tblPr firstRow="1" bandRow="1"/>
              <a:tblGrid>
                <a:gridCol w="1819275"/>
                <a:gridCol w="3305175"/>
                <a:gridCol w="29908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olumn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escrib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jemplo ficticio (10:40)]]></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guiente contro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ora y qué se comprueb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1:10, transferencia en cami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loque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impide avanzar y quién lo desbloque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tock en otra tienda; llamada he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tablero diario de tare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la-jornada-y-gestion-de-prioridades"/>
              </a:rPr>
              <a:t><![CDATA[Control de la jornada y gestión de priorida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80]]></a:t>
            </a:r>
          </a:p>
        </p:txBody>
      </p:sp>
      <p:sp>
        <p:nvSpPr>
          <p:cNvPr id="7" name="" descr=""/>
          <p:cNvSpPr/>
          <p:nvPr/>
        </p:nvSpPr>
        <p:spPr>
          <a:xfrm>
            <a:off x="514350" y="1219200"/>
            <a:ext cx="8115300" cy="14192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usarla]]></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una línea no tiene dueño, compromiso o siguiente control, no está lista para el tablero. El formato, el soporte y la frecuencia oficial son parámetros pendientes de validación con dirección.]]></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Memoria: conceptos del control]]></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la-jornada-y-gestion-de-prioridades"/>
              </a:rPr>
              <a:t><![CDATA[Control de la jornada y gestión de priorida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80]]></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rg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ste de esper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mpac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 quién afecta la decis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promi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mesa explícita con ho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pend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area que desbloquea un compromiso may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unto de contro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ora y criterio para comprob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loque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impide avanzar y quién lo desbloque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Memoria: conceptos del control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la-jornada-y-gestion-de-prioridades"/>
              </a:rPr>
              <a:t><![CDATA[Control de la jornada y gestión de priorida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80]]></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pinturasespecializadas.lumbre.lat/object/control-de-la-jornada-y-gestion-de-prioridades"/>
              </a:rPr>
              <a:t><![CDATA[Abrir el juego en el OA]]></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la-jornada-y-gestion-de-prioridades"/>
              </a:rPr>
              <a:t><![CDATA[Control de la jornada y gestión de priorida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8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fórmula ordena la prioridad?]]></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1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la-jornada-y-gestion-de-prioridades"/>
              </a:rPr>
              <a:t><![CDATA[Control de la jornada y gestión de priorida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8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rgencia x impacto x compromiso, cada factor de 1 a 3; producto de 1 a 27.]]></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la-jornada-y-gestion-de-prioridades"/>
              </a:rPr>
              <a:t><![CDATA[Control de la jornada y gestión de priorida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8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 atiende antes que cualquier puntuación?]]></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2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la-jornada-y-gestion-de-prioridades"/>
              </a:rPr>
              <a:t><![CDATA[Control de la jornada y gestión de priorida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8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seguridad. No se puntúa: va primero.]]></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la-jornada-y-gestion-de-prioridades"/>
              </a:rPr>
              <a:t><![CDATA[Control de la jornada y gestión de priorida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8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do una tarea hereda la prioridad de otra?]]></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3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la-jornada-y-gestion-de-prioridades"/>
              </a:rPr>
              <a:t><![CDATA[Control de la jornada y gestión de priorida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8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uando la desbloquea: se ejecuta como parte del compromiso mayor.]]></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la-jornada-y-gestion-de-prioridades"/>
              </a:rPr>
              <a:t><![CDATA[Control de la jornada y gestión de priorida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8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cinco piezas tiene una delegación comprobable?]]></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4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la-jornada-y-gestion-de-prioridades"/>
              </a:rPr>
              <a:t><![CDATA[Control de la jornada y gestión de priorida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8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Resultado, criterio, plazo, facultad y punto de control.]]></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la-jornada-y-gestion-de-prioridades"/>
              </a:rPr>
              <a:t><![CDATA[Control de la jornada y gestión de priorida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8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do se actualiza el tablero?]]></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5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la-jornada-y-gestion-de-prioridades"/>
              </a:rPr>
              <a:t><![CDATA[Control de la jornada y gestión de priorida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8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uando cambia dueño, plazo, estado o bloqueo, y al cerrar la jornada.]]></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la-jornada-y-gestion-de-prioridades"/>
              </a:rPr>
              <a:t><![CDATA[Control de la jornada y gestión de priorida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8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 hace si un compromiso no se puede cumplir?]]></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6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la-jornada-y-gestion-de-prioridades"/>
              </a:rPr>
              <a:t><![CDATA[Control de la jornada y gestión de priorida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8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visar en cuanto se sabe, registrar el cambio y ofrecer alternativa.]]></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sabes priorizar y comprob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la-jornada-y-gestion-de-prioridades"/>
              </a:rPr>
              <a:t><![CDATA[Control de la jornada y gestión de priorida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6 / 8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act-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act-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act-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act-5]]></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sabes priorizar y comprob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la-jornada-y-gestion-de-prioridades"/>
              </a:rPr>
              <a:t><![CDATA[Control de la jornada y gestión de priorida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7 / 80]]></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spuesta numérica · act-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act-8]]></a:t>
            </a:r>
          </a:p>
        </p:txBody>
      </p:sp>
      <p:sp>
        <p:nvSpPr>
          <p:cNvPr id="10" name=""/>
          <p:cNvSpPr txBox="1"/>
          <p:nvPr/>
        </p:nvSpPr>
        <p:spPr>
          <a:xfrm>
            <a:off x="514350" y="22764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Puedes ordenar frentes con una regla explicable, delegar con punto de control y usar el tablero para corregir el día. Siguiente paso: cerrar la jornada y entregar los pendientes.]]></a:t>
            </a:r>
          </a:p>
        </p:txBody>
      </p:sp>
      <p:sp>
        <p:nvSpPr>
          <p:cNvPr id="11" name=""/>
          <p:cNvSpPr txBox="1"/>
          <p:nvPr/>
        </p:nvSpPr>
        <p:spPr>
          <a:xfrm>
            <a:off x="514350" y="32766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l apartado 2 y al 6. La mayoría de los errores vienen de ordenar por insistencia, olvidar la dependencia o delegar sin comprobar.]]></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la-jornada-y-gestion-de-prioridades"/>
              </a:rPr>
              <a:t><![CDATA[Control de la jornada y gestión de priorida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8 / 80]]></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trolar la jornada es hacer visible el orden antes de que lo imponga la urgencia. La regla de urgencia, impacto y compromiso no elimina la presión del mostrador: la convierte en una decisión que se puede explicar, revisar y corregir cuando cambia un dato. Y la dependencia es la parte que más se olvida: la tarea que desbloquea un compromiso mayor no compite con él, forma parte de él.]]></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la-jornada-y-gestion-de-prioridades"/>
              </a:rPr>
              <a:t><![CDATA[Control de la jornada y gestión de priorida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9 / 80]]></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mañana tienes tres frentes a la vez, escribe los hechos, puntúa, detecta qué depende de qué y comprueba lo que delegas en el punto acordado. El tablero no sirve para demostrar que se trabaja: sirve para saber qué se prometió y quién responde.]]></a:t>
            </a:r>
          </a:p>
        </p:txBody>
      </p:sp>
      <p:sp>
        <p:nvSpPr>
          <p:cNvPr id="8" name=""/>
          <p:cNvSpPr txBox="1"/>
          <p:nvPr/>
        </p:nvSpPr>
        <p:spPr>
          <a:xfrm>
            <a:off x="514350" y="26098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26098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 interna: «Apertura y preparación de la tienda» (M1·O2), para el plan que esta lección controla.]]></a:t>
            </a:r>
          </a:p>
        </p:txBody>
      </p:sp>
      <p:sp>
        <p:nvSpPr>
          <p:cNvPr id="10" name=""/>
          <p:cNvSpPr txBox="1"/>
          <p:nvPr/>
        </p:nvSpPr>
        <p:spPr>
          <a:xfrm>
            <a:off x="514350" y="333375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1" name=""/>
          <p:cNvSpPr txBox="1"/>
          <p:nvPr/>
        </p:nvSpPr>
        <p:spPr>
          <a:xfrm>
            <a:off x="762000" y="333375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lacionado en el portal: «Priorizar mostrador y canales a distancia» (28467) y «Seguimiento y relevo de conversaciones» (28473), para el orden de canales y el seguimiento.]]></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de-la-jornada-y-gestion-de-prioridades"/>
              </a:rPr>
              <a:t><![CDATA[Control de la jornada y gestión de priorida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0 / 80]]></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lacionado en el portal: «Repartir tareas: mostrador, teléfono y taller» (28470), para el reparto y el relevo que aquí se supervisan.]]></a:t>
            </a:r>
          </a:p>
        </p:txBody>
      </p:sp>
      <p:sp>
        <p:nvSpPr>
          <p:cNvPr id="9" name=""/>
          <p:cNvSpPr txBox="1"/>
          <p:nvPr/>
        </p:nvSpPr>
        <p:spPr>
          <a:xfrm>
            <a:off x="514350" y="22764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texto público: el escenario (cuatro tiendas, canales y atención a profesionales).]]></a:t>
            </a:r>
          </a:p>
        </p:txBody>
      </p:sp>
      <p:sp>
        <p:nvSpPr>
          <p:cNvPr id="11" name=""/>
          <p:cNvSpPr txBox="1"/>
          <p:nvPr/>
        </p:nvSpPr>
        <p:spPr>
          <a:xfrm>
            <a:off x="514350" y="30003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0003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nombres, horas, puntuaciones e importes marcados como ficticios son supuestos didácticos; no son datos de la empresa.]]></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80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2026-10-31T03:23:24Z</dcterms:created>
  <dcterms:modified xsi:type="dcterms:W3CDTF">2026-10-31T03:23:24Z</dcterms:modified>
  <dc:title>Control de la jornada y gestión de prioridades</dc:title>
  <dc:description>Presentación editable del OA «Control de la jornada y gestión de prioridades». Enlace: https://pinturasespecializadas.lumbre.lat/object/control-de-la-jornada-y-gestion-de-prioridades</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