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presProps" Target="presProps.xml"/>
  <Relationship Id="rId115" Type="http://schemas.openxmlformats.org/officeDocument/2006/relationships/viewProps" Target="viewProps.xml"/>
  <Relationship Id="rId11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existencias y rotación»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existencias y rotación»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existencias y rotación»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existencias y rotación»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existencias y rotación»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existencias y rotación»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mirada del responsable: no cuenta, decide qué se cuent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mirada del responsable: no cuenta, decide qué se cuent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uatro-decis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decisiones del responsable sobre el control de existencias: qué se mira, con qué frecuencia, quién cuenta y qué se hace con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uatro decisiones que convierten el control en un plan y no en una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control se ha delegado sin reglas: le toca contar porque nadie ha decidido qué se cuenta ni con qué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tar es una tarea delegable. Lo propio del responsable es fijar las cuatro decisiones: qué se mira, con qué frecuencia, quién cuenta y qué se hace con la diferencia. Sin ese marco, el control se convierte en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s cuatro decisiones del responsable y la diferencia entre conta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rotación: cuatro cosas distintas que se parecen»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rotación: cuatro cosas distintas que se parecen»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uatro-clases-de-stock.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clases de material: por fecha, por formato, por encargo y material parado, con la pregunta que las ordena y la decisión que genera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clase de material se ordena con una pregunta distinta. Cambiarlas de sitio cambia el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terial con fecha de caducidad → ¿Qué fecha caduca antes y cuál tiene que salir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ismo blanco en varios formatos → ¿En qué formato concreto lo pid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terial que lleva meses sin salir → ¿Cuánto tiempo lleva sin registrar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terial que solo se pide por encargo → ¿Se ha pedido alguna vez desde que e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s cuatro clases → Qué se mira de cada una, con qué frecuencia y qué se decide con lo que sal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rotación por fecha, por formato, formatos que no rotan y material 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calendario del responsable: qué se revisa y cuándo»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calendario del responsable: qué se revisa y cuándo»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frecuencia-de-rev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material de alta rotación, de rotación media, de baja rotación y material parado, con la frecuencia de revisión orientativa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recuencia de la revisión la marca la rotación, no las ganas de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visión del responsable,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r la lista corta y estable de referencias y formatos que se revis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visión del responsable,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r en el estante y anotar la cifra con fecha, hora y persona qu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visión del responsable,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rastar la cifra contada con la del sistema y calcular la diferencia con sig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visión del responsable,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vestigar la diferencia: localizar, revisar documentos y clasific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visión del responsable,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r mermas y roturas, decidir la acción y escalar lo que excede a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jar la lista corta y estable de referencias y formatos que se van a revisar. → Contar en el estante y anotar la cifra con fecha, hora y persona que cuenta. → Contrastar la cifra contada con la del sistema y calcular la diferencia con signo. → Investigar la diferencia: localizar, revisar documentos y clasificar la causa. → Registrar mermas y roturas, decidir la acción y escalar lo que excede a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fase usa el resultado de la anterior. Contar antes de fijar la lista rompe la comparación, y decidir antes de investigar convierte un dato en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a revisión en cinco pasos y las tres reglas d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diferencia entre lo que dice el sistema y lo que hay en el estante»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diferencia entre lo que dice el sistema y lo que hay en el estante»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albarán de entrada está en el cajón, pero la entrada no se grabó en el sistema. → Error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salida se entregó sin albarán y nadie la anotó en el sistema. → Merma o consumo sin docum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bote de 4 L aparece en la estantería con la etiqueta de 2,5 L. → Referencia o ub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aterial estaba en la trastienda y se contó en el pasillo de la estantería. → Referencia o ub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 el almacén hay una caja de imprimación vacía y nadie la ha registrado. → Merma o consumo sin docum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entrada del proveedor se grabó con la fecha de ayer. → Error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recuento se hizo de memoria, sin bajar las cajas del nivel de abajo. → Fallo del re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os personas contaron a la vez la misma estantería y compararon después. → Fallo del re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as cuatro causas que se repiten en una diferencia de exis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Un caso de diferencia, resuelto»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Un caso de diferencia, resuelto»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ferenci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r en el estante y anotar la cifra con fecha, hora y persona qu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ferenci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tar la cifra del sistema y obtener la diferencia, con su sig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ferenci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calizar lo que esté fuera del estante antes de darlo por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diferenci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asificar la causa; si no se encuentra, la merma queda como pendiente de causa, no como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 bote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48 menos 41 son 7 botes de diferencia, pero 5 de ellos están localizados en la trastienda: la diferencia que queda sin explicar es de 2 botes. Localizar antes de investigar es lo que separa una diferencia de una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el caso resuelto de principio a fin y la regla de no ajustar antes de investi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Merma y rotura: dos cosas que no pueden ser una pérdida silencios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merma-silencios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merma registrada y una merma silenciosa, con la consecuenci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gistrar la merma con su causa es lo que permite mejorarla. Sin registro, solo se puede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iferencia de inventario de 6 botes: se corrige el sistema y s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justar la diferencia sin investigarla, llamar merma a lo que en realidad es una venta impagada y dejar una merma sin registrar son las tres formas de convertir una pérdida en una pérdida silenci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el registro de merma con su causa y el tratamiento de la rotur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material que no rota: qué se decide y con qué datos» (2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material que no rota: qué se decide y con qué datos» (3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material que no rota: qué se decide y con qué datos» (4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igüedad · formato · mínimo · traslado ·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cisión sobre material parado sale de datos: antigüedad, motivo por el que no rota y cantidad existente. Mantener, trasladar o retirar son tres caminos distintos, y el que tiene coste se escala con un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os tres datos que se miran antes de decidir y las opciones de mantener, trasladar o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ómo se informa sin inventar cifras» (2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ómo se informa sin inventar cifras» (3 de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ómo se informa sin inventar cifras» (4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informe-en-tres-plan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escalones: lo que consta con fecha y origen, lo que se supone como estimación con su base, y lo que falta declarado con su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informe en tres planos se puede comprobar. Uno con todo mezclad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consta» no es «cero». Un cero afirma que no hay material parado; lo que hay es un dato que falta y su motivo. Escribirlo como no medido mantiene el informe honesto y señala dónde hay qu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os tres planos del informe y la diferencia entre «no consta» y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Qué delega, qué mide y qué escala»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Qué delega, qué mide y qué escala»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Qué delega, qué mide y qué escala» (4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utorizar el ajuste de existencias en el sistema después de una diferencia ya investi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ponsable mide, investiga y propone. El ajuste de existencias en el sistema, los mínimos, el calendario y la política de rotación tienen una autoridad que no es la de la tienda: se escalan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los tres pisos —lo que se delega, lo que se mide y lo que se escala— y el límite con el almacenamiento de producto quím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pción múltiple»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Cierre de la revisión: qué se deja escrito» (2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Cierre de la revisión: qué se deja escrito» (3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rev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r el recuento con su fecha, su hora y los nombres de quien cuenta y de quien v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rev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r la diferencia con su signo y con la causa investi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rev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r las mermas y las roturas con su causa y con la acción que han gen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rev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r por escrito las decisiones tomadas y quién es responsable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rev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larar lo que no se ha podido mirar, con el motivo y la fecha p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cción acredita el conocimiento del método. El manejo en el puesto —el recuento, la ubicación, el criterio de merma y la conversación con el cliente— se verifica con supervisión, no con una prueba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0: las cinco cosas que deja escritas una revisión y el límite entre conocimiento del método y manejo en el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existencias-y-rotacio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l control de exis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l control de exis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el control de exis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cide el responsable de exis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mira, con qué frecuencia, quién cuenta y qué se hace con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merma y ro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merma es material perdido sin venta y la paga la empresa; la rotura es material que falta y la not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ajusta el sistema antes de investi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justar destruye la evidencia y convierte un dato en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n FIFO y FE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IFO: sale primero lo que entró antes. FEFO: sale primero lo que caduc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cuando no se ha podido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onsta», con el motivo. Nunca «cero», porque no consta y cero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ala 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mínimos, la autorización de ajuste, la política de rotación y el calendari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 control de existencias d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existencias-y-rotacion]]></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l control de existencias del responsable» (2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l control de existencias del responsable» (3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7).]]></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7).]]></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7).]]></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7).]]></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7).]]></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91" r:id="rId1"/>
    <p:sldLayoutId id="2482439192" r:id="rId2"/>
    <p:sldLayoutId id="2482439193" r:id="rId3"/>
    <p:sldLayoutId id="24824391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b4735ce2da9361ae0a90bbc777a1d274e44a3cede352b041.jpg"/>
  <Relationship Id="rId3" Type="http://schemas.openxmlformats.org/officeDocument/2006/relationships/hyperlink" Target="https://pinturasespecializadas.lumbre.lat/object/control-de-existencias-y-rot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uatro-decisiones2.jpg"/>
  <Relationship Id="rId3" Type="http://schemas.openxmlformats.org/officeDocument/2006/relationships/hyperlink" Target="https://pinturasespecializadas.lumbre.lat/object/control-de-existencias-y-rotacion" TargetMode="External"/>
  <Relationship Id="rId4" Type="http://schemas.openxmlformats.org/officeDocument/2006/relationships/hyperlink" Target="https://pinturasespecializadas.lumbre.lat/object/control-de-existencias-y-rota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uatro-clases-de-stock3.jpg"/>
  <Relationship Id="rId3" Type="http://schemas.openxmlformats.org/officeDocument/2006/relationships/hyperlink" Target="https://pinturasespecializadas.lumbre.lat/object/control-de-existencias-y-rotacion" TargetMode="External"/>
  <Relationship Id="rId4" Type="http://schemas.openxmlformats.org/officeDocument/2006/relationships/hyperlink" Target="https://pinturasespecializadas.lumbre.lat/object/control-de-existencias-y-rotacion"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frecuencia-de-revision4.jpg"/>
  <Relationship Id="rId3" Type="http://schemas.openxmlformats.org/officeDocument/2006/relationships/hyperlink" Target="https://pinturasespecializadas.lumbre.lat/object/control-de-existencias-y-rotacion" TargetMode="External"/>
  <Relationship Id="rId4" Type="http://schemas.openxmlformats.org/officeDocument/2006/relationships/hyperlink" Target="https://pinturasespecializadas.lumbre.lat/object/control-de-existencias-y-rotacion"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merma-silenciosa5.jpg"/>
  <Relationship Id="rId3" Type="http://schemas.openxmlformats.org/officeDocument/2006/relationships/hyperlink" Target="https://pinturasespecializadas.lumbre.lat/object/control-de-existencias-y-rotacion" TargetMode="External"/>
  <Relationship Id="rId4" Type="http://schemas.openxmlformats.org/officeDocument/2006/relationships/hyperlink" Target="https://pinturasespecializadas.lumbre.lat/object/control-de-existencias-y-rotacion" TargetMode="External"/>
  <Relationship Id="rId5"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informe-en-tres-planos6.jpg"/>
  <Relationship Id="rId3" Type="http://schemas.openxmlformats.org/officeDocument/2006/relationships/hyperlink" Target="https://pinturasespecializadas.lumbre.lat/object/control-de-existencias-y-rotacion" TargetMode="External"/>
  <Relationship Id="rId4" Type="http://schemas.openxmlformats.org/officeDocument/2006/relationships/hyperlink" Target="https://pinturasespecializadas.lumbre.lat/object/control-de-existencias-y-rotacion" TargetMode="External"/>
  <Relationship Id="rId5"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hyperlink" Target="https://pinturasespecializadas.lumbre.lat/object/control-de-existencias-y-rotacion" TargetMode="External"/>
  <Relationship Id="rId4"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existencias-y-rotacion" TargetMode="External"/>
  <Relationship Id="rId3" Type="http://schemas.openxmlformats.org/officeDocument/2006/relationships/notesSlide" Target="../notesSlides/notesSlide11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istenci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ot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ntrol-de-existencias-y-rotacion"/>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ar las existencias desde la mirada del responsable: decidir qué se mira y con qué frecuencia, leer la rotación por fecha (FIFO y FEFO) y por formato, detectar la diferencia entre lo que dice el sistema y lo que hay en el estante, tratar la merma y la rotura como datos registrados y no como pérdidas silenciosas, decidir con datos qué se hace con el material que no rota, e informar sin inventar cifr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de coordinación para responsables. Explica qué mira el responsable y cada cuánto: la rotación por fecha y por formato, los formatos que no rotan, el material parado, el contraste entre el sistema y el estante, el registro de mermas y roturas, la decisión sobre el material que no sale y el informe de existencias sin cifras inventadas. Los mínimos, el calendario de conteo y el formato del registro quedan pendientes de confirma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xistencias · rotación · FIFO · merma · rotura de stock · recuento · responsables · Pinturas Especializa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existencias y rotac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tes de octubre, en la tienda del centro, el responsable abre el parte de existencias y encuentra dos cosas raras.]]></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un formato de 2,5 L de gris que lleva meses sin registrar salida y que ha acabado detrás de tres cajas de blanco mate. Ha salted porque el formato aparece en el listado de material parado, no porque alguien se haya quej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existencias y rotac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l sistema dice 24 botes de blanco mate de 4 L y en el estante hay 21. Nadie ha roto nada y nadie ha robado nada; el reparto de la semana se cerró el viernes y el albarán sigue en el cajón.]]></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tanto, un cliente de la Tienda Este acaba de pedir diez botes de blanco de 2,5 L para una obra que empieza el lunes, y en la estantería de formatos hay uno.]]></a:t>
            </a:r>
          </a:p>
        </p:txBody>
      </p:sp>
      <p:sp>
        <p:nvSpPr>
          <p:cNvPr id="9" name=""/>
          <p:cNvSpPr txBox="1"/>
          <p:nvPr/>
        </p:nvSpPr>
        <p:spPr>
          <a:xfrm>
            <a:off x="514350" y="3676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ponsable tiene que decidir hoy: qué cuenta, qué pregunta, qué escribe y qué informa mañ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existencias y rotac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datos de este caso son inventados y sirven para practicar. Los nombres, las cifras y las referencias son de práctica y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existencias y rotac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1]]></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olar las existencias desde la mirada del responsable: decidir qué se mira y con qué frecuencia, leer la rotación por fecha (FIFO y FEFO) y por formato, detectar la diferencia entre lo que dice el sistema y lo que hay en el estante, tratar la merma y la rotura como datos registrados y no como pérdidas silenciosas, decidir con datos qué se hace con el material que no rota, e informar sin inventar cifras.]]></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 y se puede comprob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existencias y rotac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así se trabaja en el sector de la distribución de material de pintura; no es, por sí solo, una norma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mínimos, calendario de conteo, formatos de registro, autorizaciones y umbrales los confirma la empresa; aquí se nombran, no se inventan.]]></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las cifras, los nombres y las referencias del supuesto son de práctica y no son datos de la empre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existencias y rotac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1]]></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mínimos de existencias de cada referencia y el punto de pedido: quién los fija, con qué criterio y con qué frecuencia se revisan. El calendario de conteo: qué referencias y formatos se cuentan, con qué periodicidad, quién hace cada recuento y quién lo vali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existencias y rotac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1]]></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ormato del registro de recuento, de merma y de rotura, dónde se guarda y quién responde de que exista. Quién autoriza el ajuste de existencias en el sistema después de una diferencia y con qué evidencia se acepta. La política de rotación: qué antigüedad sin salida se considera material parado y qué se hace con ese material (mantener, trasladar o retirar). A qué destinatario y con qué periodicidad se entrega el informe de existencias y de rotaci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mirada del responsable: no cuenta, decide qué se cuen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uta C08 el almacén ya se explica por separado: existencias físicas, transferencias, recepciones, ubicaciones y recuento. Esta lección no repite esa operación. Es la mirada de quien coordina: ]]></a:t>
            </a:r>
            <a:r>
              <a:rPr lang="en-US" b="1" strike="noStrike" sz="2100" spc="0" u="none" cap="none">
                <a:solidFill>
                  <a:srgbClr val="1B2438">
                    <a:alpha val="100000"/>
                  </a:srgbClr>
                </a:solidFill>
                <a:latin typeface="Calibri"/>
              </a:rPr>
              <a:t><![CDATA[qué se mira, con qué frecuencia, quién lo hace y qué se decide cuando el número no cuadra]]></a:t>
            </a:r>
            <a:r>
              <a:rPr lang="en-US" strike="noStrike" sz="2100" spc="0" u="none" cap="none">
                <a:solidFill>
                  <a:srgbClr val="1B2438">
                    <a:alpha val="100000"/>
                  </a:srgbClr>
                </a:solidFill>
                <a:latin typeface="Calibri"/>
              </a:rPr>
              <a:t><![CDAT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sponsable que baja al almacén a contar botes no está haciendo su trabajo: le está quitando tiempo a la parte del trabajo que solo él puede hacer, que es decidir. Contar es una tarea delegable; decidir qué se cuenta, cómo se registra y qué se hace con la diferencia, 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mirada del responsable: no cuenta, decide qué se cuen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e entiende en cuatro decisiones:]]></a:t>
            </a:r>
          </a:p>
        </p:txBody>
      </p:sp>
      <p:sp>
        <p:nvSpPr>
          <p:cNvPr id="8" name=""/>
          <p:cNvSpPr txBox="1"/>
          <p:nvPr/>
        </p:nvSpPr>
        <p:spPr>
          <a:xfrm>
            <a:off x="514350" y="16287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mira.]]></a:t>
            </a:r>
            <a:r>
              <a:rPr lang="en-US" strike="noStrike" sz="2100" spc="0" u="none" cap="none">
                <a:solidFill>
                  <a:srgbClr val="1B2438">
                    <a:alpha val="100000"/>
                  </a:srgbClr>
                </a:solidFill>
                <a:latin typeface="Calibri"/>
              </a:rPr>
              <a:t><![CDATA[ No todas las referencias ni todos los formatos. Se elige un conjunto que represente el stock, y ese conjunto se revisa de forma estable. Un control que cambia de lista cada vez no permite comparar meses.]]></a:t>
            </a:r>
          </a:p>
        </p:txBody>
      </p:sp>
      <p:sp>
        <p:nvSpPr>
          <p:cNvPr id="10" name=""/>
          <p:cNvSpPr txBox="1"/>
          <p:nvPr/>
        </p:nvSpPr>
        <p:spPr>
          <a:xfrm>
            <a:off x="514350" y="2990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qué frecuencia.]]></a:t>
            </a:r>
            <a:r>
              <a:rPr lang="en-US" strike="noStrike" sz="2100" spc="0" u="none" cap="none">
                <a:solidFill>
                  <a:srgbClr val="1B2438">
                    <a:alpha val="100000"/>
                  </a:srgbClr>
                </a:solidFill>
                <a:latin typeface="Calibri"/>
              </a:rPr>
              <a:t><![CDATA[ La frecuencia no la marca la urgencia del día, la marca la rotación: lo que sale cada semana se mira cada semana; lo que lleva meses sin salir se mira cuando toca revisar, no cuando alguien se que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mirada del responsable: no cuenta, decide qué se cuen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cuenta.]]></a:t>
            </a:r>
            <a:r>
              <a:rPr lang="en-US" strike="noStrike" sz="2100" spc="0" u="none" cap="none">
                <a:solidFill>
                  <a:srgbClr val="1B2438">
                    <a:alpha val="100000"/>
                  </a:srgbClr>
                </a:solidFill>
                <a:latin typeface="Calibri"/>
              </a:rPr>
              <a:t><![CDATA[ El equipo cuenta y el responsable se ocupa de que el recuento se pueda validar: una persona, una hora, un lugar y una referencia cada vez.]]></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hace con la diferencia.]]></a:t>
            </a:r>
            <a:r>
              <a:rPr lang="en-US" strike="noStrike" sz="2100" spc="0" u="none" cap="none">
                <a:solidFill>
                  <a:srgbClr val="1B2438">
                    <a:alpha val="100000"/>
                  </a:srgbClr>
                </a:solidFill>
                <a:latin typeface="Calibri"/>
              </a:rPr>
              <a:t><![CDATA[ Se investiga y se decide. Ajustar la cifra sin más no es cerrar el control: es mover el problema.]]></a:t>
            </a:r>
          </a:p>
        </p:txBody>
      </p:sp>
      <p:sp>
        <p:nvSpPr>
          <p:cNvPr id="11" name=""/>
          <p:cNvSpPr txBox="1"/>
          <p:nvPr/>
        </p:nvSpPr>
        <p:spPr>
          <a:xfrm>
            <a:off x="514350" y="32861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el responsable no tenga escrito ese conjunto de decisiones, el control deja de ser un plan y pasa a ser una reacción a la urgencia del dí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mirada del responsable: no cuenta, decide qué se cuenta]]></a:t>
            </a:r>
          </a:p>
        </p:txBody>
      </p:sp>
      <p:pic>
        <p:nvPicPr>
          <p:cNvPr id="3" name="" descr="Cuatro decisiones del responsable sobre el control de existencias: qué se mira, con qué frecuencia, quién cuenta y qué se hace con la diferencia.">
            <a:hlinkClick r:id="rId3" tooltip="Cuatro decisiones del responsable sobre el control de existencias: qué se mira, con qué frecuencia, quién cuenta y qué se hace con la diferencia."/>
          </p:cNvPr>
          <p:cNvPicPr>
            <a:picLocks noChangeAspect="1"/>
          </p:cNvPicPr>
          <p:nvPr>
            <p:ph type="pic" idx="1"/>
          </p:nvPr>
        </p:nvPicPr>
        <p:blipFill>
          <a:blip r:embed="rId2"/>
          <a:stretch>
            <a:fillRect/>
          </a:stretch>
        </p:blipFill>
        <p:spPr>
          <a:xfrm>
            <a:off x="1981200" y="1257300"/>
            <a:ext cx="5181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uatro decisiones que convierten el control en un plan y no en una reac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existencias-y-rota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mirada del responsable: no cuenta, decide qué se cuen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sponsable de tienda pasa una hora contando botes para cuadrar la cifra del sistema. ¿Cuál es el problema de fondo de esa tare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recuento nunca es exacto y un responsable no debería perder una mañana en es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control se ha delegado sin reglas: le toca contar porque nadie ha decidido qué se cuenta ni con qué frecuenc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equipo del almacén no sabe contar y hay que hacerlo siempre el responsabl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sistema de existencias no funciona y hay que corregirlo a ma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rotación: cuatro cosas distintas que se parec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lases de material se parecen en el almacén pero se controlan de forma distinta, y confundirlas es el error más caro: mirar un total y suponer que todo gira igual.]]></a:t>
            </a:r>
          </a:p>
        </p:txBody>
      </p:sp>
      <p:sp>
        <p:nvSpPr>
          <p:cNvPr id="8" name=""/>
          <p:cNvSpPr txBox="1"/>
          <p:nvPr/>
        </p:nvSpPr>
        <p:spPr>
          <a:xfrm>
            <a:off x="514350" y="22860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otación por fecha.]]></a:t>
            </a:r>
            <a:r>
              <a:rPr lang="en-US" strike="noStrike" sz="2100" spc="0" u="none" cap="none">
                <a:solidFill>
                  <a:srgbClr val="1B2438">
                    <a:alpha val="100000"/>
                  </a:srgbClr>
                </a:solidFill>
                <a:latin typeface="Calibri"/>
              </a:rPr>
              <a:t><![CDATA[ Cuando el material lleva fecha de caducidad o de consumo preferente, lo que sale primero es lo que caduca antes. El orden es FIFO —primera entrada, primera salida— cuando lo que manda es el orden de entrada, y FEFO —primera salida, primera caducidad— cuando lo que manda es la fecha. La etiqueta y la ficha del envase mandan sobre la memoria del equip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rotación: cuatro cosas distintas que se parec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otación por formato.]]></a:t>
            </a:r>
            <a:r>
              <a:rPr lang="en-US" strike="noStrike" sz="2100" spc="0" u="none" cap="none">
                <a:solidFill>
                  <a:srgbClr val="1B2438">
                    <a:alpha val="100000"/>
                  </a:srgbClr>
                </a:solidFill>
                <a:latin typeface="Calibri"/>
              </a:rPr>
              <a:t><![CDATA[ El mismo blanco en 1 L, en 2,5 L, en 4 L o en bidón no rota igual. El cliente que pide «blanco mate» para una obra pide un formato concreto, y el material grande no se vende solo porque esté cerca de la puerta.]]></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rmatos que no rotan.]]></a:t>
            </a:r>
            <a:r>
              <a:rPr lang="en-US" strike="noStrike" sz="2100" spc="0" u="none" cap="none">
                <a:solidFill>
                  <a:srgbClr val="1B2438">
                    <a:alpha val="100000"/>
                  </a:srgbClr>
                </a:solidFill>
                <a:latin typeface="Calibri"/>
              </a:rPr>
              <a:t><![CDATA[ Los que se piden por encargo, los que corresponden a una obra muy específica y los formatos grandes que casi nadie compra en el mostrador. Ocupan espacio y capital, y no responden al criterio de «lo que más se ven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rotación: cuatro cosas distintas que se parec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terial parado.]]></a:t>
            </a:r>
            <a:r>
              <a:rPr lang="en-US" strike="noStrike" sz="2100" spc="0" u="none" cap="none">
                <a:solidFill>
                  <a:srgbClr val="1B2438">
                    <a:alpha val="100000"/>
                  </a:srgbClr>
                </a:solidFill>
                <a:latin typeface="Calibri"/>
              </a:rPr>
              <a:t><![CDATA[ Stock que lleva tiempo sin registrar salida. No es lo mismo que material que no se ha buscado: se distingue con los datos, no con la impresión del momento.]]></a:t>
            </a:r>
          </a:p>
        </p:txBody>
      </p:sp>
      <p:sp>
        <p:nvSpPr>
          <p:cNvPr id="9" name=""/>
          <p:cNvSpPr txBox="1"/>
          <p:nvPr/>
        </p:nvSpPr>
        <p:spPr>
          <a:xfrm>
            <a:off x="514350" y="2257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ordena el conjunto es siempre la misma: ]]></a:t>
            </a:r>
            <a:r>
              <a:rPr lang="en-US" b="1" strike="noStrike" sz="2100" spc="0" u="none" cap="none">
                <a:solidFill>
                  <a:srgbClr val="1B2438">
                    <a:alpha val="100000"/>
                  </a:srgbClr>
                </a:solidFill>
                <a:latin typeface="Calibri"/>
              </a:rPr>
              <a:t><![CDATA[¿qué se mira de este material, cada cuánto y qué se decide con lo que salga?]]></a:t>
            </a:r>
            <a:r>
              <a:rPr lang="en-US" strike="noStrike" sz="2100" spc="0" u="none" cap="none">
                <a:solidFill>
                  <a:srgbClr val="1B2438">
                    <a:alpha val="100000"/>
                  </a:srgbClr>
                </a:solidFill>
                <a:latin typeface="Calibri"/>
              </a:rPr>
              <a:t><![CDATA[ Un responsable que responde a esa pregunta para las cuatro clases tiene su control. Uno que solo mira el total del almacén no lo tie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rotación: cuatro cosas distintas que se parecen]]></a:t>
            </a:r>
          </a:p>
        </p:txBody>
      </p:sp>
      <p:pic>
        <p:nvPicPr>
          <p:cNvPr id="3" name="" descr="Matriz con cuatro clases de material: por fecha, por formato, por encargo y material parado, con la pregunta que las ordena y la decisión que generates.">
            <a:hlinkClick r:id="rId3" tooltip="Matriz con cuatro clases de material: por fecha, por formato, por encargo y material parado, con la pregunta que las ordena y la decisión que generates."/>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clase de material se ordena con una pregunta distinta. Cambiarlas de sitio cambia el contro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existencias-y-rotacion"/>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rotación: cuatro cosas distintas que se parec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lase de material con la pregunta que de verdad la orde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terial con fecha de caducidad]]></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mismo blanco en varios formato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terial que lleva meses sin sali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terial que solo se pide por encarg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s cuatro cla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qué formato concreto lo pide el client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 tiempo lleva sin registrar salid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ha pedido alguna vez desde que entró?]]></a:t>
            </a:r>
          </a:p>
        </p:txBody>
      </p:sp>
      <p:sp>
        <p:nvSpPr>
          <p:cNvPr id="11"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se mira de cada una, con qué frecuencia y qué se decide con lo que salga]]></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fecha caduca antes y cuál tiene que salir prime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calendario del responsable: qué se revisa y cuán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ponsable no está todo el día contando, pero tampoco espera a que aparezcan los problemas. Trabaja con un calendario de revisión, que en la empresa está pendiente de confirmar: lo que aquí se explica es la lógica para construirlo, no la fecha que se vaya a aplicar.]]></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ógica tiene tres regl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calendario del responsable: qué se revisa y cuán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recuencia sale de la rotación.]]></a:t>
            </a:r>
            <a:r>
              <a:rPr lang="en-US" strike="noStrike" sz="2100" spc="0" u="none" cap="none">
                <a:solidFill>
                  <a:srgbClr val="1B2438">
                    <a:alpha val="100000"/>
                  </a:srgbClr>
                </a:solidFill>
                <a:latin typeface="Calibri"/>
              </a:rPr>
              <a:t><![CDATA[ Lo que rota rápido se mira con más frecuencia, porque es donde una rotura de stock cuesta más. Lo que no rota se mira en la revisión periódica, que es cuando se decide qué hacer con él.]]></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ista es estable y corta.]]></a:t>
            </a:r>
            <a:r>
              <a:rPr lang="en-US" strike="noStrike" sz="2100" spc="0" u="none" cap="none">
                <a:solidFill>
                  <a:srgbClr val="1B2438">
                    <a:alpha val="100000"/>
                  </a:srgbClr>
                </a:solidFill>
                <a:latin typeface="Calibri"/>
              </a:rPr>
              <a:t><![CDATA[ Un conjunto de referencias y formatos que se repite. Si cada revisión cuenta cosas distintas, luego no hay comparación posible: no se puede decir que «el material parado ha bajado» si no se miró antes lo mism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calendario del responsable: qué se revisa y cuán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e mide tiene un destino.]]></a:t>
            </a:r>
            <a:r>
              <a:rPr lang="en-US" strike="noStrike" sz="2100" spc="0" u="none" cap="none">
                <a:solidFill>
                  <a:srgbClr val="1B2438">
                    <a:alpha val="100000"/>
                  </a:srgbClr>
                </a:solidFill>
                <a:latin typeface="Calibri"/>
              </a:rPr>
              <a:t><![CDATA[ Cada revisión tiene que acabar en algo: una reposición, una investigación, una corrección de ubicación, una decisión sobre material parado o una escalada a dirección. Una revisión que no acaba en ninguna acción es tiempo perdido.]]></a:t>
            </a:r>
          </a:p>
        </p:txBody>
      </p:sp>
      <p:sp>
        <p:nvSpPr>
          <p:cNvPr id="9"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uarto elemento que no es una revisión, pero que el responsable tiene que tener presente: el ]]></a:t>
            </a:r>
            <a:r>
              <a:rPr lang="en-US" b="1" strike="noStrike" sz="2100" spc="0" u="none" cap="none">
                <a:solidFill>
                  <a:srgbClr val="1B2438">
                    <a:alpha val="100000"/>
                  </a:srgbClr>
                </a:solidFill>
                <a:latin typeface="Calibri"/>
              </a:rPr>
              <a:t><![CDATA[resumen de mermas y roturas del periodo]]></a:t>
            </a:r>
            <a:r>
              <a:rPr lang="en-US" strike="noStrike" sz="2100" spc="0" u="none" cap="none">
                <a:solidFill>
                  <a:srgbClr val="1B2438">
                    <a:alpha val="100000"/>
                  </a:srgbClr>
                </a:solidFill>
                <a:latin typeface="Calibri"/>
              </a:rPr>
              <a:t><![CDATA[. No se cuenta bote a bote: se mira la causa que se rep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calendario del responsable: qué se revisa y cuándo]]></a:t>
            </a:r>
          </a:p>
        </p:txBody>
      </p:sp>
      <p:pic>
        <p:nvPicPr>
          <p:cNvPr id="3" name="" descr="Cuatro tarjetas: material de alta rotación, de rotación media, de baja rotación y material parado, con la frecuencia de revisión orientativa de cada uno.">
            <a:hlinkClick r:id="rId3" tooltip="Cuatro tarjetas: material de alta rotación, de rotación media, de baja rotación y material parado, con la frecuencia de revisión orientativa de cada uno."/>
          </p:cNvPr>
          <p:cNvPicPr>
            <a:picLocks noChangeAspect="1"/>
          </p:cNvPicPr>
          <p:nvPr>
            <p:ph type="pic" idx="1"/>
          </p:nvPr>
        </p:nvPicPr>
        <p:blipFill>
          <a:blip r:embed="rId2"/>
          <a:stretch>
            <a:fillRect/>
          </a:stretch>
        </p:blipFill>
        <p:spPr>
          <a:xfrm>
            <a:off x="1238250" y="1257300"/>
            <a:ext cx="66675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recuencia de la revisión la marca la rotación, no las ganas de con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existencias-y-rotacion"/>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calendario del responsable: qué se revisa y cuándo · La revisión del responsable,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la lista corta y estable de referencias y formatos que se revis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calendario del responsable: qué se revisa y cuándo · La revisión del responsable,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en el estante y anotar la cifra con fecha, hora y persona que cuen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calendario del responsable: qué se revisa y cuándo · La revisión del responsable,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star la cifra contada con la del sistema y calcular la diferencia con sign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calendario del responsable: qué se revisa y cuándo · La revisión del responsable,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stigar la diferencia: localizar, revisar documentos y clasificar la caus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calendario del responsable: qué se revisa y cuándo · La revisión del responsable,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mermas y roturas, decidir la acción y escalar lo que excede a la tien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 calendario del responsable: qué se revisa y cuán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ases de una revisión de existencias tal como las describe la lecc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ar en el estante y anotar la cifra con fecha, hora y persona que cuen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rastar la cifra contada con la del sistema y calcular la diferencia con sign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vestigar la diferencia: localizar, revisar documentos y clasificar la cau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mermas y roturas, decidir la acción y escalar lo que excede a la tiend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jar la lista corta y estable de referencias y formatos que se van a revis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diferencia entre lo que dice el sistema y lo que hay en el esta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dice una cifra y el estante dice otra. Las dos son verdaderas en su propio terreno: el sistema registra lo que se le ha comunicado, y el estante tiene lo que hay. La diferencia entre las dos es información, y por eso se mide en lugar de tapars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ar por rotación.]]></a:t>
            </a:r>
            <a:r>
              <a:rPr lang="en-US" strike="noStrike" sz="2100" spc="0" u="none" cap="none">
                <a:solidFill>
                  <a:srgbClr val="1B2438">
                    <a:alpha val="100000"/>
                  </a:srgbClr>
                </a:solidFill>
                <a:latin typeface="Calibri"/>
              </a:rPr>
              <a:t><![CDATA[ No se cuenta todo de golpe ni una vez al año. Se cuentan las referencias y los formatos que más mueven y los que más ha costado, en bloques, de forma que el conjunto controlado vaya creciendo sin que el almacén se pare. Cada recuento parcial deja un dato comparable con el anteri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diferencia entre lo que dice el sistema y lo que hay en el esta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causas que se repiten.]]></a:t>
            </a:r>
            <a:r>
              <a:rPr lang="en-US" strike="noStrike" sz="2100" spc="0" u="none" cap="none">
                <a:solidFill>
                  <a:srgbClr val="1B2438">
                    <a:alpha val="100000"/>
                  </a:srgbClr>
                </a:solidFill>
                <a:latin typeface="Calibri"/>
              </a:rPr>
              <a:t><![CDATA[ Cuando aparece una diferencia, hay una lista corta de causas que explica casi todo:]]></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rror de registro.]]></a:t>
            </a:r>
            <a:r>
              <a:rPr lang="en-US" strike="noStrike" sz="2100" spc="0" u="none" cap="none">
                <a:solidFill>
                  <a:srgbClr val="1B2438">
                    <a:alpha val="100000"/>
                  </a:srgbClr>
                </a:solidFill>
                <a:latin typeface="Calibri"/>
              </a:rPr>
              <a:t><![CDATA[ Una entrada o una salida que no se anotó. Es la causa más frecuente y la más barata de corregir.]]></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rma o consumo no documentado.]]></a:t>
            </a:r>
            <a:r>
              <a:rPr lang="en-US" strike="noStrike" sz="2100" spc="0" u="none" cap="none">
                <a:solidFill>
                  <a:srgbClr val="1B2438">
                    <a:alpha val="100000"/>
                  </a:srgbClr>
                </a:solidFill>
                <a:latin typeface="Calibri"/>
              </a:rPr>
              <a:t><![CDATA[ Material que se ha gastado o se ha roto sin venta ni albarán.]]></a:t>
            </a:r>
          </a:p>
        </p:txBody>
      </p:sp>
      <p:sp>
        <p:nvSpPr>
          <p:cNvPr id="12" name=""/>
          <p:cNvSpPr txBox="1"/>
          <p:nvPr/>
        </p:nvSpPr>
        <p:spPr>
          <a:xfrm>
            <a:off x="514350" y="3362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ferencia o ubicación equivocada.]]></a:t>
            </a:r>
            <a:r>
              <a:rPr lang="en-US" strike="noStrike" sz="2100" spc="0" u="none" cap="none">
                <a:solidFill>
                  <a:srgbClr val="1B2438">
                    <a:alpha val="100000"/>
                  </a:srgbClr>
                </a:solidFill>
                <a:latin typeface="Calibri"/>
              </a:rPr>
              <a:t><![CDATA[ El material está, pero donde no se cuenta o con otro códi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diferencia entre lo que dice el sistema y lo que hay en el esta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lo del recuento.]]></a:t>
            </a:r>
            <a:r>
              <a:rPr lang="en-US" strike="noStrike" sz="2100" spc="0" u="none" cap="none">
                <a:solidFill>
                  <a:srgbClr val="1B2438">
                    <a:alpha val="100000"/>
                  </a:srgbClr>
                </a:solidFill>
                <a:latin typeface="Calibri"/>
              </a:rPr>
              <a:t><![CDATA[ Se contó de memoria, sin bajar las cajas de debajo, o dos personas contaron a la vez.]]></a:t>
            </a:r>
          </a:p>
        </p:txBody>
      </p:sp>
      <p:sp>
        <p:nvSpPr>
          <p:cNvPr id="9" name=""/>
          <p:cNvSpPr txBox="1"/>
          <p:nvPr/>
        </p:nvSpPr>
        <p:spPr>
          <a:xfrm>
            <a:off x="514350" y="1924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gla que protege el control:]]></a:t>
            </a:r>
            <a:r>
              <a:rPr lang="en-US" strike="noStrike" sz="2100" spc="0" u="none" cap="none">
                <a:solidFill>
                  <a:srgbClr val="1B2438">
                    <a:alpha val="100000"/>
                  </a:srgbClr>
                </a:solidFill>
                <a:latin typeface="Calibri"/>
              </a:rPr>
              <a:t><![CDATA[ hasta que la diferencia esté investigada, la cifra del sistema no se toca. Ajustar antes de investigar destruye la evidencia y convierte un dato en un resultado. Y una diferencia nunca es una acusación: es un dato que hay que explic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diferencia entre lo que dice el sistema y lo que hay en el estan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hallazgo según la causa que sugie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 de regist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rma o consumo sin documen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ferencia o ubicación]]></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llo del recuento]]></a:t>
            </a:r>
          </a:p>
        </p:txBody>
      </p:sp>
      <p:sp>
        <p:nvSpPr>
          <p:cNvPr id="14" name=""/>
          <p:cNvSpPr txBox="1"/>
          <p:nvPr/>
        </p:nvSpPr>
        <p:spPr>
          <a:xfrm>
            <a:off x="514350" y="3676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albarán de entrada está en el cajón, pero la entrada no se grabó en el sistem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salida se entregó sin albarán y nadie la anotó en el sistem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bote de 4 L aparece en la estantería con la etiqueta de 2,5 L.]]></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aterial estaba en la trastienda y se contó en el pasillo de la estantería.]]></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 el almacén hay una caja de imprimación vacía y nadie la ha registrado.]]></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entrada del proveedor se grabó con la fecha de ayer.]]></a:t>
            </a:r>
          </a:p>
        </p:txBody>
      </p:sp>
      <p:sp>
        <p:nvSpPr>
          <p:cNvPr id="12"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recuento se hizo de memoria, sin bajar las cajas del nivel de abaj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os personas contaron a la vez la misma estantería y compararon después.]]></a:t>
            </a:r>
          </a:p>
        </p:txBody>
      </p:sp>
      <p:sp>
        <p:nvSpPr>
          <p:cNvPr id="8" name=""/>
          <p:cNvSpPr txBox="1"/>
          <p:nvPr/>
        </p:nvSpPr>
        <p:spPr>
          <a:xfrm>
            <a:off x="514350" y="1895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Un caso de diferencia, resuel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so completo, con datos inventados, para ver cómo se trabaja una diferencia de principio a fin.]]></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tienda del centro el sistema registra 48 botes de blanco mate de 4 L. El recuento del martes a las nueve y cuarto da 41 botes en el estante: hay una diferencia de 7 botes. Antes de volver a tocar el sistema, el responsable hace tres cosas.]]></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a:t>
            </a:r>
            <a:r>
              <a:rPr lang="en-US" b="1" strike="noStrike" sz="2100" spc="0" u="none" cap="none">
                <a:solidFill>
                  <a:srgbClr val="1B2438">
                    <a:alpha val="100000"/>
                  </a:srgbClr>
                </a:solidFill>
                <a:latin typeface="Calibri"/>
              </a:rPr>
              <a:t><![CDATA[localiza]]></a:t>
            </a:r>
            <a:r>
              <a:rPr lang="en-US" strike="noStrike" sz="2100" spc="0" u="none" cap="none">
                <a:solidFill>
                  <a:srgbClr val="1B2438">
                    <a:alpha val="100000"/>
                  </a:srgbClr>
                </a:solidFill>
                <a:latin typeface="Calibri"/>
              </a:rPr>
              <a:t><![CDATA[: en la trastienda hay 5 botes del mismo formato y de la misma referencia, apartados a la espera de reubicar. El sistema ya los tenía descontados. La diferencia baja a 2 bo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Un caso de diferencia, resuel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a:t>
            </a:r>
            <a:r>
              <a:rPr lang="en-US" b="1"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busca el albarán del reparto del viernes, que sigue en el cajón, y comprueba que la entrada se grabó con la cantidad correcta. La entrada no es la caus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a:t>
            </a:r>
            <a:r>
              <a:rPr lang="en-US" b="1" strike="noStrike" sz="2100" spc="0" u="none" cap="none">
                <a:solidFill>
                  <a:srgbClr val="1B2438">
                    <a:alpha val="100000"/>
                  </a:srgbClr>
                </a:solidFill>
                <a:latin typeface="Calibri"/>
              </a:rPr>
              <a:t><![CDATA[clasifica]]></a:t>
            </a:r>
            <a:r>
              <a:rPr lang="en-US" strike="noStrike" sz="2100" spc="0" u="none" cap="none">
                <a:solidFill>
                  <a:srgbClr val="1B2438">
                    <a:alpha val="100000"/>
                  </a:srgbClr>
                </a:solidFill>
                <a:latin typeface="Calibri"/>
              </a:rPr>
              <a:t><![CDATA[: los 2 botes que faltan no están en la estantería, ni en la trastienda, ni en el almacén. Con la cifra contada, la fecha, la persona que contó y la persona que validó, la diferencia queda como merma sin explicar y pendiente de cau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Un caso de diferencia, resuel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el responsable no hace es cerrar el caso ajustando el sistema a 41 botes. Ajustar sin causa convierte una diferencia de 2 botes en un número redondo, y el mes siguiente habrá otra diferencia igual de inexplicab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Un caso de diferencia, resuelto · La diferencia, en cuatro pas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en el estante y anotar la cifra con fecha, hora y persona que cuen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Un caso de diferencia, resuelto · La diferencia, en cuatro pas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ar la cifra del sistema y obtener la diferencia, con su sign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Un caso de diferencia, resuelto · La diferencia, en cuatro pas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r lo que esté fuera del estante antes de darlo por perdi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Un caso de diferencia, resuelto · La diferencia, en cuatro pas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la causa; si no se encuentra, la merma queda como pendiente de causa, no como ajus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Un caso de diferencia, resuelt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istema de la tienda del centro registra 48 botes de blanco mate de 4 L. En el estante se han contado 41. Además, hay 5 botes apartados en la trastienda, a la espera de reubicar, que el sistema también tiene descontados. ¿Cuántos botes de diferencia quedan sin explicar? Responde solo con el núm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Merma y rotura: dos cosas que no pueden ser una pérdida silencio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t>
            </a:r>
            <a:r>
              <a:rPr lang="en-US" b="1" strike="noStrike" sz="2100" spc="0" u="none" cap="none">
                <a:solidFill>
                  <a:srgbClr val="1B2438">
                    <a:alpha val="100000"/>
                  </a:srgbClr>
                </a:solidFill>
                <a:latin typeface="Calibri"/>
              </a:rPr>
              <a:t><![CDATA[merma]]></a:t>
            </a:r>
            <a:r>
              <a:rPr lang="en-US" strike="noStrike" sz="2100" spc="0" u="none" cap="none">
                <a:solidFill>
                  <a:srgbClr val="1B2438">
                    <a:alpha val="100000"/>
                  </a:srgbClr>
                </a:solidFill>
                <a:latin typeface="Calibri"/>
              </a:rPr>
              <a:t><![CDATA[ es material que se ha perdido o gastado sin venta. Una ]]></a:t>
            </a:r>
            <a:r>
              <a:rPr lang="en-US" b="1" strike="noStrike" sz="2100" spc="0" u="none" cap="none">
                <a:solidFill>
                  <a:srgbClr val="1B2438">
                    <a:alpha val="100000"/>
                  </a:srgbClr>
                </a:solidFill>
                <a:latin typeface="Calibri"/>
              </a:rPr>
              <a:t><![CDATA[rotura]]></a:t>
            </a:r>
            <a:r>
              <a:rPr lang="en-US" strike="noStrike" sz="2100" spc="0" u="none" cap="none">
                <a:solidFill>
                  <a:srgbClr val="1B2438">
                    <a:alpha val="100000"/>
                  </a:srgbClr>
                </a:solidFill>
                <a:latin typeface="Calibri"/>
              </a:rPr>
              <a:t><![CDATA[ es material que falta y que alguien pide. Las dos se pierden de forma silenciosa cuando no se registran, y por eso tienen su propio sitio en el control.]]></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erma se registra con causa.]]></a:t>
            </a:r>
            <a:r>
              <a:rPr lang="en-US" strike="noStrike" sz="2100" spc="0" u="none" cap="none">
                <a:solidFill>
                  <a:srgbClr val="1B2438">
                    <a:alpha val="100000"/>
                  </a:srgbClr>
                </a:solidFill>
                <a:latin typeface="Calibri"/>
              </a:rPr>
              <a:t><![CDATA[ Un registro de merma mínimo tiene seis campos: qué referencia y qué formato, cuánta cantidad, cuándo, por qué ha ocurrido, quién lo ha constatado y qué se ha hecho después. Sin causa, una merma no se puede mejorar: solo se puede contar. Y una merma sin registrar es la peor forma de pérdida, porque además de dinero cuesta confianza en el da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Merma y rotura: dos cosas que no pueden ser una pérdida silencio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otura se atiende y se anota.]]></a:t>
            </a:r>
            <a:r>
              <a:rPr lang="en-US" strike="noStrike" sz="2100" spc="0" u="none" cap="none">
                <a:solidFill>
                  <a:srgbClr val="1B2438">
                    <a:alpha val="100000"/>
                  </a:srgbClr>
                </a:solidFill>
                <a:latin typeface="Calibri"/>
              </a:rPr>
              <a:t><![CDATA[ Cuando una referencia no está, el responsable hace tres cosas, en este orden: comprueba si está en otra ubicación o en otro formato que sirva para lo que pide el cliente; comunica al cliente lo que hay de verdad, sin prometer una fecha que no depende de él; y anota la rotura, porque una rotura que no se ve es una rotura que se repite.]]></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las dos está en a quién afecta. La merma la paga la empresa. La rotura la nota el cliente. Por eso la rotura no espera al informe: se atiende el mismo dí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Merma y rotura: dos cosas que no pueden ser una pérdida silenciosa]]></a:t>
            </a:r>
          </a:p>
        </p:txBody>
      </p:sp>
      <p:pic>
        <p:nvPicPr>
          <p:cNvPr id="3" name="" descr="Comparación entre una merma registrada y una merma silenciosa, con la consecuencia de cada una.">
            <a:hlinkClick r:id="rId3" tooltip="Comparación entre una merma registrada y una merma silenciosa, con la consecuencia de cada una."/>
          </p:cNvPr>
          <p:cNvPicPr>
            <a:picLocks noChangeAspect="1"/>
          </p:cNvPicPr>
          <p:nvPr>
            <p:ph type="pic" idx="1"/>
          </p:nvPr>
        </p:nvPicPr>
        <p:blipFill>
          <a:blip r:embed="rId2"/>
          <a:stretch>
            <a:fillRect/>
          </a:stretch>
        </p:blipFill>
        <p:spPr>
          <a:xfrm>
            <a:off x="1400175" y="1257300"/>
            <a:ext cx="634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gistrar la merma con su causa es lo que permite mejorarla. Sin registro, solo se puede con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existencias-y-rotacion"/>
              </a:rPr>
              <a:t><![CDATA[Ver imagen original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Merma y rotura: dos cosas que no pueden ser una pérdida silencio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líneas de un parte de mermas y roturas de la tiend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rma de 2 L de imprimación blanca: el envase se rompió al moverlo en la trastienda. Constatada por M. Mas el 14 de octubr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ferencia de inventario de 6 botes: se corrige el sistema y se cierr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otura de blanco mate de 2,5 L: se avisa al cliente de lo que hay de verdad y se anota para pedir reposi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liente se llevó producto sin pagar; queda como merma de ven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an salido 3 botes sin venta y no hace falta registrarlos porque ya no se pueden recuper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material que no rota: qué se decide y con qué dat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terial parado es el que más fácil se pierde de vista, porque no molesta: ocupa, pero no falta. La tentación del responsable es retirarlo de un plumazo; la tentación del equipo es dejarlo ahí, porque mientras esté no hay que hacer nada. Las dos llevan una pérdida.]]></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cidir, se mi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material que no rota: qué se decide y con qué dat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igüedad.]]></a:t>
            </a:r>
            <a:r>
              <a:rPr lang="en-US" strike="noStrike" sz="2100" spc="0" u="none" cap="none">
                <a:solidFill>
                  <a:srgbClr val="1B2438">
                    <a:alpha val="100000"/>
                  </a:srgbClr>
                </a:solidFill>
                <a:latin typeface="Calibri"/>
              </a:rPr>
              <a:t><![CDATA[ Cuánto tiempo lleva sin registrar salida. El criterio de antigüedad que la empresa considerará «parado» está pendiente de confirmar; lo que no está pendiente es que la decisión se tome con el dato delante y no con la impresión.]]></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no rota.]]></a:t>
            </a:r>
            <a:r>
              <a:rPr lang="en-US" strike="noStrike" sz="2100" spc="0" u="none" cap="none">
                <a:solidFill>
                  <a:srgbClr val="1B2438">
                    <a:alpha val="100000"/>
                  </a:srgbClr>
                </a:solidFill>
                <a:latin typeface="Calibri"/>
              </a:rPr>
              <a:t><![CDATA[ Si es un formato que el cliente no compra, si es una referencia que se pidió una vez, si es un tamaño que no se pide o si simplemente está mal situado y no se ha visto. Son problemas distintos con respuestas distint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material que no rota: qué se decide y con qué dat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o material hay.]]></a:t>
            </a:r>
            <a:r>
              <a:rPr lang="en-US" strike="noStrike" sz="2100" spc="0" u="none" cap="none">
                <a:solidFill>
                  <a:srgbClr val="1B2438">
                    <a:alpha val="100000"/>
                  </a:srgbClr>
                </a:solidFill>
                <a:latin typeface="Calibri"/>
              </a:rPr>
              <a:t><![CDATA[ Una cantidad grande de un material antiguo no es un problema de rotación: es una decisión de existencias.]]></a:t>
            </a:r>
          </a:p>
        </p:txBody>
      </p:sp>
      <p:sp>
        <p:nvSpPr>
          <p:cNvPr id="9" name=""/>
          <p:cNvSpPr txBox="1"/>
          <p:nvPr/>
        </p:nvSpPr>
        <p:spPr>
          <a:xfrm>
            <a:off x="514350" y="22574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opciones que se pueden plantear son mantener una cantidad mínima, mover el material a otra tienda o almacén, ofrecerlo en un momento concreto en que sí se consume, o retirar el material del catálogo activo. ]]></a:t>
            </a:r>
            <a:r>
              <a:rPr lang="en-US" b="1" strike="noStrike" sz="2100" spc="0" u="none" cap="none">
                <a:solidFill>
                  <a:srgbClr val="1B2438">
                    <a:alpha val="100000"/>
                  </a:srgbClr>
                </a:solidFill>
                <a:latin typeface="Calibri"/>
              </a:rPr>
              <a:t><![CDATA[Retirar tiene coste, y eso no lo decide un responsable de tienda a la vista del estante]]></a:t>
            </a:r>
            <a:r>
              <a:rPr lang="en-US" strike="noStrike" sz="2100" spc="0" u="none" cap="none">
                <a:solidFill>
                  <a:srgbClr val="1B2438">
                    <a:alpha val="100000"/>
                  </a:srgbClr>
                </a:solidFill>
                <a:latin typeface="Calibri"/>
              </a:rPr>
              <a:t><![CDATA[: se prepara la propuesta con los datos y la decisión la toma quien tiene la facultad, que en esta lección queda pendiente de confirm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material que no rota: qué se decide y con qué dat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importante: no se confunde «no ha rotado» con «no se ha buscado». Un material que nadie ha mirado en cuatro meses no es un material parado: es un material sin dat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l material que no rota: qué se decide y con qué dato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terial que no rota no se retira por intuición: primero se mira su ___ sin salida registrada, se comprueba si es un ___ que el cliente pide o no, y solo con esos datos se decide si se mantiene a ___, si se propone su ___ a otra tienda o si se propone su retirada. Retirar material tiene coste, así que esa decisión se ___ con un informe, no a la vista del esta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ómo se informa sin inventar cifr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de existencias es la forma en que el responsable pide una decisión. Si el informe miente —o si rellena con estimaciones presentadas como hechos—, deja de servir para lo único que sirve: para decidir.]]></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lanos, y nunca mezclados:]]></a:t>
            </a:r>
          </a:p>
        </p:txBody>
      </p:sp>
      <p:sp>
        <p:nvSpPr>
          <p:cNvPr id="9" name=""/>
          <p:cNvSpPr txBox="1"/>
          <p:nvPr/>
        </p:nvSpPr>
        <p:spPr>
          <a:xfrm>
            <a:off x="514350" y="3019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019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consta.]]></a:t>
            </a:r>
            <a:r>
              <a:rPr lang="en-US" strike="noStrike" sz="2100" spc="0" u="none" cap="none">
                <a:solidFill>
                  <a:srgbClr val="1B2438">
                    <a:alpha val="100000"/>
                  </a:srgbClr>
                </a:solidFill>
                <a:latin typeface="Calibri"/>
              </a:rPr>
              <a:t><![CDATA[ Cifras con su fecha, su origen y su responsable: el recuento del día 12, el albarán del viernes, la salida registrada en el sistema. Se puede comprob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ómo se informa sin inventar cifr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e supone.]]></a:t>
            </a:r>
            <a:r>
              <a:rPr lang="en-US" strike="noStrike" sz="2100" spc="0" u="none" cap="none">
                <a:solidFill>
                  <a:srgbClr val="1B2438">
                    <a:alpha val="100000"/>
                  </a:srgbClr>
                </a:solidFill>
                <a:latin typeface="Calibri"/>
              </a:rPr>
              <a:t><![CDATA[ Estimaciones razonables, con su base: «estimamos que el material parado de la trastienda ronda los 300 € de reposición, según el último coste de compra». Se escriben como estimación.]]></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falta.]]></a:t>
            </a:r>
            <a:r>
              <a:rPr lang="en-US" strike="noStrike" sz="2100" spc="0" u="none" cap="none">
                <a:solidFill>
                  <a:srgbClr val="1B2438">
                    <a:alpha val="100000"/>
                  </a:srgbClr>
                </a:solidFill>
                <a:latin typeface="Calibri"/>
              </a:rPr>
              <a:t><![CDATA[ Lo que no se ha podido medir: «el formato de 15 L no se ha contado esta vez porque faltaba una persona». Se escribe como falta, no como cer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ómo se informa sin inventar cifr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consta» no es «cero».]]></a:t>
            </a:r>
            <a:r>
              <a:rPr lang="en-US" strike="noStrike" sz="2100" spc="0" u="none" cap="none">
                <a:solidFill>
                  <a:srgbClr val="1B2438">
                    <a:alpha val="100000"/>
                  </a:srgbClr>
                </a:solidFill>
                <a:latin typeface="Calibri"/>
              </a:rPr>
              <a:t><![CDATA[ Es la frase que más información da y la que más a menudo se equivoca. Un informe con huecos declarados sirve: se ve dónde hay que mirar. Un informe lleno de ceros porque nadie tuvo tiempo de contar no sirve para nada y además enseña a desconfiar del siguiente.]]></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escritura: cada cifra del informe lleva delante su fecha y su origen. «Hay 4 botes de menos» no es un dato; «el recuento del día 12 da 4 botes menos que el sistema» sí lo 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ómo se informa sin inventar cifr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pide.]]></a:t>
            </a:r>
            <a:r>
              <a:rPr lang="en-US" strike="noStrike" sz="2100" spc="0" u="none" cap="none">
                <a:solidFill>
                  <a:srgbClr val="1B2438">
                    <a:alpha val="100000"/>
                  </a:srgbClr>
                </a:solidFill>
                <a:latin typeface="Calibri"/>
              </a:rPr>
              <a:t><![CDATA[ El informe no es solo un parte: termina con lo que el responsable necesita que se decida —una reposición, una autorización, una retirada de material, un criterio de antigüeda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ómo se informa sin inventar cifras]]></a:t>
            </a:r>
          </a:p>
        </p:txBody>
      </p:sp>
      <p:pic>
        <p:nvPicPr>
          <p:cNvPr id="3" name="" descr="Tres escalones: lo que consta con fecha y origen, lo que se supone como estimación con su base, y lo que falta declarado con su motivo.">
            <a:hlinkClick r:id="rId3" tooltip="Tres escalones: lo que consta con fecha y origen, lo que se supone como estimación con su base, y lo que falta declarado con su motivo."/>
          </p:cNvPr>
          <p:cNvPicPr>
            <a:picLocks noChangeAspect="1"/>
          </p:cNvPicPr>
          <p:nvPr>
            <p:ph type="pic" idx="1"/>
          </p:nvPr>
        </p:nvPicPr>
        <p:blipFill>
          <a:blip r:embed="rId2"/>
          <a:stretch>
            <a:fillRect/>
          </a:stretch>
        </p:blipFill>
        <p:spPr>
          <a:xfrm>
            <a:off x="1419225" y="1257300"/>
            <a:ext cx="6296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informe en tres planos se puede comprobar. Uno con todo mezclado,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existencias-y-rotacion"/>
              </a:rPr>
              <a:t><![CDATA[Ver imagen original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Cómo se informa sin inventar cifr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informe de existencias, el formato de 15 L no se ha contado este mes porque faltaba una persona para el recuento. ¿Se puede escribir «material parado: 0» para cerrar el apart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é delega, qué mide y qué esca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sponsable que hace de todo no controla nada. El trabajo se reparte en tres pisos, y separarlos es lo que hace que el control funcione.]]></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delega.]]></a:t>
            </a:r>
            <a:r>
              <a:rPr lang="en-US" strike="noStrike" sz="2100" spc="0" u="none" cap="none">
                <a:solidFill>
                  <a:srgbClr val="1B2438">
                    <a:alpha val="100000"/>
                  </a:srgbClr>
                </a:solidFill>
                <a:latin typeface="Calibri"/>
              </a:rPr>
              <a:t><![CDATA[ Contar, reponer el estante, avisar de una rotura, registrar la merma en cuanto ocurre, mantener la etiqueta al día. Y delegar bien: la persona que cuenta tiene que saber qué cuenta, cómo lo anota y a quién se lo entreg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é delega, qué mide y qué esca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1]]></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mide.]]></a:t>
            </a:r>
            <a:r>
              <a:rPr lang="en-US" strike="noStrike" sz="2100" spc="0" u="none" cap="none">
                <a:solidFill>
                  <a:srgbClr val="1B2438">
                    <a:alpha val="100000"/>
                  </a:srgbClr>
                </a:solidFill>
                <a:latin typeface="Calibri"/>
              </a:rPr>
              <a:t><![CDATA[ La precisión del recuento —cuántas diferencias de las revisadas estaban explicadas—, las causas que se repiten, la antigüedad del material parado, las roturas por referencia y la cobertura de los formatos que se piden. Son cinco datos que se pueden mirar en el mes y comparar con el anterior. Lo que no se mide no se mejo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é delega, qué mide y qué esca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escala.]]></a:t>
            </a:r>
            <a:r>
              <a:rPr lang="en-US" strike="noStrike" sz="2100" spc="0" u="none" cap="none">
                <a:solidFill>
                  <a:srgbClr val="1B2438">
                    <a:alpha val="100000"/>
                  </a:srgbClr>
                </a:solidFill>
                <a:latin typeface="Calibri"/>
              </a:rPr>
              <a:t><![CDATA[ Los mínimos de existencias y el punto de pedido, la autorización para ajustar existencias, la política de rotación y de retirada de material, y el calendario de control. Eso no lo decide el responsable de tienda: lo propone con datos y lo decide quien tiene la faculta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é delega, qué mide y qué esca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límite con la seguridad.]]></a:t>
            </a:r>
            <a:r>
              <a:rPr lang="en-US" strike="noStrike" sz="2100" spc="0" u="none" cap="none">
                <a:solidFill>
                  <a:srgbClr val="1B2438">
                    <a:alpha val="100000"/>
                  </a:srgbClr>
                </a:solidFill>
                <a:latin typeface="Calibri"/>
              </a:rPr>
              <a:t><![CDATA[ El almacén de producto químico inflamable no es un problema de existencias: es un problema de seguridad, con marco propio —el Reglamento de almacenamiento de productos químicos, aprobado por el Real Decreto 656/2017, y las obligaciones del REACH, que mantienen las condiciones de conservación que declara la ficha de datos de seguridad—. Esta lección no da por supuesto que un responsable de tienda pueda decidir sobre señalización, separación de zonas, capacidad o compatibilidad de almacenamiento: eso lo verifica la persona competente de la empresa, en el pues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Qué delega, qué mide y qué esca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decisiones se escala a dirección y no se toma en la tiend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visar al cliente de que un formato no queda y buscarle una alternativa real.]]></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vestigar por qué el recuento del martes dio tres botes menos que el sistem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utorizar el ajuste de existencias en el sistema después de una diferencia ya investiga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l almacén que reubique el material que no está en su estanterí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Cierre de la revisión: qué se deja escri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trol que no deja nada escrito no ha pasado: se ha hecho. Lo que sirve para el mes siguiente son cinco cosas, y las cinco tienen dueñ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cuento.]]></a:t>
            </a:r>
            <a:r>
              <a:rPr lang="en-US" strike="noStrike" sz="2100" spc="0" u="none" cap="none">
                <a:solidFill>
                  <a:srgbClr val="1B2438">
                    <a:alpha val="100000"/>
                  </a:srgbClr>
                </a:solidFill>
                <a:latin typeface="Calibri"/>
              </a:rPr>
              <a:t><![CDATA[ La cifra contada, con su fecha, su hora y el nombre de quien contó y de quien lo validó.]]></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iferencia investigada.]]></a:t>
            </a:r>
            <a:r>
              <a:rPr lang="en-US" strike="noStrike" sz="2100" spc="0" u="none" cap="none">
                <a:solidFill>
                  <a:srgbClr val="1B2438">
                    <a:alpha val="100000"/>
                  </a:srgbClr>
                </a:solidFill>
                <a:latin typeface="Calibri"/>
              </a:rPr>
              <a:t><![CDATA[ Con su signo, con su causa y con lo que queda pendiente de averiguar. Si sigue abierta, se dice cuál y quién la esper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Cierre de la revisión: qué se deja escri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mermas y las roturas registradas.]]></a:t>
            </a:r>
            <a:r>
              <a:rPr lang="en-US" strike="noStrike" sz="2100" spc="0" u="none" cap="none">
                <a:solidFill>
                  <a:srgbClr val="1B2438">
                    <a:alpha val="100000"/>
                  </a:srgbClr>
                </a:solidFill>
                <a:latin typeface="Calibri"/>
              </a:rPr>
              <a:t><![CDATA[ Con su causa y con la acción que han generad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decisiones tomadas.]]></a:t>
            </a:r>
            <a:r>
              <a:rPr lang="en-US" strike="noStrike" sz="2100" spc="0" u="none" cap="none">
                <a:solidFill>
                  <a:srgbClr val="1B2438">
                    <a:alpha val="100000"/>
                  </a:srgbClr>
                </a:solidFill>
                <a:latin typeface="Calibri"/>
              </a:rPr>
              <a:t><![CDATA[ Mantener, reponer, trasladar, escalar. Con su responsable.]]></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se ha podido mirar.]]></a:t>
            </a:r>
            <a:r>
              <a:rPr lang="en-US" strike="noStrike" sz="2100" spc="0" u="none" cap="none">
                <a:solidFill>
                  <a:srgbClr val="1B2438">
                    <a:alpha val="100000"/>
                  </a:srgbClr>
                </a:solidFill>
                <a:latin typeface="Calibri"/>
              </a:rPr>
              <a:t><![CDATA[ Las referencias que no se han contado, el motivo y cuándo se van a cont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Cierre de la revisión: qué se deja escri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sobre esta lección: el haber superado el test acredita ]]></a:t>
            </a:r>
            <a:r>
              <a:rPr lang="en-US" b="1" strike="noStrike" sz="2100" spc="0" u="none" cap="none">
                <a:solidFill>
                  <a:srgbClr val="1B2438">
                    <a:alpha val="100000"/>
                  </a:srgbClr>
                </a:solidFill>
                <a:latin typeface="Calibri"/>
              </a:rPr>
              <a:t><![CDATA[conocimiento del método]]></a:t>
            </a:r>
            <a:r>
              <a:rPr lang="en-US" strike="noStrike" sz="2100" spc="0" u="none" cap="none">
                <a:solidFill>
                  <a:srgbClr val="1B2438">
                    <a:alpha val="100000"/>
                  </a:srgbClr>
                </a:solidFill>
                <a:latin typeface="Calibri"/>
              </a:rPr>
              <a:t><![CDATA[, no el manejo en el puesto. El recuento real, la ubicación, el criterio para decir que algo es merma y la conversación con el cliente que pide un formato que no queda se verifican con supervisión, en el almacén y en el mostrador. Esta lección enseña el método; el oficio se aprende mirando cómo lo hace alguien con experienci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de la revisión: qué se deja escrito · Cerrar la revisión,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el recuento con su fecha, su hora y los nombres de quien cuenta y de quien valid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de la revisión: qué se deja escrito · Cerrar la revisión,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diferencia con su signo y con la causa investigad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de la revisión: qué se deja escrito · Cerrar la revisión,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las mermas y las roturas con su causa y con la acción que han genera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de la revisión: qué se deja escrito · Cerrar la revisión,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por escrito las decisiones tomadas y quién es responsable de cada un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de la revisión: qué se deja escrito · Cerrar la revisión,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r lo que no se ha podido mirar, con el motivo y la fecha previst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Cierre de la revisión: qué se deja esc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erar el test de esta lección acredita que el responsable ya sabe hacer el control de existencias en su tie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rjeta de control de exist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el soporte donde aterriza una revisión. La columna de ejemplo es ficticia y sirve para ver el nivel de detalle; no son datos de Pinturas Especializadas. Los campos definitivos, el soporte donde se guarda y el responsable del archivo los confirma direc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rjeta de control de exist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tarjeta de control. Lo que no se sabe se escribe como pendiente, con su motivo, y no se rellena con suposicion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314575"/>
                <a:gridCol w="2000250"/>
                <a:gridCol w="2143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y formato exactos del material co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mate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breviar el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ha co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de octubre, 9: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del recuento, no la de red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quien cuenta y de quien acomp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 Mas, con J. Ferr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nombres: el que cuenta y el que v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2314575"/>
                <a:gridCol w="2000250"/>
                <a:gridCol w="2143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ncias en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fra que aparece antes de co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pia, no se recue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ncias con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y en el estante, co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1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contadas, no esti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localizado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stá en otra ubicación o en otro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botes en la tras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aparte del re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2314575"/>
                <a:gridCol w="2000250"/>
                <a:gridCol w="2143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menos recuento, con sig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signo: si falta o si s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investi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usa, o «pendiente de investi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botes localizados; 2 sin ex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nca «ajuste» a se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 o ro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 perdido o qué falta, con su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ura de blanco mate 2,5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causa y con la persona que lo const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1]]></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657350"/>
                <a:gridCol w="2314575"/>
                <a:gridCol w="2000250"/>
                <a:gridCol w="2143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de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estimado de reponer el material 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6,80 € (dato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mación con su base, nunca cifra inv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y esca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 hecho y a quién se ha esca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one y se escala a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 decisión con importe s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rjeta de control de exist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quién puede darlo. Una tarjeta con huecos declarados es utilizable; una rellena de suposiciones se contradice sol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control de exist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1]]></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343150"/>
                <a:gridCol w="5772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 por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e primero lo que caduca antes (FEFO) o lo que entró antes (FI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 por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blanco en 1 L, 2,5 L o 4 L no rota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ck sin salida registrada durante el criterio de antigüedad que se confi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ice el sistema menos lo que se ha contado, con su sig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control de exist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43150"/>
                <a:gridCol w="5772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perdido o gastado sin venta, con su caus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que falta y que alguien pide: se atiende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ento por 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por bloques lo que más mueve, no todo de gol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con fecha y origen, estimaciones con su base y huecos decla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control de existenci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ntrol-de-existencias-y-rotacion"/>
              </a:rPr>
              <a:t><![CDATA[Abrir el juego en el O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responsable de existencia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cide el responsable de existencia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l responsable de existencia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mira, con qué frecuencia, quién cuenta y qué se hace con la diferenci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responsable de existencia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merma y rotur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l responsable de existencia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erma es material perdido sin venta y la paga la empresa; la rotura es material que falta y la nota el client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responsable de existencia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ajusta el sistema antes de investiga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l responsable de existencia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justar destruye la evidencia y convierte un dato en un resultad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responsable de existencia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n FIFO y FEF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l responsable de existencia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IFO: sale primero lo que entró antes. FEFO: sale primero lo que caduca ante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responsable de existencia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cuando no se ha podido contar?]]></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l responsable de existencia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onsta», con el motivo. Nunca «cero», porque no consta y cero no son lo mism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responsable de existencia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ala a direcció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l responsable de existencia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mínimos, la autorización de ajuste, la política de rotación y el calendario de contro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control de existencias del responsabl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control de existencias del responsabl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10]]></a:t>
            </a:r>
          </a:p>
        </p:txBody>
      </p:sp>
      <p:sp>
        <p:nvSpPr>
          <p:cNvPr id="12" name=""/>
          <p:cNvSpPr txBox="1"/>
          <p:nvPr/>
        </p:nvSpPr>
        <p:spPr>
          <a:xfrm>
            <a:off x="514350" y="29813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ecidir qué se mira y con qué frecuencia, leer la rotación por fecha y por formato, explicar una diferencia antes de ajustarla, registrar la merma con su causa y la rotura sin convertirla en pérdida silenciosa, decidir con datos qué se hace con el material que no rota e informar con cifras verificabl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control de existencias del responsabl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4, 5 y 8. Los errores más frecuentes son ajustar el sistema antes de investigar, llamar merma a lo que solo es una venta impagada, confundir «no consta» con «cero» y decidir sobre el material parado sin el dato delant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de existencias del responsable no es contar más: es ]]></a:t>
            </a:r>
            <a:r>
              <a:rPr lang="en-US" b="1" strike="noStrike" sz="2100" spc="0" u="none" cap="none">
                <a:solidFill>
                  <a:srgbClr val="1B2438">
                    <a:alpha val="100000"/>
                  </a:srgbClr>
                </a:solidFill>
                <a:latin typeface="Calibri"/>
              </a:rPr>
              <a:t><![CDATA[decidir qué se mira, con qué frecuencia, quién cuenta y qué se hace con la diferencia]]></a:t>
            </a:r>
            <a:r>
              <a:rPr lang="en-US" strike="noStrike" sz="2100" spc="0" u="none" cap="none">
                <a:solidFill>
                  <a:srgbClr val="1B2438">
                    <a:alpha val="100000"/>
                  </a:srgbClr>
                </a:solidFill>
                <a:latin typeface="Calibri"/>
              </a:rPr>
              <a:t><![CDATA[. Contar es una tarea delegable; decidir es la parte que no se delega. Sin ese marco escrito, el control deja de ser un plan y pasa a ser una reacción a la urgencia del dí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otación se lee en cuatro clases que se parecen pero no se controlan igual: por fecha, donde manda FIFO o FEFO y la etiqueta del envase; por formato, porque el mismo blanco en 1 L, 2,5 L o bidón no rota igual; por encargo, que se pide bajo demanda y no se acumula; y el material parado, que se mira por antigüedad y con]]></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ción entre tiendas.]]></a:t>
            </a:r>
          </a:p>
        </p:txBody>
      </p:sp>
      <p:sp>
        <p:nvSpPr>
          <p:cNvPr id="8" name=""/>
          <p:cNvSpPr txBox="1"/>
          <p:nvPr/>
        </p:nvSpPr>
        <p:spPr>
          <a:xfrm>
            <a:off x="514350" y="15525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el sistema y el estante se mide, no se tapa: se cuenta por rotación, se busca la causa entre el error de registro, la merma o consumo sin documentar, la referencia o ubicación equivocada y el fallo del recuento, y hasta que la diferencia está investigada la cifra del sistema no se toc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ma se registra con referencia, formato, cantidad, fecha, causa, persona que la constata y acción; la rotura se atiende el mismo día, se comunica al cliente lo que hay de verdad y se anota. El material que no rota se decide con datos —antigüedad, motivo por el que no rota y cantidad existente— y la retirada, que tiene coste, se escala a quien tiene la facultad. El informe separa lo que consta, lo que se supone y lo que falta, porque «no consta» nunca es «cero».]]></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ínimos de existencias, el calendario de conteo, el formato del registro, la autorización de ajuste, el criterio de antigüedad y el destinatario del informe quedan pendientes de que la empresa los confirme; hasta entonces se nombran, no se inventan. Esta evaluación acredita el conocimiento del método: el manejo en el puesto —el recuento, la ubicación, el criterio de merma y la conversación con el cliente que pide un formato que no queda— se verifica con supervisió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1]]></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fichas de datos de seguridad de los fabricantes del catálogo de Pinturas Especializadas (Jotun, AkzoNobel/Sikkens, PPG, Sherwin-Williams): fuente operativa para el lote, la fecha de caducidad, la vida útil y las condiciones de conservación de cada referencia; la ficha vigente prevalece sobre cualquier resumen interno (consulta 2026-10).]]></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1]]></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656/2017, de 23 de junio, por el que se aprueba el Reglamento de almacenamiento de productos químicos (BOE núm. 176, de 25/07/2017): marco del almacenamiento de producto químico; esta lección no interpreta sus instrucciones técnicas ni su aplicabilidad a cada instalación (consulta 2026-10).]]></a:t>
            </a:r>
          </a:p>
        </p:txBody>
      </p:sp>
      <p:sp>
        <p:nvSpPr>
          <p:cNvPr id="9" name=""/>
          <p:cNvSpPr txBox="1"/>
          <p:nvPr/>
        </p:nvSpPr>
        <p:spPr>
          <a:xfrm>
            <a:off x="514350" y="32575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575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CE) nº 1907/2006 (REACH): las condiciones de conservación de cada producto se declaran en la ficha de datos de seguridad y condicionan cómo se guarda el envase (DOUE/UE, consulta 2026-10).]]></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existencias-y-rotacion"/>
              </a:rPr>
              <a:t><![CDATA[Control de existencias y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ción interna de control de existencias de Pinturas Especializadas: es la fuente que fija los mínimos, el punto de pedido, el calendario de conteo, el formato del registro y las autorizaciones de ajuste; hasta que se confirme, esos puntos quedan como pendientes en esta lec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2026-10-31T05:01:58Z</dcterms:created>
  <dcterms:modified xsi:type="dcterms:W3CDTF">2026-10-31T05:01:58Z</dcterms:modified>
  <dc:title>Control de existencias y rotación</dc:title>
  <dc:description>Presentación editable del OA «Control de existencias y rotación». Enlace: https://pinturasespecializadas.lumbre.lat/object/control-de-existencias-y-rotacion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