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calidad del color y de la preparación»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calidad del color y de la preparación»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calidad del color y de la preparación»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calidad del color y de la preparación»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calidad del color y de la preparación»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ontrola el encargado en un pedido de color»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ontrola el encargado en un pedido de color»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ecuencia-c06.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las cinco operaciones del curso C06: interpretar el encargo, localizar y registrar la fórmula, dosificar y mezclar, comprobar y etiquetar, repeti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cuencia del curso C06. El control del encargado se apoya en estas cinco operaciones, no en una comprobación improvisad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terpretar y cerrar el encargo con el cliente → Localizar y registrar la fórmula → Dosificar y mezclar con la base y el manual del producto → Comprobar, cerrar, etiquetar y entregar → Repetir el color cuando el cliente vuelve a pe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ierra el encargo, porque sin referencia, producto y acabado no hay nada que buscar. Después se localiza la fórmula y se comprueba que corresponde. Solo entonces se dosifica. La comprobación y el etiquetado cierran la entrega, y la repetición es la última operación: depende de que todo lo anterior haya quedado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l curso C06 aplicada en 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seis datos y la fórmula: qué se controla de verdad»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seis datos y la fórmula: qué se controla de verdad»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seis-d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os seis datos del pedido de color con la comprobación concreta de cada uno y el riesgo si se o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eis datos y su comprobación. La trazabilidad no es una columna más: es lo que permite repetir sin depender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erencia → Señalada en la carta o en la muestr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se → Producto sobre el que se tiñe, con su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órmula → Dosificación registrada y asociada a es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 Mate, satinado o brillante confirmado por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tidad → Litros o envases y número de manos prev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datos y comprobaciones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Muestra, pantalla y resultado aplicado: tres lecturas distinta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lectur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que comparan muestra física, pantalla y resultado aplicado, con lo que aporta y lo que no garantiz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lecturas del mismo color. La única que se puede archivar y volver a comparar es la muestr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ta cartulina la comparamos en el pasillo con la luz encendida.»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 la foto del móvil el gris se ve más azul que en la pared.» →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dos manos sobre yeso sin imprimar, el tono se ve más apagado.» → Resultado a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ódigo de la carta está señalado con el dedo en la página.»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olor cambia según el brillo que tenga el teléfono.» →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obre el barniz viejo, el mismo esmalte queda más oscuro.» → Resultado a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muestra, pantalla y resultado aplicado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secuencia aplicada a la supervisión: qué se mira en cada pas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tenerlo, comparar con la referencia acordada y registrar el cambio de lote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órmula es la misma, pero la base pertenece a otro lote y el pedido se cerró contra una referencia concreta. Antes de entregar hay que comparar y dejar constancia del cambio. Pedir al cliente que pruebe en la obra traslada el control a quien no puede resolverlo; ocultar el lote en la etiqueta destruye la trazabilidad y, con ella, la posibilidad de repetir o de reclamar con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videncia por operación y control de cambios de base o lote de los apartados 2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Trazabilidad y repetición: lo que permite volver a preparar lo mismo»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Trazabilidad y repetición: lo que permite volver a preparar lo mismo»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repetir un color con un lot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calizar la fórmula y el pedid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pide «el mismo gris de la escalera». El encargado localiza el pedido por cliente y fecha, no por el nombre del color: la fórmula está asociada a una referencia y a una base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repetir un color con un lot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obar base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ase disponible es de un lote distinto al del pedido original. No es un impedimento, pero sí un cambio que debe registrarse y compararse. Se anota el lote nuev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repetir un color con un lot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Preparar y comparar con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para según la fórmula registrada y se compara con la muestra conservada del pedido original, en las condiciones que se acordaron. La comparación se hace con la muestra seca, no con el producto recién mezc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repetir un color con un lot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justar solo si hace falta y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diferencia es visible, se ajusta según el procedimiento del manual y se vuelve a comparar. El ajuste no se hace «hasta que parezca»: se hace en la medida en que el procedimiento lo permite y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repetir un color con un lot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r y etiqu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tiqueta lleva cliente, fecha, referencia, fórmula y lote. En el registro queda el ajuste, quién lo hizo y con qué referencia se comparó. El cliente se lleva la constancia de lo que puede pedi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la base era de otro lote, la comparé con la muestra antes de entregar y anoté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juste «a ojo» y sin registro rompe la repetibilidad: la próxima persona usará la fórmula anterior y obtendrá otro resultado sin saber por qué. La etiqueta genérica elimina la trazabilidad y deja al cliente sin forma de pedir lo mismo. Las otras tres frases describen lo que debe hacerse: localizar por datos, comparar ante un cambio de lote y entregar con etique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piezas de la trazabilidad y regla de registrar los ajustes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del asesoramiento y apoyo del fabricante»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del asesoramiento y apoyo del fabricante»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limi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la tienda puede afirmar con su comprobación y lo que debe consultar a la ficha o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rontera del asesoramiento. A la izquierda, lo comprobado; a la derecha, lo que se consulta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de secado depende del producto, del soporte, de la película aplicada y de las condiciones del lugar; la cifra que corresponde es la de la ficha del fabricante. Dar una aproximación de memoria crea una expectativa que la tienda tendrá que sostener si algo sale mal. La respuesta correcta es consultar la ficha, citarla y, si no consta, decir que se comprob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s del asesoramiento y apoyo del fabricante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ntrol por muestreo y cierre del pedido»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ntrol por muestreo y cierre del pedido»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ontrol de un pedido de 60 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Revisar el encargo antes de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quiere un gris para un salón de unos 60 metros cuadrados, en base al agua y acabado mate. Trae una muestra de cartón-yeso de su pared. El encargado comprueba que la referencia está señalada en la carta y que la cantidad prevista cuadra con el us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ontrol de un pedido de 60 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Verificar la fórmula y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órmula está registrada para esa referencia y esa base. El lote es el habitual. Se anota antes de empezar, no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ontrol de un pedido de 60 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robar con la referenci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la preparación con la muestra seca, no con la foto del móvil. La comparación se hace también con la luz del salón, si la clienta puede traer una foto de la estancia encendida o describir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ontrol de un pedido de 60 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Entregar con etiqueta y explicación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tiqueta lleva cliente, fecha, referencia, fórmula y lote. El encargado explica en una frase qué se ha preparado y qué debe hacer la clienta si necesita más: traer la etiqueta o el nombre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ontrol de un pedido de 60 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errar el registro y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guarda la referencia de lo comparado y la muestra si el procedimiento lo permite. Si la clienta vuelve, la repetición empieza por el registro, no por la memoria de quien la a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4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 envases por 18 euros son 54 euros. El cálculo no incluye el tiempo de preparación ni el coste de la base que se ha consumido, así que el coste real es mayor. Sirve para mostrar que la comprobación antes de entregar no es un trámite: cada envase desechado tiene un coste concreto y una causa que s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dicadores de cierre y coste del desperdicio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calidad-del-color-y-de-la-prepar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ato y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ato y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operaciones del curso C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terpretar el encargo, localizar y registrar la fórmula, dosificar y mezclar, comprobar y etiquetar, repeti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datos cierran un pedid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base, fórmula, acabado, cantidad y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la foto del móv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ámara, ajustes, pantalla y luz alteran el tono; la referencia es la muestra o la cart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iezas tiene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iente, fecha, fórmula, lote y ajustes re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cambia el lote 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ar con la muestra antes de entregar y registrar el lote y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están los parámetros de do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manual y la ficha del producto; la tienda no los inventa ni los estim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trolar el color sin inventar pará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calidad-del-color-y-de-la-prepara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trolar el color sin inventar parámetros»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97" r:id="rId1"/>
    <p:sldLayoutId id="2482433298" r:id="rId2"/>
    <p:sldLayoutId id="2482433299" r:id="rId3"/>
    <p:sldLayoutId id="24824333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45f14962f8e3539bcca9351818b55ca5e4241726548f1641.jpg"/>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ecuencia-c062.jpg"/>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hyperlink" Target="https://pinturasespecializadas.lumbre.lat/object/control-de-calidad-del-color-y-de-la-preparacion"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seis-datos3.jpg"/>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hyperlink" Target="https://pinturasespecializadas.lumbre.lat/object/control-de-calidad-del-color-y-de-la-preparacion"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lecturas4.jpg"/>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hyperlink" Target="https://pinturasespecializadas.lumbre.lat/object/control-de-calidad-del-color-y-de-la-preparac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limites7.jpg"/>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hyperlink" Target="https://pinturasespecializadas.lumbre.lat/object/control-de-calidad-del-color-y-de-la-preparacion"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hyperlink" Target="https://pinturasespecializadas.lumbre.lat/object/control-de-calidad-del-color-y-de-la-preparacion"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calidad-del-color-y-de-la-preparacion" TargetMode="External"/>
  <Relationship Id="rId3"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trol-de-calidad-del-color-y-de-la-prepara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un pedido de color con los seis datos del encargo, la fórmula registrada, la base correcta, el acabado, la cantidad y la trazabilidad; distinguir muestra, pantalla y resultado aplicado; y saber qué puede afirmar la tienda y qué debe consultarse con la ficha o con el fabric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ntrol de calidad para el encargado de una tienda con tintometría. Aplica la secuencia del curso C06 desde la supervisión: qué se comprueba antes de preparar, qué se registra, cómo se repite un color y qué límites tiene el asesoramiento. No inventa equipos, marcas ni parámetros técnic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intometría · control de calidad · color · trazabilidad · prepar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rnes, 9:20, tienda de la Tienda Polígono. Un pintor recoge seis envases de 4 litros de un color preparado para una escalera comunitaria. La fórmula está en el historial, pero la base que hay en el almacén es de un lote distinto al de la última vez. En el mostrador, otro cliente espera con una foto del móvil y pide «ese gris, pero un poco más cla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tiene que decidir qué se comprueba antes de entregar, qué se le dice al pintor sobre la diferencia de lote, qué se registra para que la próxima repetición no dependa de la memoria de nadie y qué pregunta al segundo cliente antes de tocar la máquina. Nada de eso se resuelve con intuición: se resuelve con una secuencia y una checkl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olar un pedido de color con los seis datos del encargo, la fórmula registrada, la base correcta, el acabado, la cantidad y la trazabilidad; distinguir muestra, pantalla y resultado aplicado; y saber qué puede afirmar la tienda y qué debe consultarse con la ficha o con el fabricante.]]></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equipo de tintometría, el sistema de cartas y la edición que utiliza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calidad del color y de la prepara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proporciones, tiempos de mezcla y condiciones de aplicación: constan en la ficha y el manual, no en este OA. Quién valida una repetición que no coincide y con qué criterio de aceptación. El formato de etiqueta, el archivo de fórmulas y el plazo de conservación de muestra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consulta al fabricante y el tiempo de respuesta compromet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trola el encargado en un pedido de col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intometría está confirmada en el catálogo formativo de la casa y se trabaja en el curso C06 con cinco operaciones: ]]></a:t>
            </a:r>
            <a:r>
              <a:rPr lang="en-US" b="1" strike="noStrike" sz="2100" spc="0" u="none" cap="none">
                <a:solidFill>
                  <a:srgbClr val="1B2438">
                    <a:alpha val="100000"/>
                  </a:srgbClr>
                </a:solidFill>
                <a:latin typeface="Calibri"/>
              </a:rPr>
              <a:t><![CDATA[interpretar el encarg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izar y registrar la fórmu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ificar y mezcl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bar, cerrar y etiqueta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repetir el color]]></a:t>
            </a:r>
            <a:r>
              <a:rPr lang="en-US" strike="noStrike" sz="2100" spc="0" u="none" cap="none">
                <a:solidFill>
                  <a:srgbClr val="1B2438">
                    <a:alpha val="100000"/>
                  </a:srgbClr>
                </a:solidFill>
                <a:latin typeface="Calibri"/>
              </a:rPr>
              <a:t><![CDATA[. El encargado no sustituye al preparador ni decide proporciones: controla que la secuencia se cumpla y que quede consta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trola el encargado en un pedido de col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rabajo tiene tres frentes. Antes de preparar, comprueba que el encargo está cerrado y que la fórmula corresponde al producto y al acabado. Durante la preparación, vigila que la base sea la correcta y que el lote quede anotado. Antes de entregar, verifica la coincidencia con la referencia acordada y que la etiqueta permita repetir. Ninguno de los tres frentes consiste en «echar un ojo»: cada uno tiene una evide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trola el encargado en un pedido de col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los pedidos con muestra física, los que cambian de lote y los que se repiten después de una quej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el pedido se entrega, se repite o se retiene hasta consultar.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referencia, base, lote, fórmula, ajustes y quién valid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trola el encargado en un pedido de color]]></a:t>
            </a:r>
          </a:p>
        </p:txBody>
      </p:sp>
      <p:pic>
        <p:nvPicPr>
          <p:cNvPr id="3" name="" descr="Flujo de las cinco operaciones del curso C06: interpretar el encargo, localizar y registrar la fórmula, dosificar y mezclar, comprobar y etiquetar, repetir el color.">
            <a:hlinkClick r:id="rId3" tooltip="Flujo de las cinco operaciones del curso C06: interpretar el encargo, localizar y registrar la fórmula, dosificar y mezclar, comprobar y etiquetar, repetir el color."/>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cuencia del curso C06. El control del encargado se apoya en estas cinco operaciones, no en una comprobación improvisada al fi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calidad-del-color-y-de-la-preparacion"/>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trola el encargado en un pedido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2]]></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olar no es desconfiar del preparado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trol de calidad existe porque un pedido de color pasa por varias manos y por varios datos que pueden cambiar: la base, el lote, el acabado, la cantidad. La checklist no mide la habilidad de quien mezcla; comprueba que el encargo y la fórmula siguen siendo los mismos desde que se cerraron hasta que se entreg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controla el encargado en un pedido de col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operaciones de un pedido de color tal como se trabajan en el curso C06.]]></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pretar y cerrar el encargo con el cli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etir el color cuando el cliente vuelve a pedirl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cerrar, etiquetar y entregar]]></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calizar y registrar la fórmul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osificar y mezclar con la base y el manual del produc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seis datos y la fórmula: qué se controla de ver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de color se sostiene en seis datos y ninguno es decorativo. L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identifica el color en la carta o en el sistema acordado. L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dice en qué producto se tiñe: el mismo código sobre otra base no da el mismo resultado. La ]]></a:t>
            </a:r>
            <a:r>
              <a:rPr lang="en-US" b="1"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es la dosificación registrada que permite repetir. El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cambia la lectura del tono aunque la fórmula sea idéntica. La ]]></a:t>
            </a:r>
            <a:r>
              <a:rPr lang="en-US" b="1"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fija cuántos litros o envases se preparan y para cuántas manos. La ]]></a:t>
            </a:r>
            <a:r>
              <a:rPr lang="en-US" b="1"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es lo que une todo: cliente, fecha, lote, quién preparó y qué ajustes se hicie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seis datos y la fórmula: qué se controla de ver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l encargado consiste en comprobar que los seis siguen siendo ciertos en el momento de preparar. Una fórmula localizada puede haber quedado asociada a otra base; un acabado confirmado puede haberse cambiado por teléfono; una cantidad puede haberse ajustado sin actualizar el registro. Cada uno de esos cambios es legítimo si está escrito, y es un riesgo si solo se recuer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seis datos y la fórmula: qué se controla de ver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esta fórmula es de esta base y de este acabado? ¿de qué lote es la base? ¿la cantidad coincide con lo que se cerró?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ualquier sustitución, aunque sea temporal.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el cambio afecta al color prometido, se consulta antes de prepar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seis datos y la fórmula: qué se controla de verdad]]></a:t>
            </a:r>
          </a:p>
        </p:txBody>
      </p:sp>
      <p:pic>
        <p:nvPicPr>
          <p:cNvPr id="3" name="" descr="Matriz de los seis datos del pedido de color con la comprobación concreta de cada uno y el riesgo si se omite.">
            <a:hlinkClick r:id="rId3" tooltip="Matriz de los seis datos del pedido de color con la comprobación concreta de cada uno y el riesgo si se omit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eis datos y su comprobación. La trazabilidad no es una columna más: es lo que permite repetir sin depender de nadi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calidad-del-color-y-de-la-preparacion"/>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s seis datos y la fórmula: qué se controla de ver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l pedido con la comprobación que le corresponde antes de prepar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erenci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s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órmu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ab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ntid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to sobre el que se tiñe, con su lot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ificación registrada y asociada a esa referenci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te, satinado o brillante confirmado por el client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tros o envases y número de manos prevista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ñalada en la carta o en la muestra acord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uestra, pantalla y resultado aplicado: tres lectur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de un pedido se juzga en tres lugares que no coinciden. La ]]></a:t>
            </a:r>
            <a:r>
              <a:rPr lang="en-US" b="1"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es física y se compara en condiciones reales; es la referencia que se puede guardar y volver a mirar. La ]]></a:t>
            </a:r>
            <a:r>
              <a:rPr lang="en-US" b="1"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es una interpretación: la cámara, el balance de blancos, la compresión y el brillo del móvil ya han decidido por ti. El ]]></a:t>
            </a:r>
            <a:r>
              <a:rPr lang="en-US" b="1" strike="noStrike" sz="2100" spc="0" u="none" cap="none">
                <a:solidFill>
                  <a:srgbClr val="1B2438">
                    <a:alpha val="100000"/>
                  </a:srgbClr>
                </a:solidFill>
                <a:latin typeface="Calibri"/>
              </a:rPr>
              <a:t><![CDATA[resultado aplicado]]></a:t>
            </a:r>
            <a:r>
              <a:rPr lang="en-US" strike="noStrike" sz="2100" spc="0" u="none" cap="none">
                <a:solidFill>
                  <a:srgbClr val="1B2438">
                    <a:alpha val="100000"/>
                  </a:srgbClr>
                </a:solidFill>
                <a:latin typeface="Calibri"/>
              </a:rPr>
              <a:t><![CDATA[ añade el soporte, el número de manos, el acabado y la luz del lugar donde vivirá el color. Ninguna de las tres es «la verdad» por sí sola: la verdad es la que se acordó por escrito y se puede compa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uestra, pantalla y resultado aplicado: tres lectur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encargado no valida un pedido mirando la foto del cliente en el mostrador. Valida contra la referencia acordada —carta o muestra— y, cuando el caso lo permite, contra una prueba seca sobre el soporte previsto. La foto sigue siendo útil: orienta la familia de color, documenta el encargo y ayuda a explicar por qué un gris de pantalla puede leerse beige en un pasillo con luz cálid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dónde se vio este color y con qué luz?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qué se comparó, dónde y con qué referenci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a diferencia es aceptable para el uso previsto o si se retiene el ped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uestra, pantalla y resultado aplicado: tres lecturas distintas]]></a:t>
            </a:r>
          </a:p>
        </p:txBody>
      </p:sp>
      <p:pic>
        <p:nvPicPr>
          <p:cNvPr id="3" name="" descr="Tres tarjetas que comparan muestra física, pantalla y resultado aplicado, con lo que aporta y lo que no garantiza cada una.">
            <a:hlinkClick r:id="rId3" tooltip="Tres tarjetas que comparan muestra física, pantalla y resultado aplicado, con lo que aporta y lo que no garantiza cada un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lecturas del mismo color. La única que se puede archivar y volver a comparar es la muestra fís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calidad-del-color-y-de-la-preparac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Muestra, pantalla y resultado aplicado: tres lecturas disti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ficticia) según la lectura del color a la que se refier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uest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ntall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 aplic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a cartulina la comparamos en el pasillo con la luz encendid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 la foto del móvil el gris se ve más azul que en la pa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dos manos sobre yeso sin imprimar, el tono se ve más apagad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ódigo de la carta está señalado con el dedo en la págin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olor cambia según el brillo que tenga el teléfon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obre el barniz viejo, el mismo esmalte queda más oscuro.»]]></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ecuencia aplicada a la supervisión: qué se mira en cada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un pedido de color es recorrer las cinco operaciones y comprobar que cada una dejó su evidencia. En ]]></a:t>
            </a:r>
            <a:r>
              <a:rPr lang="en-US" b="1" strike="noStrike" sz="2100" spc="0" u="none" cap="none">
                <a:solidFill>
                  <a:srgbClr val="1B2438">
                    <a:alpha val="100000"/>
                  </a:srgbClr>
                </a:solidFill>
                <a:latin typeface="Calibri"/>
              </a:rPr>
              <a:t><![CDATA[interpretar]]></a:t>
            </a:r>
            <a:r>
              <a:rPr lang="en-US" strike="noStrike" sz="2100" spc="0" u="none" cap="none">
                <a:solidFill>
                  <a:srgbClr val="1B2438">
                    <a:alpha val="100000"/>
                  </a:srgbClr>
                </a:solidFill>
                <a:latin typeface="Calibri"/>
              </a:rPr>
              <a:t><![CDATA[, la evidencia es un encargo con los seis datos; sin ella, no se prepara. En ]]></a:t>
            </a:r>
            <a:r>
              <a:rPr lang="en-US" b="1" strike="noStrike" sz="2100" spc="0" u="none" cap="none">
                <a:solidFill>
                  <a:srgbClr val="1B2438">
                    <a:alpha val="100000"/>
                  </a:srgbClr>
                </a:solidFill>
                <a:latin typeface="Calibri"/>
              </a:rPr>
              <a:t><![CDATA[localizar]]></a:t>
            </a:r>
            <a:r>
              <a:rPr lang="en-US" strike="noStrike" sz="2100" spc="0" u="none" cap="none">
                <a:solidFill>
                  <a:srgbClr val="1B2438">
                    <a:alpha val="100000"/>
                  </a:srgbClr>
                </a:solidFill>
                <a:latin typeface="Calibri"/>
              </a:rPr>
              <a:t><![CDATA[, es una fórmula registrada que coincide con referencia, base y acabado. En ]]></a:t>
            </a:r>
            <a:r>
              <a:rPr lang="en-US" b="1" strike="noStrike" sz="2100" spc="0" u="none" cap="none">
                <a:solidFill>
                  <a:srgbClr val="1B2438">
                    <a:alpha val="100000"/>
                  </a:srgbClr>
                </a:solidFill>
                <a:latin typeface="Calibri"/>
              </a:rPr>
              <a:t><![CDATA[dosificar]]></a:t>
            </a:r>
            <a:r>
              <a:rPr lang="en-US" strike="noStrike" sz="2100" spc="0" u="none" cap="none">
                <a:solidFill>
                  <a:srgbClr val="1B2438">
                    <a:alpha val="100000"/>
                  </a:srgbClr>
                </a:solidFill>
                <a:latin typeface="Calibri"/>
              </a:rPr>
              <a:t><![CDATA[, es la base correcta y el lote anotados, con el manual del producto disponible. En ]]></a:t>
            </a:r>
            <a:r>
              <a:rPr lang="en-US" b="1" strike="noStrike" sz="2100" spc="0" u="none" cap="none">
                <a:solidFill>
                  <a:srgbClr val="1B2438">
                    <a:alpha val="100000"/>
                  </a:srgbClr>
                </a:solidFill>
                <a:latin typeface="Calibri"/>
              </a:rPr>
              <a:t><![CDATA[comprobar y etiquetar]]></a:t>
            </a:r>
            <a:r>
              <a:rPr lang="en-US" strike="noStrike" sz="2100" spc="0" u="none" cap="none">
                <a:solidFill>
                  <a:srgbClr val="1B2438">
                    <a:alpha val="100000"/>
                  </a:srgbClr>
                </a:solidFill>
                <a:latin typeface="Calibri"/>
              </a:rPr>
              <a:t><![CDATA[, es la comparación con la referencia acordada y una etiqueta que permite repetir. En ]]></a:t>
            </a:r>
            <a:r>
              <a:rPr lang="en-US" b="1"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es la fórmula actualizada con los ajustes que se hayan hech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ecuencia aplicada a la supervisión: qué se mira en cada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necesita estar presente en cada paso: necesita que el paso deje rastro. Un pedido preparado correctamente y sin registro es un pedido que solo se podrá repetir si la misma persona está ese día. Y un pedido con registro pero sin comprobación es un error documentado con precis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la preparación y la comparación, a la persona formada. ]]></a:t>
            </a: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los pedidos con cambio de base o lote y los que se entregan a profesionales con obra en marcha. ]]></a:t>
            </a:r>
            <a:r>
              <a:rPr lang="en-US" b="1" strike="noStrike" sz="2100" spc="0" u="none" cap="none">
                <a:solidFill>
                  <a:srgbClr val="1B2438">
                    <a:alpha val="100000"/>
                  </a:srgbClr>
                </a:solidFill>
                <a:latin typeface="Calibri"/>
              </a:rPr>
              <a:t><![CDATA[Cuándo intervenir:]]></a:t>
            </a:r>
            <a:r>
              <a:rPr lang="en-US" strike="noStrike" sz="2100" spc="0" u="none" cap="none">
                <a:solidFill>
                  <a:srgbClr val="1B2438">
                    <a:alpha val="100000"/>
                  </a:srgbClr>
                </a:solidFill>
                <a:latin typeface="Calibri"/>
              </a:rPr>
              <a:t><![CDATA[ cuando falta un dato, cuando la base no es la del encargo o cuando la comparación no se ha hech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ecuencia aplicada a la supervisión: qué se mira en cad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videncia deja cada operación y qué error aparece cuando se salta. Sin parámetros técnicos: esos están en la fi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295650"/>
                <a:gridCol w="3162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e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debe exist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si se s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con referencia, base, acabado, cantidad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para «un gris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 registrada y asociada a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una fórmula de otr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y lote anotados; manual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lote sin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con la referenci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sin mirar o solo con la luz d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657350"/>
                <a:gridCol w="3295650"/>
                <a:gridCol w="3162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e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debe exist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si se s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con cliente, fecha, fórmula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vuelve sin poder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 actualizada con el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guiente turno repite el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secuencia aplicada a la supervisión: qué se mira en cada pa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de seis envases está preparado y etiquetado, pero la base utilizada es de un lote distinto al de la última vez y nadie lo ha comparado con la muestra. ¿Qué hace el encarg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rlo: la fórmula es la misma y el lote no influye.]]></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enerlo, comparar con la referencia acordada y registrar el cambio de lote antes de decidir.]]></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l cliente que lo pruebe en la obra y vuelva si no le gust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la etiqueta para que no figure el lote nuev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Trazabilidad y repetición: lo que permite volver a preparar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de un pedido de color se compone de cinco piezas: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lo pidió,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se preparó, ]]></a:t>
            </a:r>
            <a:r>
              <a:rPr lang="en-US" b="1" strike="noStrike" sz="2100" spc="0" u="none" cap="none">
                <a:solidFill>
                  <a:srgbClr val="1B2438">
                    <a:alpha val="100000"/>
                  </a:srgbClr>
                </a:solidFill>
                <a:latin typeface="Calibri"/>
              </a:rPr>
              <a:t><![CDATA[qué fórmula]]></a:t>
            </a:r>
            <a:r>
              <a:rPr lang="en-US" strike="noStrike" sz="2100" spc="0" u="none" cap="none">
                <a:solidFill>
                  <a:srgbClr val="1B2438">
                    <a:alpha val="100000"/>
                  </a:srgbClr>
                </a:solidFill>
                <a:latin typeface="Calibri"/>
              </a:rPr>
              <a:t><![CDATA[ se usó, ]]></a:t>
            </a:r>
            <a:r>
              <a:rPr lang="en-US" b="1" strike="noStrike" sz="2100" spc="0" u="none" cap="none">
                <a:solidFill>
                  <a:srgbClr val="1B2438">
                    <a:alpha val="100000"/>
                  </a:srgbClr>
                </a:solidFill>
                <a:latin typeface="Calibri"/>
              </a:rPr>
              <a:t><![CDATA[de qué lote]]></a:t>
            </a:r>
            <a:r>
              <a:rPr lang="en-US" strike="noStrike" sz="2100" spc="0" u="none" cap="none">
                <a:solidFill>
                  <a:srgbClr val="1B2438">
                    <a:alpha val="100000"/>
                  </a:srgbClr>
                </a:solidFill>
                <a:latin typeface="Calibri"/>
              </a:rPr>
              <a:t><![CDATA[ era la base y ]]></a:t>
            </a:r>
            <a:r>
              <a:rPr lang="en-US" b="1" strike="noStrike" sz="2100" spc="0" u="none" cap="none">
                <a:solidFill>
                  <a:srgbClr val="1B2438">
                    <a:alpha val="100000"/>
                  </a:srgbClr>
                </a:solidFill>
                <a:latin typeface="Calibri"/>
              </a:rPr>
              <a:t><![CDATA[qué ajustes]]></a:t>
            </a:r>
            <a:r>
              <a:rPr lang="en-US" strike="noStrike" sz="2100" spc="0" u="none" cap="none">
                <a:solidFill>
                  <a:srgbClr val="1B2438">
                    <a:alpha val="100000"/>
                  </a:srgbClr>
                </a:solidFill>
                <a:latin typeface="Calibri"/>
              </a:rPr>
              <a:t><![CDATA[ se hicieron. La etiqueta recoge las primeras y remite al registro para las demás. Sin lote no se puede contrastar una queja con otras del mismo origen; sin ajustes, la próxima persona repite la fórmula vieja y obtiene otro resul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Trazabilidad y repetición: lo que permite volver a preparar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un color no es copiar un código: es volver a preparar lo mismo con la misma base y el mismo procedimiento, comparando con la muestra original. Cuando cambia el lote, la comparación es obligatoria antes de entregar. Si hay diferencia y se corrige, el ajuste se registra con fecha y cantidad, no se confía a la memoria de quien lo hiz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Trazabilidad y repetición: lo que permite volver a preparar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que los ajustes estén en la ficha y no en un papel suelto. ]]></a:t>
            </a: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esta repetición se comparó con la muestra del cliente o con una referencia de cart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el ajuste se incorpora a la fórmula estable o se anota como ajuste de lote. ]]></a:t>
            </a:r>
            <a:r>
              <a:rPr lang="en-US" b="1" strike="noStrike" sz="2100" spc="0" u="none" cap="none">
                <a:solidFill>
                  <a:srgbClr val="1B2438">
                    <a:alpha val="100000"/>
                  </a:srgbClr>
                </a:solidFill>
                <a:latin typeface="Calibri"/>
              </a:rPr>
              <a:t><![CDATA[Qué conservar:]]></a:t>
            </a:r>
            <a:r>
              <a:rPr lang="en-US" strike="noStrike" sz="2100" spc="0" u="none" cap="none">
                <a:solidFill>
                  <a:srgbClr val="1B2438">
                    <a:alpha val="100000"/>
                  </a:srgbClr>
                </a:solidFill>
                <a:latin typeface="Calibri"/>
              </a:rPr>
              <a:t><![CDATA[ la muestra y el registro según el procedimiento que fije la cas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Trazabilidad y repetición: lo que permite volver a preparar lo mismo · Ejemplo resuelto (ficticio): repetir un color con un lote nuev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calizar la fórmula y el pedido origina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ide «el mismo gris de la escalera». El encargado localiza el pedido por cliente y fecha, no por el nombre del color: la fórmula está asociada a una referencia y a una base concret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Trazabilidad y repetición: lo que permite volver a preparar lo mismo · Ejemplo resuelto (ficticio): repetir un color con un lote nuev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r base y lo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se disponible es de un lote distinto al del pedido original. No es un impedimento, pero sí un cambio que debe registrarse y compararse. Se anota el lote nuevo antes de empez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Trazabilidad y repetición: lo que permite volver a preparar lo mismo · Ejemplo resuelto (ficticio): repetir un color con un lote nuev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parar y comparar con la mue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para según la fórmula registrada y se compara con la muestra conservada del pedido original, en las condiciones que se acordaron. La comparación se hace con la muestra seca, no con el producto recién mezcl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Trazabilidad y repetición: lo que permite volver a preparar lo mismo · Ejemplo resuelto (ficticio): repetir un color con un lote nuev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justar solo si hace falta y con criter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es visible, se ajusta según el procedimiento del manual y se vuelve a comparar. El ajuste no se hace «hasta que parezca»: se hace en la medida en que el procedimiento lo permite y se ano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Trazabilidad y repetición: lo que permite volver a preparar lo mismo · Ejemplo resuelto (ficticio): repetir un color con un lote nuev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y etiquet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lleva cliente, fecha, referencia, fórmula y lote. En el registro queda el ajuste, quién lo hizo y con qué referencia se comparó. El cliente se lleva la constancia de lo que puede pedir la próxima vez.]]></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Trazabilidad y repetición: lo que permite volver a preparar lo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explica cómo repitió un color. Marca las frases que rompen la trazabilidad.]]></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qué el pedido por el nombre del cliente y la fecha, y comprobé la referencia de la fórmul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la base era de otro lote, la comparé con la muestra antes de entregar y anoté el lo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justé un poco a ojo hasta que se pareció y no lo apunté porque fue muy po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se llevó el bote con la etiqueta donde constan fecha, referencia y lo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mbié la etiqueta por una genérica para no confundir al cliente con códig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del asesoramiento y apoyo del fabrica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ienda puede afirmar con seguridad lo que ha comprobado: qué referencia se preparó, con qué base, en qué cantidad y con qué acabado. Puede explicar también lo que dice la ficha del producto sobre preparación y aplicación, citándola. Lo que no puede hacer es inventar parámetros: proporciones que no están en el manual, tiempos de secado estimados, compatibilidades deducidas por parecido o temperaturas «que suelen ir bi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del asesoramiento y apoyo del fabrica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duda supera la ficha, se consulta. El ]]></a:t>
            </a:r>
            <a:r>
              <a:rPr lang="en-US" b="1" strike="noStrike" sz="2100" spc="0" u="none" cap="none">
                <a:solidFill>
                  <a:srgbClr val="1B2438">
                    <a:alpha val="100000"/>
                  </a:srgbClr>
                </a:solidFill>
                <a:latin typeface="Calibri"/>
              </a:rPr>
              <a:t><![CDATA[responsable de tintometría]]></a:t>
            </a:r>
            <a:r>
              <a:rPr lang="en-US" strike="noStrike" sz="2100" spc="0" u="none" cap="none">
                <a:solidFill>
                  <a:srgbClr val="1B2438">
                    <a:alpha val="100000"/>
                  </a:srgbClr>
                </a:solidFill>
                <a:latin typeface="Calibri"/>
              </a:rPr>
              <a:t><![CDATA[ resuelve lo relativo a la preparación y a la repetición. El ]]></a:t>
            </a:r>
            <a:r>
              <a:rPr lang="en-US" b="1" strike="noStrike" sz="2100" spc="0" u="none" cap="none">
                <a:solidFill>
                  <a:srgbClr val="1B2438">
                    <a:alpha val="100000"/>
                  </a:srgbClr>
                </a:solidFill>
                <a:latin typeface="Calibri"/>
              </a:rPr>
              <a:t><![CDATA[servicio técnico del fabricante]]></a:t>
            </a:r>
            <a:r>
              <a:rPr lang="en-US" strike="noStrike" sz="2100" spc="0" u="none" cap="none">
                <a:solidFill>
                  <a:srgbClr val="1B2438">
                    <a:alpha val="100000"/>
                  </a:srgbClr>
                </a:solidFill>
                <a:latin typeface="Calibri"/>
              </a:rPr>
              <a:t><![CDATA[ responde sobre compatibilidad, condiciones de aplicación y comportamiento del producto. ]]></a:t>
            </a:r>
            <a:r>
              <a:rPr lang="en-US" b="1"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decide cuando la respuesta afecta a un compromiso con un cliente o a un trabajo ya aplicado. La consulta se prepara con referencia, base, lote, soporte, uso y fotos: sin datos, la respuesta será genér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del asesoramiento y apoyo del fabrica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consulta, la respuesta y quién la dio. ]]></a:t>
            </a:r>
            <a:r>
              <a:rPr lang="en-US" b="1" strike="noStrike" sz="2100" spc="0" u="none" cap="none">
                <a:solidFill>
                  <a:srgbClr val="1B2438">
                    <a:alpha val="100000"/>
                  </a:srgbClr>
                </a:solidFill>
                <a:latin typeface="Calibri"/>
              </a:rPr>
              <a:t><![CDATA[Qué no prometer:]]></a:t>
            </a:r>
            <a:r>
              <a:rPr lang="en-US" strike="noStrike" sz="2100" spc="0" u="none" cap="none">
                <a:solidFill>
                  <a:srgbClr val="1B2438">
                    <a:alpha val="100000"/>
                  </a:srgbClr>
                </a:solidFill>
                <a:latin typeface="Calibri"/>
              </a:rPr>
              <a:t><![CDATA[ igualdad exacta con una pantalla ni un resultado que dependa de la aplicación. ]]></a:t>
            </a: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que las respuestas técnicas se incorporen al criterio del equipo y no se queden en un correo priv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del asesoramiento y apoyo del fabricante]]></a:t>
            </a:r>
          </a:p>
        </p:txBody>
      </p:sp>
      <p:pic>
        <p:nvPicPr>
          <p:cNvPr id="3" name="" descr="Comparación entre lo que la tienda puede afirmar con su comprobación y lo que debe consultar a la ficha o al fabricante.">
            <a:hlinkClick r:id="rId3" tooltip="Comparación entre lo que la tienda puede afirmar con su comprobación y lo que debe consultar a la ficha o al fabricant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rontera del asesoramiento. A la izquierda, lo comprobado; a la derecha, lo que se consulta y se regis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calidad-del-color-y-de-la-preparacion"/>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ímites del asesoramiento y apoyo del fabrica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insiste en saber cuánto tardará en secar el color preparado, el encargado puede dar una cifra aproximada de su experiencia para no dejar la pregunta sin respues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trol por muestreo y cierre del pedi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revisar todos los pedidos para saber si el sistema funciona: basta con elegir una muestra con criterio. Se revisan siempre los que cambian de base o lote, los que se repiten después de una queja, los que llevan muestra física y los que se entregan a profesionales con obra en marcha. Con cuatro o cinco pedidos por semana bien revisados se detectan los fallos de secuencia antes de que lleguen al cl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trol por muestreo y cierre del pedi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l pedido tiene tres comprobaciones: que lo entregado coincide con lo cerrado, que la etiqueta permite repetir y que el cliente sabe qué tiene entre manos. La tercera se resuelve con una frase, no con un discurso: qué referencia es, en qué base, con qué acabado y qué hacer si necesita más. Si el cliente se va sin eso, el pedido está entregado pero no cerr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trol por muestreo y cierre del pedi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edir:]]></a:t>
            </a:r>
            <a:r>
              <a:rPr lang="en-US" strike="noStrike" sz="2100" spc="0" u="none" cap="none">
                <a:solidFill>
                  <a:srgbClr val="1B2438">
                    <a:alpha val="100000"/>
                  </a:srgbClr>
                </a:solidFill>
                <a:latin typeface="Calibri"/>
              </a:rPr>
              <a:t><![CDATA[ pedidos repetidos por diferencia, ajustes no registrados, entregas con etiqueta incompleta y consultas al fabricante por tipo.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una corrección por semana, la que más riesgo evita. ]]></a:t>
            </a:r>
            <a:r>
              <a:rPr lang="en-US" b="1" strike="noStrike" sz="2100" spc="0" u="none" cap="none">
                <a:solidFill>
                  <a:srgbClr val="1B2438">
                    <a:alpha val="100000"/>
                  </a:srgbClr>
                </a:solidFill>
                <a:latin typeface="Calibri"/>
              </a:rPr>
              <a:t><![CDATA[Qué aprendizaje:]]></a:t>
            </a:r>
            <a:r>
              <a:rPr lang="en-US" strike="noStrike" sz="2100" spc="0" u="none" cap="none">
                <a:solidFill>
                  <a:srgbClr val="1B2438">
                    <a:alpha val="100000"/>
                  </a:srgbClr>
                </a:solidFill>
                <a:latin typeface="Calibri"/>
              </a:rPr>
              <a:t><![CDATA[ si el mismo error se repite, la causa suele estar en el encargo, no en la máqu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ntrol por muestreo y cierre del pedido · Ejemplo resuelto (ficticio): control de un pedido de 60 metr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visar el encargo antes de prepar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quiere un gris para un salón de unos 60 metros cuadrados, en base al agua y acabado mate. Trae una muestra de cartón-yeso de su pared. El encargado comprueba que la referencia está señalada en la carta y que la cantidad prevista cuadra con el uso declar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ntrol por muestreo y cierre del pedido · Ejemplo resuelto (ficticio): control de un pedido de 60 metr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Verificar la fórmula y la b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está registrada para esa referencia y esa base. El lote es el habitual. Se anota antes de empezar, no al termin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ntrol por muestreo y cierre del pedido · Ejemplo resuelto (ficticio): control de un pedido de 60 metr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obar con la referencia acord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la preparación con la muestra seca, no con la foto del móvil. La comparación se hace también con la luz del salón, si la clienta puede traer una foto de la estancia encendida o describir la luz.]]></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ntrol por muestreo y cierre del pedido · Ejemplo resuelto (ficticio): control de un pedido de 60 metr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ntregar con etiqueta y explicación brev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lleva cliente, fecha, referencia, fórmula y lote. El encargado explica en una frase qué se ha preparado y qué debe hacer la clienta si necesita más: traer la etiqueta o el nombre del pedi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ontrol por muestreo y cierre del pedido · Ejemplo resuelto (ficticio): control de un pedido de 60 metr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errar el registro y la mue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guarda la referencia de lo comparado y la muestra si el procedimiento lo permite. Si la clienta vuelve, la repetición empieza por el registro, no por la memoria de quien la atendi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ontrol por muestreo y cierre del pedi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ada envase de 4 litros preparado tiene un coste de 18 euros (ficticio). En el mes se desechan 3 envases por no superar la comparación. ¿Qué coste tiene ese desperdicio?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control de un pedido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al pedido, no a la persona, y se conserva con el registro. Las filas marcadas como «siempre» son las que evitan un error irreversible; las demás se usan según el tipo de pedido. La última fila es un ejemplo ficticio cumpliment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control de un pedido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ecklist de control. Los valores concretos de dosificación y tiempos se toman del manual y la ficha, nunca de esta tabl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524000"/>
                <a:gridCol w="3562350"/>
                <a:gridCol w="1828800"/>
                <a:gridCol w="120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señalada en carta o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o muestra con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y acabado confirm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 localizada y asociada a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y manos prev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y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562350"/>
                <a:gridCol w="1828800"/>
                <a:gridCol w="120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correcta y lote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envase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ual del producto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o manual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con la referenci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seca o 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con cliente, fecha, referencia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col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2]]></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524000"/>
                <a:gridCol w="3562350"/>
                <a:gridCol w="1828800"/>
                <a:gridCol w="120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o incidencia regist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ubo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de 6 envases de 4 L, lote nuevo comparado con muestra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000, 9: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hecklist de control de un pedido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omprobación no se puede marcar, no se rodea: se anota como pendiente y se decide si el pedido se retiene. Una checklist completa de un pedido mal cerrado solo documenta el error con más detal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ato y 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da en la carta o muestr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rrecto y lote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da y asociada a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do por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repetir si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los parámetros que la tienda no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ato y comprob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trol-de-calidad-del-color-y-de-la-preparacion"/>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operaciones del curso C0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terpretar el encargo, localizar y registrar la fórmula, dosificar y mezclar, comprobar y etiquetar, repetir el col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datos cierran un pedido de col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base, fórmula, acabado, cantidad y trazabilid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la foto del móvi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ámara, ajustes, pantalla y luz alteran el tono; la referencia es la muestra o la carta acorda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iezas tiene la trazabil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 fecha, fórmula, lote y ajustes realizad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cambia el lote de la bas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ar con la muestra antes de entregar y registrar el lote y el result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están los parámetros de dosific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anual y la ficha del producto; la tienda no los inventa ni los estima de memor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trolar el color sin inventar parámet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trolar el color sin inventar parámet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correr un pedido de color, comprobar los seis datos, exigir trazabilidad y distinguir lo que la tienda afirma de lo que consulta. Siguiente paso: continuidad ante incidentes operativo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y 5 y a la checklist. Los fallos más caros son entregar sin comparar, cambiar de lote sin registrarlo y dar parámetros que no constan en la fich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de color se controla antes de que salga de la tienda, no después de que el cliente llame. El encargado que exige los seis datos, comprueba la base y el lote, compara con la referencia acordada y deja una etiqueta completa convierte una operación artesanal en un resultado repetib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encargo cerrado no se prepara, sin comparación no se entrega y sin registro no se repite]]></a:t>
            </a:r>
            <a:r>
              <a:rPr lang="en-US" strike="noStrike" sz="2100" spc="0" u="none" cap="none">
                <a:solidFill>
                  <a:srgbClr val="1B2438">
                    <a:alpha val="100000"/>
                  </a:srgbClr>
                </a:solidFill>
                <a:latin typeface="Calibri"/>
              </a:rPr>
              <a:t><![CDATA[. Lo que dependa del equipo, de la carta o de la ficha del fabricante se consulta y se anota como campo a validar; no se rellena con experiencia oral. Si mañana vuelve el mismo cliente, el registro debe hablar por ti.]]></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Interpretar y confirmar el encargo de color» (OA 28460), para los seis datos y la diferencia entre muestra y pantall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Localizar y registrar la fórmula» (28491) y «Dosificar y mezclar con el equipo real» (28492), para la prepar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mprobar, cerrar, etiquetar y entregar» (28493) y «Repetir un color y gestionar diferencias» (28494), para el cierre y la repetició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formativo: curso C06 de tintometría y preparación de color, con sus cinco operacion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calidad-del-color-y-de-la-preparacion"/>
              </a:rPr>
              <a:t><![CDATA[Control de calidad del color y de la prepa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referencia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2026-10-31T03:23:44Z</dcterms:created>
  <dcterms:modified xsi:type="dcterms:W3CDTF">2026-10-31T03:23:44Z</dcterms:modified>
  <dc:title>Control de calidad del color y de la preparación</dc:title>
  <dc:description>Presentación editable del OA «Control de calidad del color y de la preparación». Enlace: https://pinturasespecializadas.lumbre.lat/object/control-de-calidad-del-color-y-de-la-preparacion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