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inuidad-ante-incidentes-operativ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inuidad ante incidentes operativo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inuidad ante incidentes operativo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inuidad ante incidentes operativo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inuidad ante incidentes operativo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inuidad ante incidentes operativo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 incidente operativo y cuándo se activa el plan»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 incidente operativo y cuándo se activa el plan»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iclo-incide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ante un incidente: detectar y acotar, estabilizar, comunicar, registra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iclo de un incidente. La prisa se concentra en estabilizar; la comunicación y el registro no se saltan por ir más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otar el alcance, asegurar que se puede seguir atendiendo lo urgente y avisar a quien corresponda con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cargado no espera instrucciones para las decisiones que le corresponden: acota el problema, comprueba si hay algo que impida seguir (cobro, entrega, seguridad) y activa lo que esté en su mano. Cerrar o despachar a los clientes sin información agrava el incidente. Avisar a dirección es parte del plan, pero después de saber qué falla y a quién afecta, no antes d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activación y ciclo del incidente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inuidad-ante-incidentes-operativ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Ausencia de personal clave: cubrir sin improvisar»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Ausencia de personal clave: cubrir sin improvisar»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funciones-critic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funciones críticas de una tienda de pinturas con la cobertura posible, lo que se suspende y quié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apa de dependencias de una tienda de pinturas. Las coberturas concretas y los nombres se completan con la plantilla real de cada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nciones · cubrir · susp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bertura se decide por función, no por persona ni por reparto improvisado. Hay tareas que se pueden cubrir con formación mínima y otras que no; las que no se cubren con garantías se suspenden y se comunican. Suspender a tiempo es una decisión operativa; dejar que alguien haga sin criterio lo que no sabe es un incidente dentro de otro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partes de la respuesta a una ausencia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inuidad-ante-incidentes-operativ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TPV o conexión caídos: qué sigue funcionando y qué no»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TPV o conexión caídos: qué sigue funcionando y qué no»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tpv-cai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sobre la caída del TPV: qué sigue, qué se detiene, qué se registra y quié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ntinuidad del mostrador cuando falla el sistema. El registro manual es lo que permite reconstruir la jornada al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5 minutos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 10:05 a 11:20 hay 75 minutos. Ese dato es el que se anota en el registro del incidente, junto con las operaciones atendidas de forma manual en ese intervalo. Sin la hora de inicio y la de restablecimiento, el cuadre posterior no se puede contrastar con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o del incidente y del intervalo de caída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inuidad-ante-incidentes-operativ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verías y retrasos de abastecimiento: informar sin prometer fechas»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verías y retrasos de abastecimiento: informar sin prometer fechas»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roveedor no llega hasta el lunes → Qué pedidos se reprograman y cuándo se confirma la nuev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máquina de color está averiada → Qué pedidos de color se retrasan y cuándo se sabrá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ferencia no está en esta tienda → Alternativas disponibles o comprobación en otr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TPV no cobra → Cómo se atiende hoy y qué queda pendiente de docum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comunicar lo que se sabe, lo que no y cuándo se sabrá,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inuidad-ante-incidentes-operativ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municar al cliente y a dirección: dos mensajes distintos»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municar al cliente y a dirección: dos mensajes distintos»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sábado sin TP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Acotar antes de comun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0:07. El encargado comprueba que el fallo es del terminal y no de la conexión general, que la preparación de color sigue operativa y que hay seis operaciones en curso sin cobrar. Anota la hor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sábado sin TP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stabilizar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atender las entregas ya preparadas con el procedimiento manual aprobado, aplazar los cobros que exigen sistema y avisar a los clientes que esperan con una frase concreta: qué se puede hacer ahora y cuándo se sabrá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sábado sin TP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Avisar a dirección con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nsaje a las 10:20: terminal caído desde las 10:05, seis operaciones pendientes de documentar, color operativo, técnico avisado, se necesita autorización para entregar sin cobro electrónico si el fallo se prolonga. Sin adjetivos y sin culp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sábado sin TP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Avisar a los clientes afec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dos pedidos que debían salir hoy se les llama antes de que vengan: el pedido está preparado, la entrega se mantiene y el cobro se resolverá cuando el sistema vuelva o por el procedimiento que dirección autorice. Cada llamada se registra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sábado sin TP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Registrar y cuadrar al 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11:20 vuelve el sistema. El encargado coteja las operaciones manuales con las del terminal, detecta un duplicado, lo anula con causa y deja el registro cerrado. El cuadre no se hace «mañana si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el sábado sin TP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Revisar y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revisión del lunes se comprueba que el procedimiento manual existía pero nadie lo había practicado. Se acuerda un simulacro y se actualiza la ficha de continuidad con el contacto del técnico y el número correlativo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oveedor nos ha fallado otra vez; no sabemos cuándo llega, ya le diremos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ulpa al proveedor sin comprobarlo y deja al cliente sin fecha de actualización; la quinta promete una hora que depende del servicio técnico. Las otras tres comunican hechos, lo que se mantiene, lo que se solicita y cuándo habrá noticias, que es lo que el cliente y dirección necesitan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 los mensajes al cliente y a dirección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inuidad-ante-incidentes-operativ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rrames y emergencias: remitir al procedimiento, no improvisar»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Derrames y emergencias: remitir al procedimiento, no improvisar»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improvisar-procedi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improvisar una respuesta ante un derrame y aplicar la ficha de seguridad y el procedimient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 un derrame, la diferencia no es la velocidad: es si la actuación está prevista y documentada o se inventa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cargado activa el protocolo y acota la zona, pero no improvisa una neutralización ni indica mezclas o medios que no estén en la ficha de seguridad y en el procedimiento aprobado. Actuar de memoria con productos químicos puede agravar el derrame y exponer a más personas. La respuesta correcta se consulta en la ficha y se aplica según el procedimient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ímites de actuación ante emergencias y remisión a fichas de seguridad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inuidad-ante-incidentes-operativ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ficha de continuidad y el cierre del incidente»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a ficha de continuidad y el cierre del incidente»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dos días sin la person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Declarar el incidente y s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de tintometría estará de baja dos días. El encargado comprueba cuántos pedidos de color hay comprometidos, cuáles tienen muestra cerrada y cuáles dependen de una decisión que esa persona tom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dos días sin la person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Decidir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mpañera de la Tienda Polígono puede asumir la preparación de los pedidos con fórmula registrada. Los pedidos nuevos sin muestra cerrada se aplazan con aviso al cliente. La cobertura es parcial y se escribe con ese límite, no como un «ya se ve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dos días sin la person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Avisar a clientes y 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clientes con pedido comprometido reciben un mensaje con lo que se mantiene y la fecha de actualización. Dirección recibe el alcance: pedidos afectados, cobertura disponible y la decisión que se solicita sobre los nuevos encar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dos días sin la person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gistrar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jornada se anota qué pedidos se han preparado, cuáles se han aplazado y quién lo ha decidido. Al volver la persona, el registro permite retomar sin reconstruir la historia ni duplicar encar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dos días sin la persona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errar y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tejan los pedidos aplazados con los clientes, se confirma que ninguno se quedó sin respuesta y se acuerda formar a una segunda persona en la preparación básica. Esa es la corrección que evita que la próxima baja vuelva a paralizar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tejar las operaciones manuales con el sistema y resolver duplicados → Comunicar el cierre a quien se avisó al inicio → Registrar causa, impacto y decisiones tomadas → Revisar la causa y acordar una corrección con responsable → Compartir el aprendizaje con las demás ti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uadra, porque un cierre comunicado con operaciones sin conciliar deja un problema abierto. Después se comunica el cierre a los mismos a quienes se avisó al inicio, se registra el incidente completo, se revisa la causa con una corrección concreta y se comparte con las otras tiendas. La revisión no es un trámite posterior: es lo que evita que el mismo fallo vuelva a paralizar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actos del cierre y revisión compartida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inuidad-ante-incidentes-operativ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incidente y primer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incidente y primer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tres preguntas se activ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fecta a la seguridad?, ¿impide cobrar, entregar o preparar?, ¿durará más de lo que absorbe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primero si falta personal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dentificar la función crítica, decidir cobertura con límites y suspender lo que no se puede 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con el TPV caí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 cliente, importe, número correlativo y duplicados detec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omete ante un retraso d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se sabe, lo que no y cuándo se actualizará; nunca una fecha que depende de un ter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ctúa ante un derra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otar la zona, avisar según el protocolo y aplicar la ficha de seguridad y el procedimient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ierra un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drar operaciones, comunicar el cierre, registrar causa e impacto y revisar con un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ostener la tienda cuando alg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inuidad-ante-incidentes-operativo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ostener la tienda cuando algo falla»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0" r:id="rId1"/>
    <p:sldLayoutId id="2482430741" r:id="rId2"/>
    <p:sldLayoutId id="2482430742" r:id="rId3"/>
    <p:sldLayoutId id="24824307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042760c24bf2eccb584230ed9aa6a89dc0c56aee3302eeb1.jpg"/>
  <Relationship Id="rId3" Type="http://schemas.openxmlformats.org/officeDocument/2006/relationships/hyperlink" Target="https://pinturasespecializadas.lumbre.lat/object/continuidad-ante-incidentes-operativ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iclo-incidente2.jpg"/>
  <Relationship Id="rId3" Type="http://schemas.openxmlformats.org/officeDocument/2006/relationships/hyperlink" Target="https://pinturasespecializadas.lumbre.lat/object/continuidad-ante-incidentes-operativos" TargetMode="External"/>
  <Relationship Id="rId4" Type="http://schemas.openxmlformats.org/officeDocument/2006/relationships/hyperlink" Target="https://pinturasespecializadas.lumbre.lat/object/continuidad-ante-incidentes-operativo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funciones-criticas3.jpg"/>
  <Relationship Id="rId3" Type="http://schemas.openxmlformats.org/officeDocument/2006/relationships/hyperlink" Target="https://pinturasespecializadas.lumbre.lat/object/continuidad-ante-incidentes-operativos" TargetMode="External"/>
  <Relationship Id="rId4" Type="http://schemas.openxmlformats.org/officeDocument/2006/relationships/hyperlink" Target="https://pinturasespecializadas.lumbre.lat/object/continuidad-ante-incidentes-operativo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tpv-caido4.jpg"/>
  <Relationship Id="rId3" Type="http://schemas.openxmlformats.org/officeDocument/2006/relationships/hyperlink" Target="https://pinturasespecializadas.lumbre.lat/object/continuidad-ante-incidentes-operativos" TargetMode="External"/>
  <Relationship Id="rId4" Type="http://schemas.openxmlformats.org/officeDocument/2006/relationships/hyperlink" Target="https://pinturasespecializadas.lumbre.lat/object/continuidad-ante-incidentes-operativ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improvisar-procedimiento7.jpg"/>
  <Relationship Id="rId3" Type="http://schemas.openxmlformats.org/officeDocument/2006/relationships/hyperlink" Target="https://pinturasespecializadas.lumbre.lat/object/continuidad-ante-incidentes-operativos" TargetMode="External"/>
  <Relationship Id="rId4" Type="http://schemas.openxmlformats.org/officeDocument/2006/relationships/hyperlink" Target="https://pinturasespecializadas.lumbre.lat/object/continuidad-ante-incidentes-operativos"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hyperlink" Target="https://pinturasespecializadas.lumbre.lat/object/continuidad-ante-incidentes-operativos"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inuidad-ante-incidentes-operativos" TargetMode="External"/>
  <Relationship Id="rId3"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inu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id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perativ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ntinuidad-ante-incidentes-operativ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la tienda en funcionamiento cuando falta personal clave, cae el TPV o la conexión, se avería un equipo o se retrasa el abastecimiento; comunicar con hechos al cliente y a dirección; y remitir derrames y emergencias a las fichas de seguridad y a los procedimientos vigentes sin improvisar instrucciones técnic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ntinuidad para el encargado de una tienda de pinturas con cuatro sucursales. Define qué se activa ante cada incidente, quién decide, a quién se avisa y qué se registra, con una ficha de continuidad. No sustituye las fichas de seguridad ni los procedimientos aprobado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inuidad · incidentes · TPV · abastecimiento · seguridad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uidad ante incidentes operativ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ábado, 10:05, tienda de la Tienda Centro. El TPV deja de responder y la conexión marca error. Hay cuatro clientes en el mostrador, un pintor esperando un color y dos pedidos que debían salir hoy. La persona que prepara color está de baja desde el jueves y la única compañera que sabe hacerlo está en la Tienda Polígono, a quince minu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uidad ante incidentes operativ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10:20 entra un aviso: el camión del proveedor no llegará hasta el lunes. La jornada no se puede detener, pero tampoco se puede improvisar. Lo que se separa de aquí no es un manual de informática: es una forma de decidir qué se activa, quién manda, qué se le dice a cada cliente y qué queda escrito para poder cuadrar y apre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uidad ante incidentes operativ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ntener la tienda en funcionamiento cuando falta personal clave, cae el TPV o la conexión, se avería un equipo o se retrasa el abastecimiento; comunicar con hechos al cliente y a dirección; y remitir derrames y emergencias a las fichas de seguridad y a los procedimientos vigentes sin improvisar instrucciones técnicas.]]></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uidad ante incidentes operativ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uidad ante incidentes operativ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plan de continuidad vigente y quién puede declarar un incidente.]]></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cedimiento manual de facturación y cuadre cuando el TPV no está disponible. Las facultades del encargado para reprogramar pedidos, transferir entre tiendas o autorizar una entrega sin documento. Los contactos de mantenimiento, proveedores y dirección, y sus tiempos de respuesta comprometi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inuidad ante incidentes operativ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2]]></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fichas de seguridad de los productos y el procedimiento aprobado de actuación ante derra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 incidente operativo y cuándo se activa el pl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cidente operativo es un hecho que impide cumplir la operación prevista: falta la persona que sabe preparar color, el TPV no cobra, la conexión no carga pedidos, una máquina se para, el proveedor no llega. No es una molestia ni un imprevisto menor: es una interrupción que exige una decisión distinta de la habitual y, casi siempre, un avi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 incidente operativo y cuándo se activa el pl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tivación no se decide por nerviosismo. Se decide con tres preguntas: ]]></a:t>
            </a:r>
            <a:r>
              <a:rPr lang="en-US" b="1" strike="noStrike" sz="2100" spc="0" u="none" cap="none">
                <a:solidFill>
                  <a:srgbClr val="1B2438">
                    <a:alpha val="100000"/>
                  </a:srgbClr>
                </a:solidFill>
                <a:latin typeface="Calibri"/>
              </a:rPr>
              <a:t><![CDATA[¿afecta a la seguridad de algui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ide cobrar, entregar o preparar lo comprometid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va a durar más de lo que se puede absorber con el turno normal?]]></a:t>
            </a:r>
            <a:r>
              <a:rPr lang="en-US" strike="noStrike" sz="2100" spc="0" u="none" cap="none">
                <a:solidFill>
                  <a:srgbClr val="1B2438">
                    <a:alpha val="100000"/>
                  </a:srgbClr>
                </a:solidFill>
                <a:latin typeface="Calibri"/>
              </a:rPr>
              <a:t><![CDATA[. Si la respuesta es sí a la primera, se activa de inmediato y la prioridad es la seguridad. Si es sí a la segunda o a la tercera, se activa el plan de continuidad y se avisa a quien correspon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 incidente operativo y cuándo se activa el pl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el alcance real, no el rumor.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ién asume el mando del incidente y qué se suspende.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hora de inicio, alcance, decisiones y hora de cierre. ]]></a:t>
            </a:r>
            <a:r>
              <a:rPr lang="en-US" b="1" strike="noStrike" sz="2100" spc="0" u="none" cap="none">
                <a:solidFill>
                  <a:srgbClr val="1B2438">
                    <a:alpha val="100000"/>
                  </a:srgbClr>
                </a:solidFill>
                <a:latin typeface="Calibri"/>
              </a:rPr>
              <a:t><![CDATA[Qué delegar:]]></a:t>
            </a:r>
            <a:r>
              <a:rPr lang="en-US" strike="noStrike" sz="2100" spc="0" u="none" cap="none">
                <a:solidFill>
                  <a:srgbClr val="1B2438">
                    <a:alpha val="100000"/>
                  </a:srgbClr>
                </a:solidFill>
                <a:latin typeface="Calibri"/>
              </a:rPr>
              <a:t><![CDATA[ las tareas que no dependen de la incidencia siguen su cur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 incidente operativo y cuándo se activa el plan]]></a:t>
            </a:r>
          </a:p>
        </p:txBody>
      </p:sp>
      <p:pic>
        <p:nvPicPr>
          <p:cNvPr id="3" name="" descr="Flujo de cinco pasos ante un incidente: detectar y acotar, estabilizar, comunicar, registrar y revisar.">
            <a:hlinkClick r:id="rId3" tooltip="Flujo de cinco pasos ante un incidente: detectar y acotar, estabilizar, comunicar, registrar y revisar."/>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iclo de un incidente. La prisa se concentra en estabilizar; la comunicación y el registro no se saltan por ir más ráp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inuidad-ante-incidentes-operativo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Qué es un incidente operativo y cuándo se activa el pl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las 10:05 el TPV deja de responder y hay seis clientes esperando. ¿Cuál es la primera decisión del encarg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amar a dirección y esperar instrucciones antes de hacer n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tar el alcance, asegurar que se puede seguir atendiendo lo urgente y avisar a quien corresponda con hech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rrar la tienda hasta que vuelva la conexión.]]></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a los clientes que vuelvan por la tarde sin dar más explicaci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usencia de personal clave: cubrir sin improvis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tienda tiene personas que saben hacer cosas que nadie más sabe: preparar color, cerrar la caja, tramitar una transferencia, hablar con un proveedor. Cuando una de ellas falta, el riesgo no es que la tarea se haga peor: es que se haga sin criterio o que no se haga y nadie lo no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usencia de personal clave: cubrir sin improvis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del encargado tiene tres partes. Primero, ]]></a:t>
            </a:r>
            <a:r>
              <a:rPr lang="en-US" b="1" strike="noStrike" sz="2100" spc="0" u="none" cap="none">
                <a:solidFill>
                  <a:srgbClr val="1B2438">
                    <a:alpha val="100000"/>
                  </a:srgbClr>
                </a:solidFill>
                <a:latin typeface="Calibri"/>
              </a:rPr>
              <a:t><![CDATA[identificar la función crítica]]></a:t>
            </a:r>
            <a:r>
              <a:rPr lang="en-US" strike="noStrike" sz="2100" spc="0" u="none" cap="none">
                <a:solidFill>
                  <a:srgbClr val="1B2438">
                    <a:alpha val="100000"/>
                  </a:srgbClr>
                </a:solidFill>
                <a:latin typeface="Calibri"/>
              </a:rPr>
              <a:t><![CDATA[: no el puesto, la función concreta que se queda sin nadie. Segundo, ]]></a:t>
            </a:r>
            <a:r>
              <a:rPr lang="en-US" b="1" strike="noStrike" sz="2100" spc="0" u="none" cap="none">
                <a:solidFill>
                  <a:srgbClr val="1B2438">
                    <a:alpha val="100000"/>
                  </a:srgbClr>
                </a:solidFill>
                <a:latin typeface="Calibri"/>
              </a:rPr>
              <a:t><![CDATA[decidir la cobertura]]></a:t>
            </a:r>
            <a:r>
              <a:rPr lang="en-US" strike="noStrike" sz="2100" spc="0" u="none" cap="none">
                <a:solidFill>
                  <a:srgbClr val="1B2438">
                    <a:alpha val="100000"/>
                  </a:srgbClr>
                </a:solidFill>
                <a:latin typeface="Calibri"/>
              </a:rPr>
              <a:t><![CDATA[: quién la asume, con qué apoyo y hasta dónde puede llegar sin consultar. Tercero, ]]></a:t>
            </a:r>
            <a:r>
              <a:rPr lang="en-US" b="1" strike="noStrike" sz="2100" spc="0" u="none" cap="none">
                <a:solidFill>
                  <a:srgbClr val="1B2438">
                    <a:alpha val="100000"/>
                  </a:srgbClr>
                </a:solidFill>
                <a:latin typeface="Calibri"/>
              </a:rPr>
              <a:t><![CDATA[suspender lo que no se puede cubrir con garantías]]></a:t>
            </a:r>
            <a:r>
              <a:rPr lang="en-US" strike="noStrike" sz="2100" spc="0" u="none" cap="none">
                <a:solidFill>
                  <a:srgbClr val="1B2438">
                    <a:alpha val="100000"/>
                  </a:srgbClr>
                </a:solidFill>
                <a:latin typeface="Calibri"/>
              </a:rPr>
              <a:t><![CDATA[, avisando a quien lo esperaba. Cubrir a ciegas produce errores que después no se pueden atribuir ni correg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usencia de personal clave: cubrir sin improvis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qué pedidos dependen de esa función hoy?, ¿qué se puede aplazar?, ¿quién tiene la formación mínima y no está ya cubriendo otra cosa?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quién cubre, con qué límites y qué se ha suspendido. ]]></a:t>
            </a: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si la ausencia supera la jornada o afecta a un compromiso con un cliente o a una tienda ente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Ausencia de personal clave: cubrir sin improvisar]]></a:t>
            </a:r>
          </a:p>
        </p:txBody>
      </p:sp>
      <p:pic>
        <p:nvPicPr>
          <p:cNvPr id="3" name="" descr="Matriz de funciones críticas de una tienda de pinturas con la cobertura posible, lo que se suspende y quién decide.">
            <a:hlinkClick r:id="rId3" tooltip="Matriz de funciones críticas de una tienda de pinturas con la cobertura posible, lo que se suspende y quién decid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apa de dependencias de una tienda de pinturas. Las coberturas concretas y los nombres se completan con la plantilla real de cada cen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inuidad-ante-incidentes-operativo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Ausencia de personal clave: cubrir sin improvisar]]></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falta una persona clave, lo primero no es repartir sus tareas a ciegas: hay que identificar qué ____ se quedan sin nadie, decidir quién puede ____ cada una y qué se ____ hasta que vuelva, avisando a quien lo esperab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PV o conexión caídos: qué sigue funcionando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cae el TPV, la tienda no deja de existir: deja de cobrar como siempre. Lo primero es distinguir el alcance: ¿no responde el terminal, no hay conexión, no carga la web de pedidos o falla solo una parte? La respuesta cambia lo que se puede seguir haciendo. Lo segundo es decidir qué se atiende y qué se aplaza, y lo tercero, dejar un registro que permita cuadrar despué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PV o conexión caídos: qué sigue funcionando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encargado no hace es inventar el procedimiento del sistema: no reinicia equipos siguiendo instrucciones de un cliente, no crea pantallas alternativas ni promete que «esto se arregla solo». Se apoya en el procedimiento manual aprobado, en el soporte técnico y en dirección. Si no existe procedimiento manual, esa es la primera decisión que hay que escalar, porque el incidente ya ha revelado una depend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PV o conexión caídos: qué sigue funcionando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cada operación atendida sin TPV, con hora, cliente, importe y número correlativo, y cada operación anulada por duplicado. ]]></a:t>
            </a:r>
            <a:r>
              <a:rPr lang="en-US" b="1" strike="noStrike" sz="2100" spc="0" u="none" cap="none">
                <a:solidFill>
                  <a:srgbClr val="1B2438">
                    <a:alpha val="100000"/>
                  </a:srgbClr>
                </a:solidFill>
                <a:latin typeface="Calibri"/>
              </a:rPr>
              <a:t><![CDATA[Qué revisar al volver:]]></a:t>
            </a:r>
            <a:r>
              <a:rPr lang="en-US" strike="noStrike" sz="2100" spc="0" u="none" cap="none">
                <a:solidFill>
                  <a:srgbClr val="1B2438">
                    <a:alpha val="100000"/>
                  </a:srgbClr>
                </a:solidFill>
                <a:latin typeface="Calibri"/>
              </a:rPr>
              <a:t><![CDATA[ que no se haya cobrado dos veces ni quedado una entrega sin cargo.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é operaciones no se pueden completar sin sistema y se aplazan con avi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PV o conexión caídos: qué sigue funcionando y qué no]]></a:t>
            </a:r>
          </a:p>
        </p:txBody>
      </p:sp>
      <p:pic>
        <p:nvPicPr>
          <p:cNvPr id="3" name="" descr="Cuatro tarjetas sobre la caída del TPV: qué sigue, qué se detiene, qué se registra y quién decide.">
            <a:hlinkClick r:id="rId3" tooltip="Cuatro tarjetas sobre la caída del TPV: qué sigue, qué se detiene, qué se registra y quién decide."/>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ntinuidad del mostrador cuando falla el sistema. El registro manual es lo que permite reconstruir la jornada al volv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inuidad-ante-incidentes-operativ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PV o conexión caídos: qué sigue funcionando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cedimiento no se inventa en el mostrado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sistema cae y nadie sabe cómo cobrar ni cómo documentar una entrega, el encargado no crea un método propio ni lo enseña como si fuera el oficial. Activa el procedimiento aprobado si existe; si no existe, lo escala como la primera urgencia del incidente y deja por escrito qué se ha hecho mientras ta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TPV o conexión caídos: qué sigue funcionando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el TPV deja de responder a las 10:05 y vuelve a funcionar a las 11:20. ¿Cuántos minutos ha estado caído? Responde solo con el númer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verías y retrasos de abastecimiento: informar sin prometer fech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vería y un retraso se parecen en el efecto —no hay lo que se esperaba— y se diferencian en la causa y en la respuesta. La ]]></a:t>
            </a:r>
            <a:r>
              <a:rPr lang="en-US" b="1" strike="noStrike" sz="2100" spc="0" u="none" cap="none">
                <a:solidFill>
                  <a:srgbClr val="1B2438">
                    <a:alpha val="100000"/>
                  </a:srgbClr>
                </a:solidFill>
                <a:latin typeface="Calibri"/>
              </a:rPr>
              <a:t><![CDATA[avería]]></a:t>
            </a:r>
            <a:r>
              <a:rPr lang="en-US" strike="noStrike" sz="2100" spc="0" u="none" cap="none">
                <a:solidFill>
                  <a:srgbClr val="1B2438">
                    <a:alpha val="100000"/>
                  </a:srgbClr>
                </a:solidFill>
                <a:latin typeface="Calibri"/>
              </a:rPr>
              <a:t><![CDATA[ es un equipo que no funciona: afecta a lo que la tienda puede producir o cobrar y suele depender de un servicio técnico. El ]]></a:t>
            </a:r>
            <a:r>
              <a:rPr lang="en-US" b="1" strike="noStrike" sz="2100" spc="0" u="none" cap="none">
                <a:solidFill>
                  <a:srgbClr val="1B2438">
                    <a:alpha val="100000"/>
                  </a:srgbClr>
                </a:solidFill>
                <a:latin typeface="Calibri"/>
              </a:rPr>
              <a:t><![CDATA[retraso]]></a:t>
            </a:r>
            <a:r>
              <a:rPr lang="en-US" strike="noStrike" sz="2100" spc="0" u="none" cap="none">
                <a:solidFill>
                  <a:srgbClr val="1B2438">
                    <a:alpha val="100000"/>
                  </a:srgbClr>
                </a:solidFill>
                <a:latin typeface="Calibri"/>
              </a:rPr>
              <a:t><![CDATA[ es mercancía que no llega: afecta a lo que la tienda puede entregar y depende del proveedor y del transporte. Confundirlos lleva a dar explicaciones falsas: al cliente no le importa qué máquina falló, le importa si tendrá su pedido y cuán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verías y retrasos de abastecimiento: informar sin prometer fech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comunicación es la misma en los dos casos: ]]></a:t>
            </a:r>
            <a:r>
              <a:rPr lang="en-US" b="1" strike="noStrike" sz="2100" spc="0" u="none" cap="none">
                <a:solidFill>
                  <a:srgbClr val="1B2438">
                    <a:alpha val="100000"/>
                  </a:srgbClr>
                </a:solidFill>
                <a:latin typeface="Calibri"/>
              </a:rPr>
              <a:t><![CDATA[se dice lo que se sabe, lo que no se sabe y cuándo se sabrá]]></a:t>
            </a:r>
            <a:r>
              <a:rPr lang="en-US" strike="noStrike" sz="2100" spc="0" u="none" cap="none">
                <a:solidFill>
                  <a:srgbClr val="1B2438">
                    <a:alpha val="100000"/>
                  </a:srgbClr>
                </a:solidFill>
                <a:latin typeface="Calibri"/>
              </a:rPr>
              <a:t><![CDATA[. No se promete una fecha que depende de un tercero, ni se afirma que el proveedor «ha fallado» sin comprobarlo. Si hay alternativa —otra tienda, otro formato, otra referencia— se ofrece solo si está validada y disponible; si no, se propone una espera con fecha de actualiz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verías y retrasos de abastecimiento: informar sin prometer fech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qué pedidos comprometidos dependen de lo que falt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é se entrega, qué se reprograma y qué se anula con aviso.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cliente, pedido, nueva fecha y quién avisó. ]]></a:t>
            </a: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cuando el retraso afecta a un compromiso de obra o a varias tiendas a la vez.]]></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verías y retrasos de abastecimiento: informar sin prometer fech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s entre avería y retraso, y qué se comunica en cada caso. Las alternativas concretas dependen de disponibilidad y políti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2000250"/>
                <a:gridCol w="2152650"/>
                <a:gridCol w="2047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qué af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rome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ería de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o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tá fuera de servicio y cuándo viene el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stará resuelto a una hor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so de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de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edidos se ven afectados y cuándo se actual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nueva antes de confirm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s disponibles y sus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alternativa es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2]]></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914525"/>
                <a:gridCol w="2000250"/>
                <a:gridCol w="2152650"/>
                <a:gridCol w="2047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qué af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prome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 entre ti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está comprobando y quién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lega hoy sin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Averías y retrasos de abastecimiento: informar sin prometer fech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ficticia) con la información que corresponde dar al client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oveedor no llega hasta el lune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máquina de color está averiad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referencia no está en esta tien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TPV no cobr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pedidos de color se retrasan y cuándo se sabrá má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ternativas disponibles o comprobación en otra tien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ómo se atiende hoy y qué queda pendiente de document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pedidos se reprograman y cuándo se confirma la nueva fec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unicar al cliente y a dirección: dos mensajes distin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y dirección necesitan cosas distintas del mismo incidente. Al cliente le importa ]]></a:t>
            </a:r>
            <a:r>
              <a:rPr lang="en-US" b="1"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pedido: qué cambia, qué se mantiene y cuándo tendrá noticias. A dirección le importa el ]]></a:t>
            </a:r>
            <a:r>
              <a:rPr lang="en-US" b="1"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qué ha fallado, desde cuándo, a cuántos clientes afecta, qué se ha decidido y qué necesitas que alguien autorice. Mezclar los dos mensajes produce clientes con información interna y dirección con anécdot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unicar al cliente y a dirección: dos mensajes distin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nsaje al cliente tiene cuatro partes y ninguna sobra: qué ha pasado (sin tecnicismos ni culpas), qué afecta a su pedido, qué se mantiene y cuándo será la próxima actualización. El mensaje a dirección tiene otras cuatro: hechos con hora, impacto estimado, decisiones ya tomadas y decisión que se solicita con plazo. En los dos casos, la regla es no prometer lo que depende de un terce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unicar al cliente y a dirección: dos mensajes distin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a quién se avisó, por qué canal y a qué hor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ién comunica a cada cliente y quién centraliza la información para que no haya dos versiones. ]]></a:t>
            </a: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si el incidente supera la jornada, afecta a varias tiendas o requiere una excepción que el encargado no puede autoriz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municar al cliente y a dirección: dos mensajes distintos · Ejemplo resuelto (ficticio): el sábado sin TPV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Acotar antes de comunic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07. El encargado comprueba que el fallo es del terminal y no de la conexión general, que la preparación de color sigue operativa y que hay seis operaciones en curso sin cobrar. Anota la hora exac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municar al cliente y a dirección: dos mensajes distintos · Ejemplo resuelto (ficticio): el sábado sin TPV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stabilizar el mostrado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atender las entregas ya preparadas con el procedimiento manual aprobado, aplazar los cobros que exigen sistema y avisar a los clientes que esperan con una frase concreta: qué se puede hacer ahora y cuándo se sabrá má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municar al cliente y a dirección: dos mensajes distintos · Ejemplo resuelto (ficticio): el sábado sin TPV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visar a dirección con hech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nsaje a las 10:20: terminal caído desde las 10:05, seis operaciones pendientes de documentar, color operativo, técnico avisado, se necesita autorización para entregar sin cobro electrónico si el fallo se prolonga. Sin adjetivos y sin culpab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municar al cliente y a dirección: dos mensajes distintos · Ejemplo resuelto (ficticio): el sábado sin TPV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visar a los clientes afectad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dos pedidos que debían salir hoy se les llama antes de que vengan: el pedido está preparado, la entrega se mantiene y el cobro se resolverá cuando el sistema vuelva o por el procedimiento que dirección autorice. Cada llamada se registra con ho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municar al cliente y a dirección: dos mensajes distintos · Ejemplo resuelto (ficticio): el sábado sin TPV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r y cuadrar al volve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11:20 vuelve el sistema. El encargado coteja las operaciones manuales con las del terminal, detecta un duplicado, lo anula con causa y deja el registro cerrado. El cuadre no se hace «mañana si e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municar al cliente y a dirección: dos mensajes distintos · Ejemplo resuelto (ficticio): el sábado sin TPV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visar y corregi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visión del lunes se comprueba que el procedimiento manual existía pero nadie lo había practicado. Se acuerda un simulacro y se actualiza la ficha de continuidad con el contacto del técnico y el número correlativo que faltab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omunicar al cliente y a dirección: dos mensajes distin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os son mensajes escritos durante el incidente. Marca los que no deben enviarse.]]></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erminal no funciona desde las 10:05. Su pedido está preparado; el cobro se resolverá en cuanto vuelva el sistema y le confirmo antes de las 12:00.»]]></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oveedor nos ha fallado otra vez; no sabemos cuándo llega, ya le diremos algo.»]]></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nemos un problema informático, pero la preparación de color sigue operativa. Le actualizo a las 11: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me autorizas entrega sin cobro electrónico, puedo servir los dos pedidos de hoy antes de las 13:00.»]]></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guro que a las 11 ya está arreglado, no se preocup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rrames y emergencias: remitir al procedimiento, no improvis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rrame de producto, una salpicadura o un accidente no son un incidente operativo más: son situaciones en las que la prioridad es la seguridad de las personas y en las que la tienda no puede inventar instrucciones. El encargado conoce los riesgos y sabe activar el protocolo, pero ]]></a:t>
            </a:r>
            <a:r>
              <a:rPr lang="en-US" b="1" strike="noStrike" sz="2100" spc="0" u="none" cap="none">
                <a:solidFill>
                  <a:srgbClr val="1B2438">
                    <a:alpha val="100000"/>
                  </a:srgbClr>
                </a:solidFill>
                <a:latin typeface="Calibri"/>
              </a:rPr>
              <a:t><![CDATA[no improvisa]]></a:t>
            </a:r>
            <a:r>
              <a:rPr lang="en-US" strike="noStrike" sz="2100" spc="0" u="none" cap="none">
                <a:solidFill>
                  <a:srgbClr val="1B2438">
                    <a:alpha val="100000"/>
                  </a:srgbClr>
                </a:solidFill>
                <a:latin typeface="Calibri"/>
              </a:rPr>
              <a:t><![CDATA[ la limpieza de un químico ni sustituye a los servicios de emergencia. Se aplican las fichas de seguridad, los procedimientos aprobados y la formación recibi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rrames y emergencias: remitir al procedimiento, no improvis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mento, su papel es acotar y activar: delimitar la zona para que nadie más se exponga, avisar según el procedimiento y facilitar la información del producto —referencia y ficha— a quien corresponda. Después, registrar el hecho y revisar qué falló. Las instrucciones técnicas de limpieza, neutralización o primeros auxilios no se escriben en esta lección: están en las fichas y en los procedimientos vigentes, y son ellos los que mand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rrames y emergencias: remitir al procedimiento, no improvis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que las fichas estén accesibles y actualizadas y que el equipo sepa dónde están.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a quién se avisa y qué zona se acota.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hora, producto, alcance, actuaciones y personas afectadas. ]]></a:t>
            </a: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siempre que haya daño a una persona, un producto desconocido o un derrame que supere lo que el procedimiento permite gestionar en tien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Derrames y emergencias: remitir al procedimiento, no improvisar]]></a:t>
            </a:r>
          </a:p>
        </p:txBody>
      </p:sp>
      <p:pic>
        <p:nvPicPr>
          <p:cNvPr id="3" name="" descr="Comparación entre improvisar una respuesta ante un derrame y aplicar la ficha de seguridad y el procedimiento vigente.">
            <a:hlinkClick r:id="rId3" tooltip="Comparación entre improvisar una respuesta ante un derrame y aplicar la ficha de seguridad y el procedimiento vigente."/>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 un derrame, la diferencia no es la velocidad: es si la actuación está prevista y documentada o se inventa en el mom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inuidad-ante-incidentes-operativos"/>
              </a:rPr>
              <a:t><![CDATA[Ver imagen original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Derrames y emergencias: remitir al procedimiento, no improvis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 un derrame de producto químico, el encargado debe indicar al equipo cómo neutralizarlo con los medios disponibles para no perder tiempo esperando instruccion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 continuidad y el cierre del incid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continuidad es el documento que convierte una reacción en un plan. Responde a cinco preguntas antes de que ocurra el incidente: ]]></a:t>
            </a:r>
            <a:r>
              <a:rPr lang="en-US" b="1" strike="noStrike" sz="2100" spc="0" u="none" cap="none">
                <a:solidFill>
                  <a:srgbClr val="1B2438">
                    <a:alpha val="100000"/>
                  </a:srgbClr>
                </a:solidFill>
                <a:latin typeface="Calibri"/>
              </a:rPr>
              <a:t><![CDATA[qué se activa]]></a:t>
            </a:r>
            <a:r>
              <a:rPr lang="en-US" strike="noStrike" sz="2100" spc="0" u="none" cap="none">
                <a:solidFill>
                  <a:srgbClr val="1B2438">
                    <a:alpha val="100000"/>
                  </a:srgbClr>
                </a:solidFill>
                <a:latin typeface="Calibri"/>
              </a:rPr>
              <a:t><![CDATA[ en cada tipo de fallo, ]]></a:t>
            </a:r>
            <a:r>
              <a:rPr lang="en-US" b="1" strike="noStrike" sz="2100" spc="0" u="none" cap="none">
                <a:solidFill>
                  <a:srgbClr val="1B2438">
                    <a:alpha val="100000"/>
                  </a:srgbClr>
                </a:solidFill>
                <a:latin typeface="Calibri"/>
              </a:rPr>
              <a:t><![CDATA[quién decide]]></a:t>
            </a:r>
            <a:r>
              <a:rPr lang="en-US" strike="noStrike" sz="2100" spc="0" u="none" cap="none">
                <a:solidFill>
                  <a:srgbClr val="1B2438">
                    <a:alpha val="100000"/>
                  </a:srgbClr>
                </a:solidFill>
                <a:latin typeface="Calibri"/>
              </a:rPr>
              <a:t><![CDATA[ y con qué límite, ]]></a:t>
            </a:r>
            <a:r>
              <a:rPr lang="en-US" b="1" strike="noStrike" sz="2100" spc="0" u="none" cap="none">
                <a:solidFill>
                  <a:srgbClr val="1B2438">
                    <a:alpha val="100000"/>
                  </a:srgbClr>
                </a:solidFill>
                <a:latin typeface="Calibri"/>
              </a:rPr>
              <a:t><![CDATA[a quién se avisa]]></a:t>
            </a:r>
            <a:r>
              <a:rPr lang="en-US" strike="noStrike" sz="2100" spc="0" u="none" cap="none">
                <a:solidFill>
                  <a:srgbClr val="1B2438">
                    <a:alpha val="100000"/>
                  </a:srgbClr>
                </a:solidFill>
                <a:latin typeface="Calibri"/>
              </a:rPr>
              <a:t><![CDATA[ y en qué orden, ]]></a:t>
            </a:r>
            <a:r>
              <a:rPr lang="en-US" b="1" strike="noStrike" sz="2100" spc="0" u="none" cap="none">
                <a:solidFill>
                  <a:srgbClr val="1B2438">
                    <a:alpha val="100000"/>
                  </a:srgbClr>
                </a:solidFill>
                <a:latin typeface="Calibri"/>
              </a:rPr>
              <a:t><![CDATA[qué se registra]]></a:t>
            </a:r>
            <a:r>
              <a:rPr lang="en-US" strike="noStrike" sz="2100" spc="0" u="none" cap="none">
                <a:solidFill>
                  <a:srgbClr val="1B2438">
                    <a:alpha val="100000"/>
                  </a:srgbClr>
                </a:solidFill>
                <a:latin typeface="Calibri"/>
              </a:rPr>
              <a:t><![CDATA[ para poder cuadrar y aprender, y ]]></a:t>
            </a:r>
            <a:r>
              <a:rPr lang="en-US" b="1" strike="noStrike" sz="2100" spc="0" u="none" cap="none">
                <a:solidFill>
                  <a:srgbClr val="1B2438">
                    <a:alpha val="100000"/>
                  </a:srgbClr>
                </a:solidFill>
                <a:latin typeface="Calibri"/>
              </a:rPr>
              <a:t><![CDATA[cuándo se revisa]]></a:t>
            </a:r>
            <a:r>
              <a:rPr lang="en-US" strike="noStrike" sz="2100" spc="0" u="none" cap="none">
                <a:solidFill>
                  <a:srgbClr val="1B2438">
                    <a:alpha val="100000"/>
                  </a:srgbClr>
                </a:solidFill>
                <a:latin typeface="Calibri"/>
              </a:rPr>
              <a:t><![CDATA[ la propia ficha. Debe caber en una hoja y estar accesible sin conexión, porque precisamente se usa cuando los sistemas no funcion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 continuidad y el cierre del incid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l incidente tiene tres actos. ]]></a:t>
            </a:r>
            <a:r>
              <a:rPr lang="en-US" b="1" strike="noStrike" sz="2100" spc="0" u="none" cap="none">
                <a:solidFill>
                  <a:srgbClr val="1B2438">
                    <a:alpha val="100000"/>
                  </a:srgbClr>
                </a:solidFill>
                <a:latin typeface="Calibri"/>
              </a:rPr>
              <a:t><![CDATA[Cuadrar]]></a:t>
            </a:r>
            <a:r>
              <a:rPr lang="en-US" strike="noStrike" sz="2100" spc="0" u="none" cap="none">
                <a:solidFill>
                  <a:srgbClr val="1B2438">
                    <a:alpha val="100000"/>
                  </a:srgbClr>
                </a:solidFill>
                <a:latin typeface="Calibri"/>
              </a:rPr>
              <a:t><![CDATA[: cotejar las operaciones manuales con el sistema y resolver duplicados. ]]></a:t>
            </a:r>
            <a:r>
              <a:rPr lang="en-US" b="1" strike="noStrike" sz="2100" spc="0" u="none" cap="none">
                <a:solidFill>
                  <a:srgbClr val="1B2438">
                    <a:alpha val="100000"/>
                  </a:srgbClr>
                </a:solidFill>
                <a:latin typeface="Calibri"/>
              </a:rPr>
              <a:t><![CDATA[Comunicar el cierre]]></a:t>
            </a:r>
            <a:r>
              <a:rPr lang="en-US" strike="noStrike" sz="2100" spc="0" u="none" cap="none">
                <a:solidFill>
                  <a:srgbClr val="1B2438">
                    <a:alpha val="100000"/>
                  </a:srgbClr>
                </a:solidFill>
                <a:latin typeface="Calibri"/>
              </a:rPr>
              <a:t><![CDATA[ a quien se avisó al principio, con lo ocurrido y lo que queda pendiente. ]]></a:t>
            </a:r>
            <a:r>
              <a:rPr lang="en-US" b="1"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identificar la causa, qué funcionó y qué se corrige. Un incidente que se cierra sin revisión deja la tienda igual de expuesta que an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a ficha de continuidad y el cierre del incid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que cada persona sepa qué le toca sin leer la ficha enter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é corrección entra en la próxima semana y quién la ejecuta.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causa, impacto, decisiones y aprendizaje. ]]></a:t>
            </a:r>
            <a:r>
              <a:rPr lang="en-US" b="1" strike="noStrike" sz="2100" spc="0" u="none" cap="none">
                <a:solidFill>
                  <a:srgbClr val="1B2438">
                    <a:alpha val="100000"/>
                  </a:srgbClr>
                </a:solidFill>
                <a:latin typeface="Calibri"/>
              </a:rPr>
              <a:t><![CDATA[Qué compartir:]]></a:t>
            </a:r>
            <a:r>
              <a:rPr lang="en-US" strike="noStrike" sz="2100" spc="0" u="none" cap="none">
                <a:solidFill>
                  <a:srgbClr val="1B2438">
                    <a:alpha val="100000"/>
                  </a:srgbClr>
                </a:solidFill>
                <a:latin typeface="Calibri"/>
              </a:rPr>
              <a:t><![CDATA[ el aprendizaje con las otras tiendas, porque un fallo en una suele repetirse en las demá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a ficha de continuidad y el cierre del incidente · Ejemplo resuelto (ficticio): dos días sin la persona de color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clarar el incidente y su alcanc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de tintometría estará de baja dos días. El encargado comprueba cuántos pedidos de color hay comprometidos, cuáles tienen muestra cerrada y cuáles dependen de una decisión que esa persona tomab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a ficha de continuidad y el cierre del incidente · Ejemplo resuelto (ficticio): dos días sin la persona de color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ecidir la cobertu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ñera de la Tienda Polígono puede asumir la preparación de los pedidos con fórmula registrada. Los pedidos nuevos sin muestra cerrada se aplazan con aviso al cliente. La cobertura es parcial y se escribe con ese límite, no como un «ya se verá».]]></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a ficha de continuidad y el cierre del incidente · Ejemplo resuelto (ficticio): dos días sin la persona de color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visar a clientes y a direc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lientes con pedido comprometido reciben un mensaje con lo que se mantiene y la fecha de actualización. Dirección recibe el alcance: pedidos afectados, cobertura disponible y la decisión que se solicita sobre los nuevos encarg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a ficha de continuidad y el cierre del incidente · Ejemplo resuelto (ficticio): dos días sin la persona de color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gistrar cada dí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jornada se anota qué pedidos se han preparado, cuáles se han aplazado y quién lo ha decidido. Al volver la persona, el registro permite retomar sin reconstruir la historia ni duplicar encarg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La ficha de continuidad y el cierre del incidente · Ejemplo resuelto (ficticio): dos días sin la persona de color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errar y corregi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tejan los pedidos aplazados con los clientes, se confirma que ninguno se quedó sin respuesta y se acuerda formar a una segunda persona en la preparación básica. Esa es la corrección que evita que la próxima baja vuelva a paralizar el col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a ficha de continuidad y el cierre del inciden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erre de un incidente operativ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tejar las operaciones manuales con el sistema y resolver duplicado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tir el aprendizaje con las demás tiendas]]></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unicar el cierre a quien se avisó al inici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causa, impacto y decisiones tomada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la causa y acordar una corrección con responsab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ontinuidad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con el equipo antes de que ocurra el incidente y se guarda en un lugar accesible sin conexión. No sustituye al plan corporativo ni a las fichas de seguridad: los concreta para esta tienda. La última columna trae un ejemplo ficti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ontinuidad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ficha de continuidad. Los contactos, límites y procedimientos reales deben validarse con direc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95425"/>
                <a:gridCol w="3200400"/>
                <a:gridCol w="3419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incidente y primera acción pre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PV caído: procedimiento manual y aviso a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sto que asume el mando y qué puede autor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 entregas ya preparadas; resto,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se a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 de avisos y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dirección, clientes afec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mínimos para cuadrar y apr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operaciones, importes, dec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495425"/>
                <a:gridCol w="3200400"/>
                <a:gridCol w="3419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susp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s que no se hacen sin el recurso qu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nuevos de color sin muestra cer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icidad y responsable de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lunes de mes, 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dre, comunicación y revisión de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ejo 11:20, aviso 12:00, revisión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ontinuidad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cha que solo conoce el encargado no sirve: el incidente puede ocurrir en su día libre. Se prueba una vez al trimestre con un supuesto sencillo y se corrige lo que no funcion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incidente y primera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la persona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rir la función o aplazar pedidos con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PV caí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tar alcance y activar registro m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retra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ogramar pedidos y actualizar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ra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tar la zona y aplicar el procedimient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ería de máqu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al técnico y suspender lo que depende de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 del inci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drar, comunicar cierre y revisar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incidente y primera deci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ntinuidad-ante-incidentes-operativos"/>
              </a:rPr>
              <a:t><![CDATA[Abrir el juego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tres preguntas se activa el pl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fecta a la seguridad?, ¿impide cobrar, entregar o preparar?, ¿durará más de lo que absorbe el turn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primero si falta personal clav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dentificar la función crítica, decidir cobertura con límites y suspender lo que no se puede cubr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con el TPV caí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 cliente, importe, número correlativo y duplicados detectad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omete ante un retraso del proveedo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se sabe, lo que no y cuándo se actualizará; nunca una fecha que depende de un tercer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ctúa ante un derram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otar la zona, avisar según el protocolo y aplicar la ficha de seguridad y el procedimiento vigen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ierra un incident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drar operaciones, comunicar el cierre, registrar causa e impacto y revisar con una correc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ostener la tienda cuando algo fa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ostener la tienda cuando algo fa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activar un plan de continuidad, cubrir funciones críticas, comunicar con hechos y remitir las emergencias al procedimiento. Has completado la ruta de supervisión operativ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6. Los errores más caros son cubrir a ciegas, prometer fechas de terceros e improvisar instrucciones ante un producto químic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ienda no se sostiene porque nunca falle nada, sino porque cuando algo falla hay una decisión prevista. El encargado que acota el alcance, cubre funciones con límites, comunica con hechos y registra lo ocurrido convierte una mañana caótica en un incidente gestionad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primero se acota, después se decide, se avisa y se registra]]></a:t>
            </a:r>
            <a:r>
              <a:rPr lang="en-US" strike="noStrike" sz="2100" spc="0" u="none" cap="none">
                <a:solidFill>
                  <a:srgbClr val="1B2438">
                    <a:alpha val="100000"/>
                  </a:srgbClr>
                </a:solidFill>
                <a:latin typeface="Calibri"/>
              </a:rPr>
              <a:t><![CDATA[. Y hay un límite que no se cruza: ante un derrame o una emergencia, las instrucciones no se improvisan; se aplican las fichas de seguridad y los procedimientos aprobados. Si mañana falla algo que no está en la ficha, esa es la primera corrección que hay que añadir.]]></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Seguridad y prevención de riesgos en la tienda» (OA 28515), para riesgos y remisión a fichas de segurida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inuidad-ante-incidentes-operativos"/>
              </a:rPr>
              <a:t><![CDATA[Continuidad ante incidentes operativ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Primeros auxilios y actuación ante accidentes en tienda» (28530), para el protocolo de emergenc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Gestión de residuos y responsabilidad ambiental» (28525), para el tratamiento de restos y envas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Priorizar mostrador y canales a distancia» (28467), para el orden de atención y el traspaso escri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hora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2026-10-31T02:41:07Z</dcterms:created>
  <dcterms:modified xsi:type="dcterms:W3CDTF">2026-10-31T02:41:07Z</dcterms:modified>
  <dc:title>Continuidad ante incidentes operativos</dc:title>
  <dc:description>Presentación editable del OA «Continuidad ante incidentes operativos». Enlace: https://pinturasespecializadas.lumbre.lat/object/continuidad-ante-incidentes-operativos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