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presProps" Target="presProps.xml"/>
  <Relationship Id="rId106" Type="http://schemas.openxmlformats.org/officeDocument/2006/relationships/viewProps" Target="viewProps.xml"/>
  <Relationship Id="rId10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reservar y comunicar plazo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reservar y comunicar plazo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reservar y comunicar plazo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reservar y comunicar plazo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reservar y comunicar plazo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flujo de confirmación: cuatro pasos y el orden import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pas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s cuatro pasos de la confirmación y la prueba que deja cada uno: pedido anotado, mercancía apartada, pendiente escrito y mensaje env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aso deja una prueba. Si un paso no deja rastro, el siguiente se apoya en una su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promete reposición no confirmada. Se dice lo que hay y cuándo se sabe si llega más. La prisa del cliente no convierte una suposición en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 primera de las seis reglas de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tock repartido: cómo se resuelve»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Stock repartido: cómo se resuelve»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stock-reparti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tres tiendas: Tienda Centro con dos botes, Tienda Polígono con uno y Tienda Este sin material, con la acción y lo que se comunic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stock repartido se resuelve tienda por tienda. La suma no basta: cada origen lleva su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tock re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pid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3 botes de referencia B-204 para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tock re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enda Centro: 2 botes. Tienda Polígono: 1 bote. Tienda Este: 0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tock re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servan los 2 del centro y el 1 de la Tienda Polígono. Se pide traslado de la Tienda Polígono a la ciudad (24 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stock re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se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do: 2 botes de la Tienda Centro y 1 de la Tienda Polígono. Traslado en 24 h. Preparado para recogida el viernes a las 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nfirmado: 2 del centro + 1 de la Tienda Polígono, traslado 24h, viernes 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confirma con datos: qué hay, de dónde viene y cuándo llega. La primera opción promete sin comprobar, la segunda esconde el material disponible y la cuarta aplaza la respuesta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el stock repartido se resuelve sumando, pidiendo el traslado y dando fech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 que se promete y lo que se confirm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promesa-confirm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promesa de palabra y una confirmación escrita, con lo que ocurre el día de la recogida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dos frases suenan amables. Lo que las separa es si dejan registro y si el cliente sabe qué hacer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 que se promete y lo que se confirm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ñana lo tienes»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Viernes 10:00, 3 botes B-204 reservados» →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guro que hay»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2 del centro + 1 de la Tienda Polígono, traslado 24h» →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el formato distingue la promesa de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reserva: qué se aparta, a nombre de quién y hasta cuándo» (2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reserva: qué se aparta, a nombre de quién y hasta cuándo» (3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reserva: qué se aparta, a nombre de quién y hasta cuándo» (4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la mercancía con su nombre, su formato, su cantidad, su tienda y la fecha en que se cierra la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reserva es un bloqueo con registro: nombre, formato, cantidad, tienda de origen y fecha de cierre. Sin esos datos la mercancía queda bloqueada sin dueño y la siguiente persona no sabe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qué se aparta, a nombre de quién, dónde y hast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s relojes que mandan en una fecha de recogida»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os relojes que mandan en una fecha de recogida»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uatro-reloj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relojes del material, la preparación, el traslado y el cliente, y lo que cada uno puede retr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dar una fecha hay que mirar los cuatro relojes y decir cuál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ay stock completo → Reservar y comunicar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stock repartido → Sumar, pedir traslado y dar fech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hay stock → Decir que no hay y para cuánd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material pero sin preparar → Preparar, avisar de la hora y dar es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no puede recoger el viernes → Proponer otra fecha y mover la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os relojes que mandan en una fecha de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la fecha no se cumple: cómo se comunica el cambio»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la fecha no se cumple: cómo se comunica el cambio»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la fecha no se cumple: cómo se comunica el cambio»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visar antes de que venga, con el hecho, la causa si la hay y dos fecha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previo con alternativas es lo que resuelve el cambio. Entregar sin fecha, ofrecer equivalencias sin consultar o hacer esperar en el mostrador dejan el problema entero para el momento en que el cliente está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hecho, causa si la hay y alternativa, antes de que el cliente ven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Segundo ejemplo resuelto: la reserva que hay que levant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erva que hay que lev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 botes B-204 del centro, para el lunes. El cliente dice que será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erva que hay que lev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o qu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2 botes del centro están apartados a nombre de otro cliente. Queda 1 bote en la Tienda Políg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erva que hay que lev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ira la reserva en el sistema. La del otro cliente sigue viva: su fecha de cierre aún no ha llegado. No s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erva que hay que lev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levanta la reserva ajena sin autorización. Se sirve del stock disponible y se pide el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erva que hay que lev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o que se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do: 1 bote en la Tienda Centro y 1 en la Tienda Polígono (traslado de 24 h en el ejemplo). Puedes recoger el viernes a las 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reserva que hay que lev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Lo que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serva del otro cliente sigue activa con su fecha; la nuestra, con la nuestra. El traslado, solicitado y con su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vanto la reserva del otro cliente, que total ya no ha venido por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evantar la reserva de otro cliente rompe una promesa ajena y una reserva sin fecha es mercancía bloqueada sin dueño. Lo correcto es buscar la alternativa, confirmarla por escrito y dejar las dos reservas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s errores que se pagan solos»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s errores que se pagan solos»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bado · olvida ·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ferencia entre prometer y confirmar está en el formato: lo comprobado por escrito se cumple o se renegocia a tiempo; lo prometido de palabra no deja nada sobre lo qu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y 8: el formato de la confirmación y los errores que se pagan so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esta lección no decide» (2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esta lección no decide» (3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esta lección no decide» (4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iempo que tarda el traslado de una tienda 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de traslado entre tiendas es un dato interno de la empresa y queda pendiente de que dirección lo confirme. Los demás elementos sí son método, y se aprenden en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firmar-reservar-y-comunicar-plaz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hoja de confirmación del pedido»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lujo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lujo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lujo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pasos tiene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aceptar, reservar, comprometer y comun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romete reposición no confi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dice lo que hay y cuánd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confirmación es verbal o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ta. Lo verbal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prueba de los d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dría un compañero preparar el pedido leyendo solo tu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reservar y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ervar es apartar mercancía; confirmar es comprometer lo que se entrega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relojes hay en una fecha de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terial, preparación, traslado y cliente. Falta el quinto: el de la hora de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levanta la reserva de otro cliente si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busca la alternativa y se comunica; la reserva ajena no se toca sin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visa de un cambio d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que el cliente venga, con el hecho, la causa si la hay y dos altern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nfirmar, reservar y comunicar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firmar-reservar-y-comunicar-plazo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firmar, reservar y comunicar plazos» (2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firmar, reservar y comunicar plazos» (3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7).]]></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7).]]></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7).]]></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7).]]></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7).]]></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615" r:id="rId1"/>
    <p:sldLayoutId id="2482435616" r:id="rId2"/>
    <p:sldLayoutId id="2482435617" r:id="rId3"/>
    <p:sldLayoutId id="248243561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f7ea953367984b863b4ca3b1d790e35ff9ba3f37023cc8f1.jpg"/>
  <Relationship Id="rId3" Type="http://schemas.openxmlformats.org/officeDocument/2006/relationships/hyperlink" Target="https://pinturasespecializadas.lumbre.lat/object/confirmar-reservar-y-comunicar-plaz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pasos2.jpg"/>
  <Relationship Id="rId3" Type="http://schemas.openxmlformats.org/officeDocument/2006/relationships/hyperlink" Target="https://pinturasespecializadas.lumbre.lat/object/confirmar-reservar-y-comunicar-plazos" TargetMode="External"/>
  <Relationship Id="rId4" Type="http://schemas.openxmlformats.org/officeDocument/2006/relationships/hyperlink" Target="https://pinturasespecializadas.lumbre.lat/object/confirmar-reservar-y-comunicar-plazo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stock-repartido5.jpg"/>
  <Relationship Id="rId3" Type="http://schemas.openxmlformats.org/officeDocument/2006/relationships/hyperlink" Target="https://pinturasespecializadas.lumbre.lat/object/confirmar-reservar-y-comunicar-plazos" TargetMode="External"/>
  <Relationship Id="rId4" Type="http://schemas.openxmlformats.org/officeDocument/2006/relationships/hyperlink" Target="https://pinturasespecializadas.lumbre.lat/object/confirmar-reservar-y-comunicar-plazo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promesa-confirmacion6.jpg"/>
  <Relationship Id="rId3" Type="http://schemas.openxmlformats.org/officeDocument/2006/relationships/hyperlink" Target="https://pinturasespecializadas.lumbre.lat/object/confirmar-reservar-y-comunicar-plazos" TargetMode="External"/>
  <Relationship Id="rId4" Type="http://schemas.openxmlformats.org/officeDocument/2006/relationships/hyperlink" Target="https://pinturasespecializadas.lumbre.lat/object/confirmar-reservar-y-comunicar-plazos"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uatro-relojes7.jpg"/>
  <Relationship Id="rId3" Type="http://schemas.openxmlformats.org/officeDocument/2006/relationships/hyperlink" Target="https://pinturasespecializadas.lumbre.lat/object/confirmar-reservar-y-comunicar-plazos" TargetMode="External"/>
  <Relationship Id="rId4" Type="http://schemas.openxmlformats.org/officeDocument/2006/relationships/hyperlink" Target="https://pinturasespecializadas.lumbre.lat/object/confirmar-reservar-y-comunicar-plazos"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hyperlink" Target="https://pinturasespecializadas.lumbre.lat/object/confirmar-reservar-y-comunicar-plazos"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firmar-reservar-y-comunicar-plazos" TargetMode="External"/>
  <Relationship Id="rId3" Type="http://schemas.openxmlformats.org/officeDocument/2006/relationships/notesSlide" Target="../notesSlides/notesSlide10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i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er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z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firmar-reservar-y-comunicar-plaz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un pedido con stock repartido: aceptar, reservar, comprometer existencias y comunicar plazos reales sin prometer reposición no confirmada. La lección añade el registro de la reserva, los relojes que mandan en una fecha de recogida, la forma de comunicar un cambio de plazo a tiempo y qué se responde en cada situación de existenc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objeto del curso C03: la confirmación de pedido. Cómo se reserva, cómo se comunica el plazo y qué se promete frente a lo que se confirma. Se añade el registro de la reserva, los relojes de una fecha de recogida, un segundo ejemplo resuelto (la reserva que hay que levantar) y el procedimiento para renegociar plazos sin romper la confianz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firmación de pedido · reserva · plazos de entrega · stock repartido · existencia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reservar y comunicar plaz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de noviembre, en el mostrador de la tienda del centro, un aplicador pide tres botes de la referencia B-204 para el viernes. Tú compruebas las existencias: hay dos en la Tienda Centro y uno en la Tienda Polígono, y nada en la Tienda Este. El cliente, con el móvil en la mano, pregunta si puede tenerlo mañana. Al otro lado del mostrador, otra persona está cobrando y necesita saber si le puedes apartar el bote de la Tienda Polígono o si lo mandas a la ciu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reservar y comunicar plaz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no es solo si hay material: es qué se aparta, a nombre de quién, hasta cuándo, qué fecha se comunica y qué se responde si esa fecha no se cumple. Esta lección construye el método de la confirmación en cuatro pasos, el registro de la reserva, los relojes que mandan en una fecha de recogida y la forma de comunicar un cambio de plazo a tiempo, antes de que el cliente veng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referencias, fechas y plazos que aparecen son ficticios y sirven para practicar: no son datos de Pinturas Especializadas ni compromisos de la empr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reservar y comunicar plaz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rmar un pedido con stock repartido: aceptar, reservar, comprometer existencias y comunicar plazos reales sin prometer reposición no confirmada. La lección añade el registro de la reserva, los relojes que mandan en una fecha de recogida, la forma de comunicar un cambio de plazo a tiempo y qué se responde en cada situación de existencias.]]></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ficha técnica del producto, en el albarán o en el sistema de existencias ci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reservar y comunicar plaz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de confirmación, reserva y comunicación de plazos que se trabaja en el sector; no es, por sí solo, una polític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los tiempos de traslado, la duración de las reservas y las fechas que se pueden comprometer; los confirma dir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referencias, las cantidades, las fechas y los plazos marcados como ficticios sirven para practicar; no son datos reales ni compromis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reservar y comunicar plaz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tiempo de traslado entre tiendas de la empresa: qué plazo se aplica y quién lo autoriza. Las 24 h del ejemplo son fictici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reservar y comunicar plaz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2]]></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stema de reservas: dónde se anota la reserva, a nombre de quién y cuánto tiempo se mantiene bloqueada la mercancía. La fecha y la hora de recogida que se ofrecen: qué ventana se puede comprometer y con qué criterio. Qué se hace cuando el material no llega a tiempo: qué fecha alternativa puede ofrecerse y quién la autoriza.]]></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ormato de la confirmación (correo, mensaje o documento), quién la firma y en qué plazo se responde al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flujo de confirmación: cuatro pasos y el orden imp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un pedido no es decir «sí»: es seguir cuatro pasos en orden. ]]></a:t>
            </a:r>
            <a:r>
              <a:rPr lang="en-US" b="1"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es decir que has recibido el pedido. ]]></a:t>
            </a:r>
            <a:r>
              <a:rPr lang="en-US" b="1" strike="noStrike" sz="2100" spc="0" u="none" cap="none">
                <a:solidFill>
                  <a:srgbClr val="1B2438">
                    <a:alpha val="100000"/>
                  </a:srgbClr>
                </a:solidFill>
                <a:latin typeface="Calibri"/>
              </a:rPr>
              <a:t><![CDATA[Reservar]]></a:t>
            </a:r>
            <a:r>
              <a:rPr lang="en-US" strike="noStrike" sz="2100" spc="0" u="none" cap="none">
                <a:solidFill>
                  <a:srgbClr val="1B2438">
                    <a:alpha val="100000"/>
                  </a:srgbClr>
                </a:solidFill>
                <a:latin typeface="Calibri"/>
              </a:rPr>
              <a:t><![CDATA[ es apartar lo que hay. ]]></a:t>
            </a:r>
            <a:r>
              <a:rPr lang="en-US" b="1"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es decir qué falta y para cuándo. ]]></a:t>
            </a:r>
            <a:r>
              <a:rPr lang="en-US" b="1"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es escribirlo todo y enviárselo al client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orque cada paso se apoya en el anterior. Aceptar sin datos da una reserva de algo que nadie ha pedido. Reservar sin comprobar da un bloqueo de mercancía para una fecha que no existe. Comprometer sin escribir deja al cliente sin saber qué falta. Y comunicar sin los otros tres es la promesa de palabra, que es exactamente lo que esta lección enseña a evi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flujo de confirmación: cuatro pasos y el orden imp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reglas no negociables: no se promete reposición no confirmada, no se reserva sin comprobar existencias, no se comunica plazo sin verificar preparación, si falta algo se dice que falta y para cuándo se sabe, la confirmación es escrita no verbal, y el cliente recibe copia de lo confirm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flujo de confirmación: cuatro pasos y el orden importa]]></a:t>
            </a:r>
          </a:p>
        </p:txBody>
      </p:sp>
      <p:pic>
        <p:nvPicPr>
          <p:cNvPr id="3" name="" descr="Los cuatro pasos de la confirmación y la prueba que deja cada uno: pedido anotado, mercancía apartada, pendiente escrito y mensaje enviado.">
            <a:hlinkClick r:id="rId3" tooltip="Los cuatro pasos de la confirmación y la prueba que deja cada uno: pedido anotado, mercancía apartada, pendiente escrito y mensaje enviado."/>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aso deja una prueba. Si un paso no deja rastro, el siguiente se apoya en una supos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firmar-reservar-y-comunicar-plazos"/>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flujo de confirmación: cuatro pasos y el orden imp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is reglas de la confirmación. Cada regla existe porque su incumplimiento se paga tar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2]]></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400300"/>
                <a:gridCol w="3371850"/>
                <a:gridCol w="23431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se romp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er reposición no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ice «mañana llega» si no está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espera algo que no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servar sin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ira el sistema antes de decir «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mete lo que no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unicar plazo sin ver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 taller o a otra tienda antes de dar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a una fecha que no se 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2]]></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400300"/>
                <a:gridCol w="3371850"/>
                <a:gridCol w="23431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se romp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falta algo, se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pendiente: X, para cuándo: 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no sabe 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vía correo o mensaje con lo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verbal se olvida o se discu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i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recibe lo que tú regist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prueba de l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flujo de confirmación: cuatro pasos y el orden impor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prometer reposición de un producto que no hay si el cliente tiene pri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tock repartido: cómo se resuelv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tock repartido no es un problema: es una ]]></a:t>
            </a:r>
            <a:r>
              <a:rPr lang="en-US" b="1" strike="noStrike" sz="2100" spc="0" u="none" cap="none">
                <a:solidFill>
                  <a:srgbClr val="1B2438">
                    <a:alpha val="100000"/>
                  </a:srgbClr>
                </a:solidFill>
                <a:latin typeface="Calibri"/>
              </a:rPr>
              <a:t><![CDATA[situación normal]]></a:t>
            </a:r>
            <a:r>
              <a:rPr lang="en-US" strike="noStrike" sz="2100" spc="0" u="none" cap="none">
                <a:solidFill>
                  <a:srgbClr val="1B2438">
                    <a:alpha val="100000"/>
                  </a:srgbClr>
                </a:solidFill>
                <a:latin typeface="Calibri"/>
              </a:rPr>
              <a:t><![CDATA[. Cuatro tiendas, cuatro almacenes distintos. Lo que cambia es cómo se comunica: no se dice «no hay», se dice «hay X en A e Y en B, traslado en 24 h, preparado para el viernes».]]></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se suma lo que hay, se pide el traslado y se da fecha real]]></a:t>
            </a:r>
            <a:r>
              <a:rPr lang="en-US" strike="noStrike" sz="2100" spc="0" u="none" cap="none">
                <a:solidFill>
                  <a:srgbClr val="1B2438">
                    <a:alpha val="100000"/>
                  </a:srgbClr>
                </a:solidFill>
                <a:latin typeface="Calibri"/>
              </a:rPr>
              <a:t><![CDATA[. No se promete reposición de lo que no hay: se dice lo que hay y cuándo lleg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tock repartido: cómo se resuelv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error de fondo que conviene mirar: decir «no hay» cuando hay material en otra tienda. Es técnicamente cierto y comercialmente falso, porque el cliente oye que tiene que empezar de cero. Decir «no hay» cuando hay dos botes en la Tienda Centro es tirar una venta por usar la frase más cor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tock repartido: cómo se resuelv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material está repartido, la confirmación lleva tres datos que no caben en un «sí»: ]]></a:t>
            </a:r>
            <a:r>
              <a:rPr lang="en-US" b="1" strike="noStrike" sz="2100" spc="0" u="none" cap="none">
                <a:solidFill>
                  <a:srgbClr val="1B2438">
                    <a:alpha val="100000"/>
                  </a:srgbClr>
                </a:solidFill>
                <a:latin typeface="Calibri"/>
              </a:rPr>
              <a:t><![CDATA[dónde está cada unidad]]></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e hace con ella]]></a:t>
            </a:r>
            <a:r>
              <a:rPr lang="en-US" strike="noStrike" sz="2100" spc="0" u="none" cap="none">
                <a:solidFill>
                  <a:srgbClr val="1B2438">
                    <a:alpha val="100000"/>
                  </a:srgbClr>
                </a:solidFill>
                <a:latin typeface="Calibri"/>
              </a:rPr>
              <a:t><![CDATA[ (se reserva en el sitio o se pide el traslado) y ]]></a:t>
            </a:r>
            <a:r>
              <a:rPr lang="en-US" b="1" strike="noStrike" sz="2100" spc="0" u="none" cap="none">
                <a:solidFill>
                  <a:srgbClr val="1B2438">
                    <a:alpha val="100000"/>
                  </a:srgbClr>
                </a:solidFill>
                <a:latin typeface="Calibri"/>
              </a:rPr>
              <a:t><![CDATA[cuándo estará todo junto]]></a:t>
            </a:r>
            <a:r>
              <a:rPr lang="en-US" strike="noStrike" sz="2100" spc="0" u="none" cap="none">
                <a:solidFill>
                  <a:srgbClr val="1B2438">
                    <a:alpha val="100000"/>
                  </a:srgbClr>
                </a:solidFill>
                <a:latin typeface="Calibri"/>
              </a:rPr>
              <a:t><![CDATA[. El primero evita el viaje de la tienda a la otra, el segundo decide si el traslado entra en el plazo, y el tercero es el que el cliente espera oí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Stock repartido: cómo se resuelve]]></a:t>
            </a:r>
          </a:p>
        </p:txBody>
      </p:sp>
      <p:pic>
        <p:nvPicPr>
          <p:cNvPr id="3" name="" descr="Matriz con tres tiendas: Tienda Centro con dos botes, Tienda Polígono con uno y Tienda Este sin material, con la acción y lo que se comunica de cada una.">
            <a:hlinkClick r:id="rId3" tooltip="Matriz con tres tiendas: Tienda Centro con dos botes, Tienda Polígono con uno y Tienda Este sin material, con la acción y lo que se comunica de cada un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stock repartido se resuelve tienda por tienda. La suma no basta: cada origen lleva su a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firmar-reservar-y-comunicar-plazos"/>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tock repartido: cómo se resuelve · Ejemplo resuelto: stock reparti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pide el cliente]]></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3 botes de referencia B-204 para el vier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tock repartido: cómo se resuelve · Ejemplo resuelto: stock reparti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y]]></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da Centro: 2 botes. Tienda Polígono: 1 bote. Tienda Este: 0 bo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tock repartido: cómo se resuelve · Ejemplo resuelto: stock reparti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a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servan los 2 del centro y el 1 de la Tienda Polígono. Se pide traslado de la Tienda Polígono a la ciudad (24 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tock repartido: cómo se resuelve · Ejemplo resuelto: stock reparti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mun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do: 2 botes de la Tienda Centro y 1 de la Tienda Polígono. Traslado en 24 h. Preparado para recogida el viernes a las 10:0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Stock repartido: cómo se resuelv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3 botes de B-204. Hay 2 en la Tienda Centro y 1 en la Tienda Polígono. ¿Qué le di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ñana lo tien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hay suficiente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ado: 2 del centro + 1 de la Tienda Polígono, traslado 24h, viernes 10:00»]]></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 llamo y te dig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se promete y lo que se confi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prometer y confirmar no es el tono: es el ]]></a:t>
            </a:r>
            <a:r>
              <a:rPr lang="en-US" b="1"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Prometer es decir «mañana lo tienes» sin comprobar si hay. Confirmar es escribir «viernes 10:00, 3 botes B-204 reservados, traslado en 24 h» después de comprobarl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romete se olvida. Lo que se confirma se cumple o se renegocia a tiempo. Por eso la confirmación es escrita: porque queda prueba de lo acordado y de lo que fal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se promete y lo que se confi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diferencia más profunda que conviene tener en cuenta: ]]></a:t>
            </a:r>
            <a:r>
              <a:rPr lang="en-US" b="1" strike="noStrike" sz="2100" spc="0" u="none" cap="none">
                <a:solidFill>
                  <a:srgbClr val="1B2438">
                    <a:alpha val="100000"/>
                  </a:srgbClr>
                </a:solidFill>
                <a:latin typeface="Calibri"/>
              </a:rPr>
              <a:t><![CDATA[la promesa no se puede auditar y la confirmación sí]]></a:t>
            </a:r>
            <a:r>
              <a:rPr lang="en-US" strike="noStrike" sz="2100" spc="0" u="none" cap="none">
                <a:solidFill>
                  <a:srgbClr val="1B2438">
                    <a:alpha val="100000"/>
                  </a:srgbClr>
                </a:solidFill>
                <a:latin typeface="Calibri"/>
              </a:rPr>
              <a:t><![CDATA[. Nadie puede revisar a posteriori un «mañana lo tienes», porque no dejó ningún registro que contradecir. En cambio, una confirmación escrita dice qué había en el sistema, qué se apartó, qué ocurrió y qué se debe hacer, y eso se puede comprobar por otra persona que no estuvo en el mostrador. Esa es la razón profunda de escribir: no es el cliente el que va a recordar, es la empres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se promete y lo que se confirma]]></a:t>
            </a:r>
          </a:p>
        </p:txBody>
      </p:sp>
      <p:pic>
        <p:nvPicPr>
          <p:cNvPr id="3" name="" descr="Comparación entre una promesa de palabra y una confirmación escrita, con lo que ocurre el día de la recogida en cada caso.">
            <a:hlinkClick r:id="rId3" tooltip="Comparación entre una promesa de palabra y una confirmación escrita, con lo que ocurre el día de la recogida en cada caso."/>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dos frases suenan amables. Lo que las separa es si dejan registro y si el cliente sabe qué hacer el viern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firmar-reservar-y-comunicar-plazos"/>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se promete y lo que se confi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confirma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rmado: [producto], [cantidad], [tiendas origen], [plazo traslado], [fecha y hora de recogida]. Pendiente: [lo que falta, si hay]. Te envío confirmación por correo.» Esa frase cierra el pedido y deja claro qué está confirmado y qué falta.]]></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 «Mañana lo tienes» → sin comprobar existencias, sin fecha real, sin responsable.]]></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CIÓN: «Viernes 10:00, 3 botes B-204, 2 del centro + 1 de la Tienda Polígono, traslado 24h» → con datos comproba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 que se promete y lo que se confi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 «Seguro que hay» → sin mirar el sistem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CIÓN: «Hay 2 en la Tienda Centro y 1 en la Tienda Polígono. Reservados a tu nombre.» → con datos del sistema.]]></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SA: «Te llamo y te digo» → sin fecha de llamada.]]></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CIÓN: «Te llamo mañana a las 11:00 con la fecha de entrega.» → con fecha y ho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 que se promete y lo que se confir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irm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ñana lo tien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Viernes 10:00, 3 botes B-204 reservado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guro que hay»]]></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2 del centro + 1 de la Tienda Polígono, traslado 24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reserva: qué se aparta, a nombre de quién y hasta cuán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ervar es más que apartar un bote del estante. Una reserva es un ]]></a:t>
            </a:r>
            <a:r>
              <a:rPr lang="en-US" b="1" strike="noStrike" sz="2100" spc="0" u="none" cap="none">
                <a:solidFill>
                  <a:srgbClr val="1B2438">
                    <a:alpha val="100000"/>
                  </a:srgbClr>
                </a:solidFill>
                <a:latin typeface="Calibri"/>
              </a:rPr>
              <a:t><![CDATA[bloqueo de mercancía con nombre, fecha y responsable]]></a:t>
            </a:r>
            <a:r>
              <a:rPr lang="en-US" strike="noStrike" sz="2100" spc="0" u="none" cap="none">
                <a:solidFill>
                  <a:srgbClr val="1B2438">
                    <a:alpha val="100000"/>
                  </a:srgbClr>
                </a:solidFill>
                <a:latin typeface="Calibri"/>
              </a:rPr>
              <a:t><![CDATA[, y eso significa que tiene que quedar escrito donde la siguiente persona pueda verlo.]]></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nombre de quién.]]></a:t>
            </a:r>
            <a:r>
              <a:rPr lang="en-US" strike="noStrike" sz="2100" spc="0" u="none" cap="none">
                <a:solidFill>
                  <a:srgbClr val="1B2438">
                    <a:alpha val="100000"/>
                  </a:srgbClr>
                </a:solidFill>
                <a:latin typeface="Calibri"/>
              </a:rPr>
              <a:t><![CDATA[ La reserva se anota con el cliente y con su contacto, no solo con la referencia del producto. Una reserva sin nombre es mercancía bloqueada que nadie reclama y que nadie puede prepar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reserva: qué se aparta, a nombre de quién y hasta cuán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aparta.]]></a:t>
            </a:r>
            <a:r>
              <a:rPr lang="en-US" strike="noStrike" sz="2100" spc="0" u="none" cap="none">
                <a:solidFill>
                  <a:srgbClr val="1B2438">
                    <a:alpha val="100000"/>
                  </a:srgbClr>
                </a:solidFill>
                <a:latin typeface="Calibri"/>
              </a:rPr>
              <a:t><![CDATA[ La referencia, el formato y la cantidad exactos. Apartar «dos botes» sin escribir de qué formato son produce el error clásico: el cliente esperaba el bote grande y hay dos pequeños.]]></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está.]]></a:t>
            </a:r>
            <a:r>
              <a:rPr lang="en-US" strike="noStrike" sz="2100" spc="0" u="none" cap="none">
                <a:solidFill>
                  <a:srgbClr val="1B2438">
                    <a:alpha val="100000"/>
                  </a:srgbClr>
                </a:solidFill>
                <a:latin typeface="Calibri"/>
              </a:rPr>
              <a:t><![CDATA[ La reserva se anota en la tienda donde está la mercancía, no en la tienda donde se recoge. Esa distinción explica el traslado y es la que hay que comunic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reserva: qué se aparta, a nombre de quién y hasta cuán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sta cuándo.]]></a:t>
            </a:r>
            <a:r>
              <a:rPr lang="en-US" strike="noStrike" sz="2100" spc="0" u="none" cap="none">
                <a:solidFill>
                  <a:srgbClr val="1B2438">
                    <a:alpha val="100000"/>
                  </a:srgbClr>
                </a:solidFill>
                <a:latin typeface="Calibri"/>
              </a:rPr>
              <a:t><![CDATA[ Cuánto tiempo se mantiene bloqueada la mercancía es una decisión de la empresa: esta lección no la inventa y la deja como pendiente. Lo que sí se enseña es a ]]></a:t>
            </a:r>
            <a:r>
              <a:rPr lang="en-US" b="1" strike="noStrike" sz="2100" spc="0" u="none" cap="none">
                <a:solidFill>
                  <a:srgbClr val="1B2438">
                    <a:alpha val="100000"/>
                  </a:srgbClr>
                </a:solidFill>
                <a:latin typeface="Calibri"/>
              </a:rPr>
              <a:t><![CDATA[anotar la fecha con la que se cierra la reserva]]></a:t>
            </a:r>
            <a:r>
              <a:rPr lang="en-US" strike="noStrike" sz="2100" spc="0" u="none" cap="none">
                <a:solidFill>
                  <a:srgbClr val="1B2438">
                    <a:alpha val="100000"/>
                  </a:srgbClr>
                </a:solidFill>
                <a:latin typeface="Calibri"/>
              </a:rPr>
              <a:t><![CDATA[, para que nadie discuta después si estaba viva o caducada.]]></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no viene.]]></a:t>
            </a:r>
            <a:r>
              <a:rPr lang="en-US" strike="noStrike" sz="2100" spc="0" u="none" cap="none">
                <a:solidFill>
                  <a:srgbClr val="1B2438">
                    <a:alpha val="100000"/>
                  </a:srgbClr>
                </a:solidFill>
                <a:latin typeface="Calibri"/>
              </a:rPr>
              <a:t><![CDATA[ La reserva no se puede mantener abierta por siempre bloqueando material que otros necesitan. Qué se hace en ese caso —se avisa, se libera o se amplía— lo decide también el procedimiento, y queda pendiente de confirm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reserva: qué se aparta, a nombre de quién y hasta cuán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punto que suele pasarse por alto: ]]></a:t>
            </a:r>
            <a:r>
              <a:rPr lang="en-US" b="1" strike="noStrike" sz="2100" spc="0" u="none" cap="none">
                <a:solidFill>
                  <a:srgbClr val="1B2438">
                    <a:alpha val="100000"/>
                  </a:srgbClr>
                </a:solidFill>
                <a:latin typeface="Calibri"/>
              </a:rPr>
              <a:t><![CDATA[reservar no es lo mismo que confirmar el pedido]]></a:t>
            </a:r>
            <a:r>
              <a:rPr lang="en-US" strike="noStrike" sz="2100" spc="0" u="none" cap="none">
                <a:solidFill>
                  <a:srgbClr val="1B2438">
                    <a:alpha val="100000"/>
                  </a:srgbClr>
                </a:solidFill>
                <a:latin typeface="Calibri"/>
              </a:rPr>
              <a:t><![CDATA[. Se puede reservar mercancía de una tienda sin que el pedido esté confirmado, y se puede confirmar un pedido sin que haya reserva si el material está ya preparado. Son dos estados distintos y cada uno pide un escrito distin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reserva: qué se aparta, a nombre de quién y hasta cuán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un bote y apartas la mercancía. ¿Qué es lo que convierte ese gesto en una reserv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artar el bote del estante y recordarlo durante el dí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a mercancía con su nombre, su formato, su cantidad, su tienda y la fecha en que se cierra la reserv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untar el teléfono del cliente en un papel junto a la caj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ter al cliente que se lo guarda hasta que vuelva, sin fec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s relojes que mandan en una fecha de recog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echa de recogida nunca depende de un solo reloj. Hay al menos cuatro relojes en marcha, y cada uno se para por su cuent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l material.]]></a:t>
            </a:r>
            <a:r>
              <a:rPr lang="en-US" strike="noStrike" sz="2100" spc="0" u="none" cap="none">
                <a:solidFill>
                  <a:srgbClr val="1B2438">
                    <a:alpha val="100000"/>
                  </a:srgbClr>
                </a:solidFill>
                <a:latin typeface="Calibri"/>
              </a:rPr>
              <a:t><![CDATA[ ¿Está la mercancía en la tienda donde se recoge? Si está repartida, este reloj no decide: decide el del trasl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s relojes que mandan en una fecha de recog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 la preparación.]]></a:t>
            </a:r>
            <a:r>
              <a:rPr lang="en-US" strike="noStrike" sz="2100" spc="0" u="none" cap="none">
                <a:solidFill>
                  <a:srgbClr val="1B2438">
                    <a:alpha val="100000"/>
                  </a:srgbClr>
                </a:solidFill>
                <a:latin typeface="Calibri"/>
              </a:rPr>
              <a:t><![CDATA[ Un pedido puede necesitar preparación: separar las unidades, envasar un formato grande, agrupar varios productos. Mientras se prepara, el material está en la tienda pero todavía no está list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l traslado.]]></a:t>
            </a:r>
            <a:r>
              <a:rPr lang="en-US" strike="noStrike" sz="2100" spc="0" u="none" cap="none">
                <a:solidFill>
                  <a:srgbClr val="1B2438">
                    <a:alpha val="100000"/>
                  </a:srgbClr>
                </a:solidFill>
                <a:latin typeface="Calibri"/>
              </a:rPr>
              <a:t><![CDATA[ Si la mercancía viene de otra tienda, el traslado tiene su propio plazo. El ejemplo de esta lección usa 24 h como cifra de práctica; el plazo real lo confirma dirección.]]></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l cliente.]]></a:t>
            </a:r>
            <a:r>
              <a:rPr lang="en-US" strike="noStrike" sz="2100" spc="0" u="none" cap="none">
                <a:solidFill>
                  <a:srgbClr val="1B2438">
                    <a:alpha val="100000"/>
                  </a:srgbClr>
                </a:solidFill>
                <a:latin typeface="Calibri"/>
              </a:rPr>
              <a:t><![CDATA[ El cliente puede no estar disponible el día que el material está listo. Si no se pregunta, la fecha se comunica y el cliente no vie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s relojes que mandan en una fecha de recog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quinto reloj, el de la ]]></a:t>
            </a:r>
            <a:r>
              <a:rPr lang="en-US" b="1" strike="noStrike" sz="2100" spc="0" u="none" cap="none">
                <a:solidFill>
                  <a:srgbClr val="1B2438">
                    <a:alpha val="100000"/>
                  </a:srgbClr>
                </a:solidFill>
                <a:latin typeface="Calibri"/>
              </a:rPr>
              <a:t><![CDATA[recogida]]></a:t>
            </a:r>
            <a:r>
              <a:rPr lang="en-US" strike="noStrike" sz="2100" spc="0" u="none" cap="none">
                <a:solidFill>
                  <a:srgbClr val="1B2438">
                    <a:alpha val="100000"/>
                  </a:srgbClr>
                </a:solidFill>
                <a:latin typeface="Calibri"/>
              </a:rPr>
              <a:t><![CDATA[: hasta qué hora está disponible el pedido preparado. La hora que se comunica (en el ejemplo, las 10:00) no es un detalle: es la hora en la que se cruzan el reloj de la tienda y el del client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tilidad de este apartado es práctica: ]]></a:t>
            </a:r>
            <a:r>
              <a:rPr lang="en-US" b="1" strike="noStrike" sz="2100" spc="0" u="none" cap="none">
                <a:solidFill>
                  <a:srgbClr val="1B2438">
                    <a:alpha val="100000"/>
                  </a:srgbClr>
                </a:solidFill>
                <a:latin typeface="Calibri"/>
              </a:rPr>
              <a:t><![CDATA[antes de dar una fecha, hay que mirar los cuatro relojes y decir en voz alta cuál manda]]></a:t>
            </a:r>
            <a:r>
              <a:rPr lang="en-US" strike="noStrike" sz="2100" spc="0" u="none" cap="none">
                <a:solidFill>
                  <a:srgbClr val="1B2438">
                    <a:alpha val="100000"/>
                  </a:srgbClr>
                </a:solidFill>
                <a:latin typeface="Calibri"/>
              </a:rPr>
              <a:t><![CDATA[. Si el que manda es el del traslado, la fecha se da después del traslado. Si el que manda es el del cliente, la fecha se negocia antes de escribirla. Y el reloj que no se ha mirado es el que hace que la fecha fal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os relojes que mandan en una fecha de recogida]]></a:t>
            </a:r>
          </a:p>
        </p:txBody>
      </p:sp>
      <p:pic>
        <p:nvPicPr>
          <p:cNvPr id="3" name="" descr="Cuatro tarjetas con los relojes del material, la preparación, el traslado y el cliente, y lo que cada uno puede retrasar.">
            <a:hlinkClick r:id="rId3" tooltip="Cuatro tarjetas con los relojes del material, la preparación, el traslado y el cliente, y lo que cada uno puede retrasar."/>
          </p:cNvPr>
          <p:cNvPicPr>
            <a:picLocks noChangeAspect="1"/>
          </p:cNvPicPr>
          <p:nvPr>
            <p:ph type="pic" idx="1"/>
          </p:nvPr>
        </p:nvPicPr>
        <p:blipFill>
          <a:blip r:embed="rId2"/>
          <a:stretch>
            <a:fillRect/>
          </a:stretch>
        </p:blipFill>
        <p:spPr>
          <a:xfrm>
            <a:off x="571500" y="1257300"/>
            <a:ext cx="80010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dar una fecha hay que mirar los cuatro relojes y decir cuál ma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firmar-reservar-y-comunicar-plazos"/>
              </a:rPr>
              <a:t><![CDATA[Ver imagen original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os relojes que mandan en una fecha de recogi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acción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y stock comple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stock repart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hay stock]]></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material pero sin prepar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no puede recoger el viern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mar, pedir traslado y dar fecha re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que no hay y para cuándo se sab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ar, avisar de la hora y dar esa ho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poner otra fecha y mover la reserv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servar y comunicar fe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la fecha no se cumple: cómo se comunica el camb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echa se incumplirá alguna vez. La pregunta no es si ocurrirá, sino ]]></a:t>
            </a:r>
            <a:r>
              <a:rPr lang="en-US" b="1" strike="noStrike" sz="2100" spc="0" u="none" cap="none">
                <a:solidFill>
                  <a:srgbClr val="1B2438">
                    <a:alpha val="100000"/>
                  </a:srgbClr>
                </a:solidFill>
                <a:latin typeface="Calibri"/>
              </a:rPr>
              <a:t><![CDATA[cuándo se avisa]]></a:t>
            </a:r>
            <a:r>
              <a:rPr lang="en-US" strike="noStrike" sz="2100" spc="0" u="none" cap="none">
                <a:solidFill>
                  <a:srgbClr val="1B2438">
                    <a:alpha val="100000"/>
                  </a:srgbClr>
                </a:solidFill>
                <a:latin typeface="Calibri"/>
              </a:rPr>
              <a:t><![CDATA[. Un cambio comunicado antes de la fecha se resuelve con un mensaje; un cambio comunicado cuando el cliente ya está en el mostrador se resuelve con una disculpa.]]></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a:t>
            </a:r>
            <a:r>
              <a:rPr lang="en-US" b="1" strike="noStrike" sz="2100" spc="0" u="none" cap="none">
                <a:solidFill>
                  <a:srgbClr val="1B2438">
                    <a:alpha val="100000"/>
                  </a:srgbClr>
                </a:solidFill>
                <a:latin typeface="Calibri"/>
              </a:rPr>
              <a:t><![CDATA[avisar antes de que el cliente venga]]></a:t>
            </a:r>
            <a:r>
              <a:rPr lang="en-US" strike="noStrike" sz="2100" spc="0" u="none" cap="none">
                <a:solidFill>
                  <a:srgbClr val="1B2438">
                    <a:alpha val="100000"/>
                  </a:srgbClr>
                </a:solidFill>
                <a:latin typeface="Calibri"/>
              </a:rPr>
              <a:t><![CDATA[, y el aviso tiene tres partes.]]></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echo.]]></a:t>
            </a:r>
            <a:r>
              <a:rPr lang="en-US" strike="noStrike" sz="2100" spc="0" u="none" cap="none">
                <a:solidFill>
                  <a:srgbClr val="1B2438">
                    <a:alpha val="100000"/>
                  </a:srgbClr>
                </a:solidFill>
                <a:latin typeface="Calibri"/>
              </a:rPr>
              <a:t><![CDATA[ Qué ha cambiado, sin adornos: «el bote de la Tienda Polígono no ha salido y no llegará el vier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la fecha no se cumple: cómo se comunica el camb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usa, si la hay.]]></a:t>
            </a:r>
            <a:r>
              <a:rPr lang="en-US" strike="noStrike" sz="2100" spc="0" u="none" cap="none">
                <a:solidFill>
                  <a:srgbClr val="1B2438">
                    <a:alpha val="100000"/>
                  </a:srgbClr>
                </a:solidFill>
                <a:latin typeface="Calibri"/>
              </a:rPr>
              <a:t><![CDATA[ Solo si se sabe. Si no se sabe, se dice que no se sabe; nadie tiene que inventar un motivo para poder dar una fecha nuev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lternativa.]]></a:t>
            </a:r>
            <a:r>
              <a:rPr lang="en-US" strike="noStrike" sz="2100" spc="0" u="none" cap="none">
                <a:solidFill>
                  <a:srgbClr val="1B2438">
                    <a:alpha val="100000"/>
                  </a:srgbClr>
                </a:solidFill>
                <a:latin typeface="Calibri"/>
              </a:rPr>
              <a:t><![CDATA[ Dos fechas posibles, o una fecha y una alternativa. Una alternativa sin hora no es una alternativa: es otro «ya te di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la fecha no se cumple: cómo se comunica el camb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tres cosas que no se escriben en ese aviso: la culpa repartida entre almacenes, las excusas que nadie ha comprobado y ]]></a:t>
            </a:r>
            <a:r>
              <a:rPr lang="en-US" b="1" strike="noStrike" sz="2100" spc="0" u="none" cap="none">
                <a:solidFill>
                  <a:srgbClr val="1B2438">
                    <a:alpha val="100000"/>
                  </a:srgbClr>
                </a:solidFill>
                <a:latin typeface="Calibri"/>
              </a:rPr>
              <a:t><![CDATA[una fecha nueva que tampoco depende de ti]]></a:t>
            </a:r>
            <a:r>
              <a:rPr lang="en-US" strike="noStrike" sz="2100" spc="0" u="none" cap="none">
                <a:solidFill>
                  <a:srgbClr val="1B2438">
                    <a:alpha val="100000"/>
                  </a:srgbClr>
                </a:solidFill>
                <a:latin typeface="Calibri"/>
              </a:rPr>
              <a:t><![CDATA[. Prometer por teléfono una fecha que después depende de otro traslado es la forma más rápida de tener que incumplirla dos vec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la fecha no se cumple: cómo se comunica el camb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ado del registro, el cambio se anota: la fecha anterior, la fecha nueva, el motivo, a quién se ha avisado y por qué canal. Un cambio de fecha que no se anota es un cambio que el cliente recuerda y la tienda no. Y al revés: si el cambio se anota y se avisa, la confianza no se pierde, porque el cliente ve que le avisaron antes de que apareciera é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uando la fecha no se cumple: cómo se comunica el camb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viernes a las 10:00 el cliente viene a recoger y el bote de la Tienda Polígono no ha llegado. ¿Qué es lo corre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egar lo que haya y decir que el resto llega mañana, sin fech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isar antes de que venga, con el hecho, la causa si la hay y dos fechas posible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un producto equivalente sin consultar si lo hay.]]></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que espere un momento mientras se busca el bo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ndo ejemplo resuelto: la reserva que hay que leva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caso que más se repite en una red de tiendas y el que separa a quien sabe reservar de quien solo aparta botes. Un cliente pide dos botes, el material está en la Tienda Centro pero ]]></a:t>
            </a:r>
            <a:r>
              <a:rPr lang="en-US" b="1" strike="noStrike" sz="2100" spc="0" u="none" cap="none">
                <a:solidFill>
                  <a:srgbClr val="1B2438">
                    <a:alpha val="100000"/>
                  </a:srgbClr>
                </a:solidFill>
                <a:latin typeface="Calibri"/>
              </a:rPr>
              <a:t><![CDATA[apartado a nombre de otro cliente]]></a:t>
            </a:r>
            <a:r>
              <a:rPr lang="en-US" strike="noStrike" sz="2100" spc="0" u="none" cap="none">
                <a:solidFill>
                  <a:srgbClr val="1B2438">
                    <a:alpha val="100000"/>
                  </a:srgbClr>
                </a:solidFill>
                <a:latin typeface="Calibri"/>
              </a:rPr>
              <a:t><![CDATA[, y el material disponible está en la Tienda Polígono. La pregunta es: ¿se levanta la reserva del otro para darle el material a este? 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Segundo ejemplo resuelto: la reserva que hay que leva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erva es un compromiso con un cliente concreto. Levantarla sin autorización es romper una promesa ajena para resolver la propia, y el resultado es que el primer cliente vuelve a la tienda y se encuentra con que su material ya no está. La solución no es robarle la mercancía: es ]]></a:t>
            </a:r>
            <a:r>
              <a:rPr lang="en-US" b="1" strike="noStrike" sz="2100" spc="0" u="none" cap="none">
                <a:solidFill>
                  <a:srgbClr val="1B2438">
                    <a:alpha val="100000"/>
                  </a:srgbClr>
                </a:solidFill>
                <a:latin typeface="Calibri"/>
              </a:rPr>
              <a:t><![CDATA[buscar la alternativa y comunicarla]]></a:t>
            </a:r>
            <a:r>
              <a:rPr lang="en-US" strike="noStrike" sz="2100" spc="0" u="none" cap="none">
                <a:solidFill>
                  <a:srgbClr val="1B2438">
                    <a:alpha val="100000"/>
                  </a:srgbClr>
                </a:solidFill>
                <a:latin typeface="Calibri"/>
              </a:rPr>
              <a:t><![CDATA[, que es exactamente lo que el flujo de confirmación sabe hac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ndo ejemplo resuelto: la reserva que hay que levantar · La reserva que hay que levanta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ed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 botes B-204 del centro, para el lunes. El cliente dice que será el vier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ndo ejemplo resuelto: la reserva que hay que levantar · La reserva que hay que levanta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y]]></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2 botes del centro están apartados a nombre de otro cliente. Queda 1 bote en la Tienda Polígo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ndo ejemplo resuelto: la reserva que hay que levantar · La reserva que hay que levanta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mprob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ra la reserva en el sistema. La del otro cliente sigue viva: su fecha de cierre aún no ha llegado. No se toc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ndo ejemplo resuelto: la reserva que hay que levantar · La reserva que hay que levanta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levanta la reserva ajena sin autorización. Se sirve del stock disponible y se pide el traslad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ndo ejemplo resuelto: la reserva que hay que levantar · La reserva que hay que levanta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comun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do: 1 bote en la Tienda Centro y 1 en la Tienda Polígono (traslado de 24 h en el ejemplo). Puedes recoger el viernes a las 10:0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Segundo ejemplo resuelto: la reserva que hay que levantar · La reserva que hay que levanta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no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erva del otro cliente sigue activa con su fecha; la nuestra, con la nuestra. El traslado, solicitado y con su plaz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Segundo ejemplo resuelto: la reserva que hay que levant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mostrador. Marca las que no se sostien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dos botes del centro están apartados a nombre de otro cliente, así que le ofrezco el de la Tienda Polígono con el traslad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vanto la reserva del otro cliente, que total ya no ha venido por ellos.»]]></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o guardo sin fecha, y cuando vuelva ya veremos.»]]></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confirmo los dos botes para el viernes a las 10:00 y le envío la confirmación por escri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errores que se pagan sol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e puesto se repiten porque se repiten las condiciones que los producen: prisa en el mostrador, un cliente que espera y un sistema que hay que abrir. Conviene tenerlos escritos, porque en el momento de la prisa nadie los recuerda.]]></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sin comprobar.]]></a:t>
            </a:r>
            <a:r>
              <a:rPr lang="en-US" strike="noStrike" sz="2100" spc="0" u="none" cap="none">
                <a:solidFill>
                  <a:srgbClr val="1B2438">
                    <a:alpha val="100000"/>
                  </a:srgbClr>
                </a:solidFill>
                <a:latin typeface="Calibri"/>
              </a:rPr>
              <a:t><![CDATA[ La frase «seguro que hay» es la más cara del métier: si no hay, el cliente vuelve y ya no es una venta, es un problem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errores que se pagan sol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ervar sin escribir.]]></a:t>
            </a:r>
            <a:r>
              <a:rPr lang="en-US" strike="noStrike" sz="2100" spc="0" u="none" cap="none">
                <a:solidFill>
                  <a:srgbClr val="1B2438">
                    <a:alpha val="100000"/>
                  </a:srgbClr>
                </a:solidFill>
                <a:latin typeface="Calibri"/>
              </a:rPr>
              <a:t><![CDATA[ La mercancía apartada sin registro no está reservada: está perdida. Y el coste no es el bote, es el cliente que volt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unicar un plazo sin verificar la preparación.]]></a:t>
            </a:r>
            <a:r>
              <a:rPr lang="en-US" strike="noStrike" sz="2100" spc="0" u="none" cap="none">
                <a:solidFill>
                  <a:srgbClr val="1B2438">
                    <a:alpha val="100000"/>
                  </a:srgbClr>
                </a:solidFill>
                <a:latin typeface="Calibri"/>
              </a:rPr>
              <a:t><![CDATA[ La fecha es correcta y el material no está listo. El cliente llega y hay que improvisar en el mostrador.]]></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lar lo que falta.]]></a:t>
            </a:r>
            <a:r>
              <a:rPr lang="en-US" strike="noStrike" sz="2100" spc="0" u="none" cap="none">
                <a:solidFill>
                  <a:srgbClr val="1B2438">
                    <a:alpha val="100000"/>
                  </a:srgbClr>
                </a:solidFill>
                <a:latin typeface="Calibri"/>
              </a:rPr>
              <a:t><![CDATA[ Si se escribe «pendiente: X, para cuándo: Y», el cliente sabe; si no se escribe nada, el cliente lo descubre por aus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s errores que se pagan sol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dejar copia.]]></a:t>
            </a:r>
            <a:r>
              <a:rPr lang="en-US" strike="noStrike" sz="2100" spc="0" u="none" cap="none">
                <a:solidFill>
                  <a:srgbClr val="1B2438">
                    <a:alpha val="100000"/>
                  </a:srgbClr>
                </a:solidFill>
                <a:latin typeface="Calibri"/>
              </a:rPr>
              <a:t><![CDATA[ Lo que no se envía no existe para el cliente, y una reclamación posterior empieza por una disputa sobre qué se dijo.]]></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azar la llamada.]]></a:t>
            </a:r>
            <a:r>
              <a:rPr lang="en-US" strike="noStrike" sz="2100" spc="0" u="none" cap="none">
                <a:solidFill>
                  <a:srgbClr val="1B2438">
                    <a:alpha val="100000"/>
                  </a:srgbClr>
                </a:solidFill>
                <a:latin typeface="Calibri"/>
              </a:rPr>
              <a:t><![CDATA[ «Te llamo mañana a las 11:00» es una fecha; «te llamo y te digo» es una ausencia de fech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s errores que se pagan sol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firmar es escribir lo que está ___. Lo que se promete se ___. Lo que se confirma se ___ o se renegocia a tiemp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esta lección no deci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a un método: cómo se acepta un pedido, cómo se reserva, cómo se comunica una fecha y cómo se avisa de un cambio. Deja fuera, y los deja explícitamente, todo lo que depende de la empres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de cuánto tarda un traslado entre tiendas, ni cuánto tiempo se mantiene bloqueada una mercancía, ni qué fecha máxima se puede comprometer, ni qué horario de recogida se ofrece, ni qué formato tiene la confirmación, ni quién la firma. Esos datos son de dirección, y hasta que se confirmen se escriben como pendientes, no como norm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esta lección no deci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una norma inventada se paga dos veces: la primera, cuando alguien la cumple y descubre que no era verdad; la segunda, cuando la empresa tiene que sostenerla. Un método bien aprendido, en cambio, sirve aunque los datos cambien: el que sabe separar el hecho del pendiente no depende del dato que falta para trabajar bien.]]></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final: esta evaluación acredita el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La confirmación con clientes reales, con prisa, con un jefe delante y con la caja esperando se demuestra en el puesto, con alguien con experiencia miran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esta lección no deci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iempo de traslado entre tiendas y quién lo autoriza (las 24 h del ejemplo son fictic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de reservas: dónde se anota, a nombre de quién y hasta cuándo se mantiene bloqueada la mercancí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na de recogida que se puede ofrecer y con qué criterio se fij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echa alternativa puede ofrecerse cuando el material no llega y quién la autoriz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esta lección no deci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de la confirmación, quién la firma y en qué plazo se respond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 que esta lección no deci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datos NO lo decide esta lec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ora de recogida que se comunica al client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iempo que tarda el traslado de una tienda a otr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exto de la confirmación que se enví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rase que separa una promesa de una confirm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nfirmación del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cuanto entra un pedido y se rellena por pasos, en el orden del flujo.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nfirmación del ped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confirmación. Lo que no se sabe se escribe como pendiente, con su motivo, y lo que se deduce se escribe como supuesto, con su motiv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2]]></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381250"/>
                <a:gridCol w="21621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 al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ntacto, referencia, formato y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dor, 3 botes B-204 de 4 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ntes de 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apartada, tienda de origen y fecha de cierre de la 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botes en la Tienda Centro, 1 en la 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sin reserva hasta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381250"/>
                <a:gridCol w="21621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 al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pedido necesita preparación y quién la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bote se envasa en formato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l pendiente con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cancía que viene de otra tienda y plazo del 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bote desde la Tienda Polígono (24 h,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traslado no se d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y para cuándo se sab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1 bote, se sabe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con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381250"/>
                <a:gridCol w="216217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 al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ora, origen de cada unidad y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ernes 10:00, 2 del centro y 1 de la 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vía y se guarda c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anterior, fecha nueva, motivo y a quién se ha avi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slado se retrasa un día; se avisa el jue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visa antes de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gió y qué queda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gidos los 3 botes 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erva se cierra co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nfirmación del pe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paso del flujo. Si falta una fila, el paso no está hech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elda se rellena de memoria: cada dato se copia del sistema o se marca como pend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ndiente sin motivo no sirve: hay que decir qué falta, por qué y para cuándo se sabrá.]]></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línea no se borra nunca: si nadie ha recogido, el pedido sigue abierto y la reserva, viv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confirmación del pe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de confirmación con supuestos sin confirmar no es una confirmación: es una intención. Se envía al cliente, se guarda la versión confirmada con la fecha y con el nombre de quien la confirmó, y el original queda archivado con el pedi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lujo de confirm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ir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r lo que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birlo y envi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acep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dido anotado con sus datos y su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re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rcancía apartada y registrada a su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lujo de confirm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com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ndiente escrito, con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de comun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enviado y gua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lujo de confirm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firmar-reservar-y-comunicar-plazos"/>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pasos tiene la confirm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aceptar, reservar, comprometer y comunica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romete reposición no confirmad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dice lo que hay y cuándo se sab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confirmación es verbal o escri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ta. Lo verbal se olvi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prueba de los dos minut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dría un compañero preparar el pedido leyendo solo tu confirmació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reservar y confirma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ervar es apartar mercancía; confirmar es comprometer lo que se entrega y cuán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relojes hay en una fecha de recogi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terial, preparación, traslado y cliente. Falta el quinto: el de la hora de recogid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levanta la reserva de otro cliente si hace fal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busca la alternativa y se comunica; la reserva ajena no se toca sin autorizac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visa de un cambio de fech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que el cliente venga, con el hecho, la causa si la hay y dos alternativa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firmar, reservar y comunicar plaz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firmar, reservar y comunicar plaz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recorrer los cuatro pasos de la confirmación, registrar una reserva con nombre, formato, cantidad, tienda y fecha, resolver un stock repartido sumando lo que hay y pidiendo el traslado, mirar los relojes que mandan en una fecha de recogida y comunicar un cambio de plazo antes de que el cliente veng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firmar, reservar y comunicar plaz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2]]></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4 y 6. Los errores más frecuentes son dar una fecha sin mirar la preparación ni el traslado, apartar mercancía sin escribir la reserva, prometer reposición que no está confirmada y dejar que el cliente se entere del retraso cuando ya está en el mostrado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r no es decir «sí»: es ]]></a:t>
            </a:r>
            <a:r>
              <a:rPr lang="en-US" b="1" strike="noStrike" sz="2100" spc="0" u="none" cap="none">
                <a:solidFill>
                  <a:srgbClr val="1B2438">
                    <a:alpha val="100000"/>
                  </a:srgbClr>
                </a:solidFill>
                <a:latin typeface="Calibri"/>
              </a:rPr>
              <a:t><![CDATA[escribir lo que está comprobado y lo que falta]]></a:t>
            </a:r>
            <a:r>
              <a:rPr lang="en-US" strike="noStrike" sz="2100" spc="0" u="none" cap="none">
                <a:solidFill>
                  <a:srgbClr val="1B2438">
                    <a:alpha val="100000"/>
                  </a:srgbClr>
                </a:solidFill>
                <a:latin typeface="Calibri"/>
              </a:rPr>
              <a:t><![CDATA[, en ese orden y con ese nombre. El flujo tiene cuatro pasos y ninguno se salta: ]]></a:t>
            </a:r>
            <a:r>
              <a:rPr lang="en-US" b="1" strike="noStrike" sz="2100" spc="0" u="none" cap="none">
                <a:solidFill>
                  <a:srgbClr val="1B2438">
                    <a:alpha val="100000"/>
                  </a:srgbClr>
                </a:solidFill>
                <a:latin typeface="Calibri"/>
              </a:rPr>
              <a:t><![CDATA[aceptar, reservar, comprometer y comunicar]]></a:t>
            </a:r>
            <a:r>
              <a:rPr lang="en-US" strike="noStrike" sz="2100" spc="0" u="none" cap="none">
                <a:solidFill>
                  <a:srgbClr val="1B2438">
                    <a:alpha val="100000"/>
                  </a:srgbClr>
                </a:solidFill>
                <a:latin typeface="Calibri"/>
              </a:rPr>
              <a:t><![CDATA[. Aceptar deja el pedido anotado con sus datos; reservar aparta la mercancía y la registra con nombre, formato, cantidad, tienda de origen y fecha de cierre; comprometer dice qué falta y para cuándo se sabrá; comunicar envía esa confirmación con fecha, hora, origen de cada unidad y el pendiente por escrito, y deja copi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tock repartido no es una excepción: es el caso normal de una red de tiendas. Se resuelve sumando lo que hay en cada tienda, pidiendo el traslado de lo que falta y dando una fecha real. Decir «no hay» cuando hay dos botes en la otra tienda es técnicamente cierto y comercialmente falso. Y la reserva no se levanta nunca para resolver una petición propia: se busca la alternativa y se comunic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echa de recogida nunca depende de un solo reloj. Manda el del material, el de la preparación, el del traslado o el del cliente, y el reloj que no se ha mirado es el que hace que la fecha falle. Por eso, antes de dar una fecha, se mira y se dice en voz alta cuál man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la fecha no se cumple, lo que repara la relación no es una excusa: es el aviso previo, con el hecho, la causa solo si la hay y dos alternativas con hora. Un cambio de fecha avisado a tiempo es un trámite; un cambio de fecha descubierto en el mostrador es una reclam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deja deliberadamente pendiente es lo que depende de la empresa: el tiempo de traslado entre tiendas, la duración de una reserva, la ventana de recogida que se puede ofrecer, la fecha alternativa que puede autorizarse y el formato y la firma de la confirmación. Hasta que dirección lo confirme, eso se escribe como pendiente y nunca como norm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online acredita el ]]></a:t>
            </a:r>
            <a:r>
              <a:rPr lang="en-US" b="1" strike="noStrike" sz="2100" spc="0" u="none" cap="none">
                <a:solidFill>
                  <a:srgbClr val="1B2438">
                    <a:alpha val="100000"/>
                  </a:srgbClr>
                </a:solidFill>
                <a:latin typeface="Calibri"/>
              </a:rPr>
              <a:t><![CDATA[conocimiento del método]]></a:t>
            </a:r>
            <a:r>
              <a:rPr lang="en-US" strike="noStrike" sz="2100" spc="0" u="none" cap="none">
                <a:solidFill>
                  <a:srgbClr val="1B2438">
                    <a:alpha val="100000"/>
                  </a:srgbClr>
                </a:solidFill>
                <a:latin typeface="Calibri"/>
              </a:rPr>
              <a:t><![CDATA[. La confirmación con prisa, con un cliente delante y con la caja esperando se demuestra en el puesto, con alguien con experiencia mirand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Jotun, AkzoNobel/Sikkens, PPG y otros): fuente operativa de producto, formato, rendimiento y conservación; la ficha vigente prevalece sobre cualquier resumen interno (consulta 2026-10).]]></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9001:2015, Sistemas de gestión de la calidad. Requisitos (AENOR/UNE, consulta 2026-10): referencia para la idea de revisar los requisitos del cliente antes de comprometer la entrega; esta lección no reproduce sus requisitos ni los convierte en procedimiento de la empres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2]]></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TRLGDCU, BOE, consulta 2026-10): marco general de consumo; esta lección no interpreta derechos, plazos ni importe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firmar-reservar-y-comunicar-plazos"/>
              </a:rPr>
              <a:t><![CDATA[Confirmar, reservar y comunicar plaz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2]]></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la confirmación contiene datos del cliente —nombre, contacto y dirección de entrega— y su tratamiento debe limitarse a lo necesario para resolver el pedido (DOUE/BOE/AEPD, consulta 2026-10); esta lección no interpreta la base jurídica ni los plazos de conserv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2026-10-31T04:02:22Z</dcterms:created>
  <dcterms:modified xsi:type="dcterms:W3CDTF">2026-10-31T04:02:22Z</dcterms:modified>
  <dc:title>Confirmar, reservar y comunicar plazos</dc:title>
  <dc:description>Presentación editable del OA «Confirmar, reservar y comunicar plazos». Enlace: https://pinturasespecializadas.lumbre.lat/object/confirmar-reservar-y-comunicar-plazos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