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presProps" Target="presProps.xml"/>
  <Relationship Id="rId117" Type="http://schemas.openxmlformats.org/officeDocument/2006/relationships/viewProps" Target="viewProps.xml"/>
  <Relationship Id="rId1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r base, producto y format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r base, producto y format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r base, producto y format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r base, producto y format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r base, producto y format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comprobación previa: por qué empieza antes de la máquin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comprobación previa: por qué empieza antes de la máquin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recorrido-de-una-prepar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hitos: encargo de color, comprobar la base, comprobar el producto, comprobar el formato, preparar y mezclar, registrar y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corrido de una preparación. Las tres comprobaciones son la puerta de entrada: si no se pasan, no s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tres comprobaciones pre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erificar base, producto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preparar se verifican las tres cosas: base, producto y formato. Si alguna no cuadra, no se prepara. Las otras opciones cambian el orden de los pasos o los saltan, y un error saltado se paga mucho más car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 comprobación previa es la última barrera antes del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omprobación de la base: tipo, fecha e integridad»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omprobación de la base: tipo, fecha e integridad»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que-mira-la-bas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puntos de la comprobación de la base: tipo, fecha, integridad y correspondencia con la fórmula, con cómo se comprueban y qué se hace si fal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unto de la comprobación tiene su forma de mirar y su consecuencia. Lo que falla se aparta, no se «aprox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Una base caducada puede no agarrar bien, y el fallo aparece en la pared del cliente, que es el sitio donde ya no se puede arreglar. La comprobación de la fecha no admite excepciones: o la fecha está dentro del plazo o no se prepara. «Parece buena» es una impresión, y aquí lo que vale es lo que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comprobación de la fecha y sus cons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comprobación del producto: referencia, acabado y fórmula»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comprobación del producto: referencia, acabado y fórmula»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comprobación del producto: referencia, acabado y fórmula»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comprobaciones-y-su-consecu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base, producto y formato, con lo que se comprueba en cada una y lo que cuesta saltarse es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altar una comprobación no ahorra tiempo: adelanta el error a un momento en que ya no se puede arreg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se → Fecha, integ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 Referencia,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ato → Capacidad,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3 y 4: qué se verifica en cada una de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comprobación del formato: capacidad, cantidad y etiquet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comprobación del formato: capacidad, cantidad y etiquet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 L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ormato decide el tamaño del lote y lo que queda abierto: 15 L menos los 8 L del encargo son 7 L de producto mezclado. Ese sobrante no se decide en el momento: se anota cuánto es y por qué, y se consulta qué se hace con él. La cifra es de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 comprobación del formato y el sobrante de un envase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antes y durante la preparación»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antes y durante la preparación»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antes y durante la preparación»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errores-antes-y-dura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errores antes de preparar y durante la preparación, con cómo se detecta cada uno y qué consecuenci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de antes se detectan comparando y se pueden devolver. Los de durante se detectan midiendo y ya no se pueden des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ce falta comprobar, ya lo conoz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empre se comprueba, aunque «ya lo conozcas»: el conocimiento no se actualiza solo, y lo que cambia en esta parte del catálogo son justamente las referencias y los formatos. Las otras tres frases son las que hacen bien el trabajo: comprobar, registrar y etiqu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5 y 6: la rutina de comprobación, los errores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azabilidad: registrar y etiqueta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azabilidad: registrar y etiqueta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registrar-y-etiquet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datos que se registran y los que se etiquetan, y para qué sirv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responde a una pregunta concreta. Los que no responden a ninguna, sobran; los que faltan, se pagan a los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ificar base, producto y format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parar sin comprobar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gistrar fecha de preparación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sar base caducad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5 y 6: la comprobación, los errores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utina de las tres comprobaciones, en orden»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utina de las tres comprobaciones, en orden»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utina de las tres comprobaciones, en orden»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omprobacion-previa-en-cuatro-tie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sos: leer la etiqueta, comparar con la fórmula, verificar y, si algo no cuadra, parar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so usa lo que el anterior ha confirmado. El último es el que evita el desastre y el que menos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a etiqueta del envase: tipo de base, fecha, referencia, acabado y formato. → Comparar la referencia y el formato con lo que autoriza la fórmula del encargo. → Verificar la integridad del envase, la tapa y la capacidad frente a la cantidad. → Si algo no cuadra, parar, anotarlo y consultar antes de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se lee a lo que se compara, de lo que se compara a lo que se verifica, y termina en la decisión de parar. Invertir el orden es un error caro: comparar antes de leer es adivinar, y parar antes de verificar es abortar sin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 rutina de cuatro tiempos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el encargo que se para» (2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el encargo que se para» (3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el encargo que se para» (4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la etiqueta de las dos bases: una de 4 L está caducada y no es del tipo que espera la fórmula; la de 15 L está en plazo y sí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la etiqueta del producto: la referencia es la que autoriza la fórmula, pero el acabado declarado es satinado y el encargo pide m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cide no preparar y se anota qué no cuadra: la caducidad de la base de 4 L y la diferencia de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arta la base caducada sin abrirla y se abre la de 15 L, que es la correcta: la caducidad no se compensa mezc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ulta al cliente el acabado antes de continuar, porque mate y satinado son dos encarg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se par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el pendiente con su motivo y con quién se espera la respuesta, y se entrega al cliente una respuesta con su motivo, sin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preparar: apartar la base caducada, usar la base correcta y consultar el acabado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ucidad de la base no se compensa ni se promedia, y el acabado es parte del encargo: si no coincide, hay que confirmarlo. La tercera opción hace las tres cosas correctas —apartar, sustituir y consultar— y deja constancia. Las otras dos fabrican un color que no es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3 y 8: la comprobación de la base, la del producto y el ejempl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el encargo que pasa las tres comprobaciones» (2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el encargo que pasa las tres comprobaciones» (3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el encargo que pasa las tres comprobaciones» (4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la etiqueta de la base: el tipo coincide con el que espera la fórmula, la fecha está en plazo y el envase está ínte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la referencia del producto con la fórmula y se comprueba el acabado: coinciden lo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verifica el formato: 2 L de encargo en un envase de 4 L, con la etiqueta legible y la referenci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fecha de preparación, la referencia del producto, el código de fórmula y el lote 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para el lote del encargo y se etiqueta con cliente, color y acabado, y con la fecha de entrega, que no es la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encargo que pas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el sobrante de 2 L del formato abierto y se consulta qué se hace con él: esa decisión no es de quien p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se · formato · verificar · no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ase, producto y formato: ese es el orden y ese es el contenido de la comprobación. Verificar es la acción, y no preparar es la decisión cuando algo no cuadra. Son las tres palabras que resumen el apartado 1 y 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7: la comprobación previa y la rutina en cuatr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 que la tintadora no decide»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 que la tintadora no decide»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 que la tintadora no decide» (4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decidir-o-esperar-confirm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se decide en la tintadora y lo que espera una confirmación, con lo que se dice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robar es una técnica; autorizar es una decisión de la empresa. Confundirlas es improvisar creyend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ormato corresponde a un criterio de lote que confirma dirección, y el sobrante de un formato abierto es producto ya mezclado: ambos son decisiones de empresa. Lo que sí es de quien prepara es abrir el formato correcto, anotar cuánto sobra y consultar. Si la respuesta cambia según el turno, no es una decisión s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y 10: el formato, el sobrante y las decisiones que no son de la tint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probar-base-producto-y-format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as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comprobaciones pre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se, producto y formato. Si alguna no cuadra, no se p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en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po (agua o disolvente), fecha de caducidad e integridad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compara la referencia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haber varias referencias de la misma familia y con distinto acabado. Lo que vale es la que la fórmula autoriza, no la que se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y qué s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gistra fecha, referencia, código de fórmula y lote de base. Se etiqueta cliente, color, acabado y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preparar con una base cadu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no agarrar bien, y el fallo aparece en la pared del cliente, donde ya no se ar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algo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ara, se anota qué no cuadra y con qué motivo, y se pregunta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cide quien p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referencias están autorizadas, qué desviación se admite, qué formato corresponde, qué se hace con el sobrante y la vida útil del producto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comprobación previa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probar-base-producto-y-formato]]></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comprobación previa que se sostiene» (2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comprobación previa que se sostiene» (3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535" r:id="rId1"/>
    <p:sldLayoutId id="2482439536" r:id="rId2"/>
    <p:sldLayoutId id="2482439537" r:id="rId3"/>
    <p:sldLayoutId id="24824395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d46909a27a0bfa278f0cf2ffed0cdbd3a444593bdfe9c431.jpg"/>
  <Relationship Id="rId3" Type="http://schemas.openxmlformats.org/officeDocument/2006/relationships/hyperlink" Target="https://pinturasespecializadas.lumbre.lat/object/comprobar-base-producto-y-forma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recorrido-de-una-preparacion2.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que-mira-la-base4.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comprobaciones-y-su-consecuencia5.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errores-antes-y-durante6.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registrar-y-etiquetar7.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omprobacion-previa-en-cuatro-tiempos8.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decidir-o-esperar-confirmacion9.jpg"/>
  <Relationship Id="rId3" Type="http://schemas.openxmlformats.org/officeDocument/2006/relationships/hyperlink" Target="https://pinturasespecializadas.lumbre.lat/object/comprobar-base-producto-y-formato" TargetMode="External"/>
  <Relationship Id="rId4" Type="http://schemas.openxmlformats.org/officeDocument/2006/relationships/hyperlink" Target="https://pinturasespecializadas.lumbre.lat/object/comprobar-base-producto-y-formato" TargetMode="External"/>
  <Relationship Id="rId5"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hyperlink" Target="https://pinturasespecializadas.lumbre.lat/object/comprobar-base-producto-y-formato" TargetMode="External"/>
  <Relationship Id="rId4"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probar-base-producto-y-formato" TargetMode="External"/>
  <Relationship Id="rId3" Type="http://schemas.openxmlformats.org/officeDocument/2006/relationships/notesSlide" Target="../notesSlides/notesSlide1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rma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mprobar-base-producto-y-forma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antes de iniciar la preparación de un color, que la base, el producto y el formato son los correctos: comprobar el tipo y la fecha de la base y la integridad de su envase; confirmar que la referencia del producto y su acabado son los que autoriza la fórmula; verificar la capacidad y la cantidad del formato; registrar lo comprobado y etiquetar lo preparado; y saber qué decisiones no se toman en la tintadora, porque las confirma dire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objeto del curso C06. Enseña a hacer la comprobación previa a la preparación: las tres comprobaciones —base, producto y formato—, qué se mira en cada una y cómo se comprueba, qué errores se detectan antes y durante, qué se registra y qué se etiqueta para que la preparación sea trazable, y qué decisiones quedan fuera del mostrador y las confirma dirección.]]></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lor · preparación · base · formato · trazabilidad · control previo · fórmu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a primera hora, en el taller de tintado de la tienda del centro, se abre un encargo de color: un cliente particular quiere pintar un armario empotrado y ha pedido un verde que viu en una tienda de la Tienda Este. La persona que prepares tiene delante dos bases, una de 4 L y otra de 15 L, el producto y la fórmula del encargo. En el pasillo hay un bote cuya etiqueta está parcialmente borrada por una gota de diluente y hay un registro del mes pasado con dos preparaciones que ya no se sabe de qué lote salie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datos, cifras y referencias de esta lección son inventados para practicar. No son datos de Pinturas Especializadas ni de su catálo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3]]></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r, antes de iniciar la preparación de un color, que la base, el producto y el formato son los correctos: comprobar el tipo y la fecha de la base y la integridad de su envase; confirmar que la referencia del producto y su acabado son los que autoriza la fórmula; verificar la capacidad y la cantidad del formato; registrar lo comprobado y etiquetar lo preparado; y saber qué decisiones no se toman en la tintadora, porque las confirma dirección.]]></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autorizaciones, tolerancias y criterios de lote que debe confirmar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referencias de base y de producto están autorizadas hoy y qué fórmula las autoriza: el listado vigente lo confirma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r base, producto y forma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3]]></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esviación se acepta entre la referencia del envase y la fórmula, y quién la autoriza por escrito. Qué formatos se ofrecen y cuál corresponde a cada tipo de preparación: el criterio de tamaño de lote lo fija dirección. Qué se hace con el sobrante de un formato abierto: si se guarda, si se etiqueta o si se retira.]]></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vida útil se reconoce a un producto ya preparado y cómo se comunica al cliente. Quién revisa una preparación que no supera las comprobaciones y con qué se le escri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omprobación previa: por qué empieza antes de la máqu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de color no empieza en la máquina: empieza en la ]]></a:t>
            </a:r>
            <a:r>
              <a:rPr lang="en-US" b="1" strike="noStrike" sz="2100" spc="0" u="none" cap="none">
                <a:solidFill>
                  <a:srgbClr val="1B2438">
                    <a:alpha val="100000"/>
                  </a:srgbClr>
                </a:solidFill>
                <a:latin typeface="Calibri"/>
              </a:rPr>
              <a:t><![CDATA[comprobación previa]]></a:t>
            </a:r>
            <a:r>
              <a:rPr lang="en-US" strike="noStrike" sz="2100" spc="0" u="none" cap="none">
                <a:solidFill>
                  <a:srgbClr val="1B2438">
                    <a:alpha val="100000"/>
                  </a:srgbClr>
                </a:solidFill>
                <a:latin typeface="Calibri"/>
              </a:rPr>
              <a:t><![CDATA[. Antes de dosificar, verifica que tienes la base correcta, el producto correcto y el formato correct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detectado antes de preparar ahorra tiempo, dinero y problemas. Un error detectado después de preparar es un bote perdido y un cliente enfad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omprobación previa: por qué empieza antes de la máqu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es fácil de entender si se piensa en lo que se pierde en cada momento. Un producto equivocado en la estantería no ha costado nada: solo ha costado leer la etiqueta. Una base caducada detectada en la balanza ha costado abrirla y apartarla. Un producto caducado, mezclado y entregado al cliente ha costado el material, el trabajo de preparación, la entrega y la confianza del cliente, y ha dejado un color en la pared de un tercero que no se va a poder quitar. La comprobación previa es, literalmente, la última barrera antes del cos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omprobación previa: por qué empieza antes de la máqu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comprobación previa no es un trámite de inicio de turno: es el paso que decide si se trabaja o no. Y tiene una ventaja que no tiene ningún otro paso de la preparación: ]]></a:t>
            </a:r>
            <a:r>
              <a:rPr lang="en-US" b="1" strike="noStrike" sz="2100" spc="0" u="none" cap="none">
                <a:solidFill>
                  <a:srgbClr val="1B2438">
                    <a:alpha val="100000"/>
                  </a:srgbClr>
                </a:solidFill>
                <a:latin typeface="Calibri"/>
              </a:rPr>
              <a:t><![CDATA[todavía no se ha roto nada]]></a:t>
            </a:r>
            <a:r>
              <a:rPr lang="en-US" strike="noStrike" sz="2100" spc="0" u="none" cap="none">
                <a:solidFill>
                  <a:srgbClr val="1B2438">
                    <a:alpha val="100000"/>
                  </a:srgbClr>
                </a:solidFill>
                <a:latin typeface="Calibri"/>
              </a:rPr>
              <a:t><![CDATA[. Todo lo que se detecta aquí se puede devolver, cambiar o consultar. Por eso este apartado se lee antes que el res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omprobación previa: por qué empieza antes de la máquina]]></a:t>
            </a:r>
          </a:p>
        </p:txBody>
      </p:sp>
      <p:pic>
        <p:nvPicPr>
          <p:cNvPr id="3" name="" descr="Seis hitos: encargo de color, comprobar la base, comprobar el producto, comprobar el formato, preparar y mezclar, registrar y entregar.">
            <a:hlinkClick r:id="rId3" tooltip="Seis hitos: encargo de color, comprobar la base, comprobar el producto, comprobar el formato, preparar y mezclar, registrar y entregar."/>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corrido de una preparación. Las tres comprobaciones son la puerta de entrada: si no se pasan, no se en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omprobación previa: por qué empieza antes de la máqu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3]]></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reparar, verifica tres cosas: base (agua/disolvente), producto (referencia con fórmula), formato (capacidad). Si algo no cuadra, no prepa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mprobaciones prev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2486025"/>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fecha, integ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etiqueta, verificar caducidad, revisar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acabad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fórmula, verificar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cantidad,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0.5L/4L/15L, revisar referencia e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comprobación previa: por qué empieza antes de la máqu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s antes de preparar un col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direc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r base, producto y forma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l client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zclar y 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omprobación de la base: tipo, fecha e integr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base se comprueba ]]></a:t>
            </a:r>
            <a:r>
              <a:rPr lang="en-US" b="1" strike="noStrike" sz="2100" spc="0" u="none" cap="none">
                <a:solidFill>
                  <a:srgbClr val="1B2438">
                    <a:alpha val="100000"/>
                  </a:srgbClr>
                </a:solidFill>
                <a:latin typeface="Calibri"/>
              </a:rPr>
              <a:t><![CDATA[tipo, fecha e integridad]]></a:t>
            </a:r>
            <a:r>
              <a:rPr lang="en-US" strike="noStrike" sz="2100" spc="0" u="none" cap="none">
                <a:solidFill>
                  <a:srgbClr val="1B2438">
                    <a:alpha val="100000"/>
                  </a:srgbClr>
                </a:solidFill>
                <a:latin typeface="Calibri"/>
              </a:rPr>
              <a:t><![CDATA[, y las tres cosas importan por motivos distintos.]]></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decide el medio del sistema. Una base acuosa y una base disolvente no se mezclan con la misma manera ni se comportan igual: por eso la etiqueta dice cuál es, y por eso hay que compararlo con lo que la fórmula del encargo espera. Es la primera pregunta y la que más caro sale equivocarse, porque un sistema mal elegido no se arregla mezcla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omprobación de la base: tipo, fecha e integr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decide si el producto sirve. La caducidad de una base no es un trámite de almacén: una base caducada puede no agarrar bien, y un color preparado sobre una base que no agarra se ve mal en la pared del cliente, que es donde se nota. Y la fecha no se «aproxima»: o se lee o no se ha comprob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integridad]]></a:t>
            </a:r>
            <a:r>
              <a:rPr lang="en-US" strike="noStrike" sz="2100" spc="0" u="none" cap="none">
                <a:solidFill>
                  <a:srgbClr val="1B2438">
                    <a:alpha val="100000"/>
                  </a:srgbClr>
                </a:solidFill>
                <a:latin typeface="Calibri"/>
              </a:rPr>
              <a:t><![CDATA[ decide si el envase sirve. Un envase abierto, agrietado, con la tapa mal cerrada, con costra o con la sustancia alterada es un envase que ya no garantiza nada. La comprobación es de un minuto: se mira, se mueve, se huele si hay duda, y se retira del circuito lo que no está en condici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omprobación de la base: tipo, fecha e integr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comprobación que no es de la base pero que se hace en el mismo instante, porque ocurre en el mismo armario: ]]></a:t>
            </a:r>
            <a:r>
              <a:rPr lang="en-US" b="1" strike="noStrike" sz="2100" spc="0" u="none" cap="none">
                <a:solidFill>
                  <a:srgbClr val="1B2438">
                    <a:alpha val="100000"/>
                  </a:srgbClr>
                </a:solidFill>
                <a:latin typeface="Calibri"/>
              </a:rPr>
              <a:t><![CDATA[que la base sea la que pide la fórmula]]></a:t>
            </a:r>
            <a:r>
              <a:rPr lang="en-US" strike="noStrike" sz="2100" spc="0" u="none" cap="none">
                <a:solidFill>
                  <a:srgbClr val="1B2438">
                    <a:alpha val="100000"/>
                  </a:srgbClr>
                </a:solidFill>
                <a:latin typeface="Calibri"/>
              </a:rPr>
              <a:t><![CDATA[. Son dos datos que se leen en la misma etiqueta y que no se pueden comprobar uno detrás del ot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omprobación de la base: tipo, fecha e integridad]]></a:t>
            </a:r>
          </a:p>
        </p:txBody>
      </p:sp>
      <p:pic>
        <p:nvPicPr>
          <p:cNvPr id="3" name="" descr="Matriz con cuatro puntos de la comprobación de la base: tipo, fecha, integridad y correspondencia con la fórmula, con cómo se comprueban y qué se hace si fallan.">
            <a:hlinkClick r:id="rId3" tooltip="Matriz con cuatro puntos de la comprobación de la base: tipo, fecha, integridad y correspondencia con la fórmula, con cómo se comprueban y qué se hace si fallan."/>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unto de la comprobación tiene su forma de mirar y su consecuencia. Lo que falla se aparta, no se «aproxi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comprobación de la base: tipo, fecha e integr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preparar con una base caducada si «todavía parece bue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comprobación del producto: referencia, acabado y fórmu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producto se comprueba ]]></a:t>
            </a:r>
            <a:r>
              <a:rPr lang="en-US" b="1" strike="noStrike" sz="2100" spc="0" u="none" cap="none">
                <a:solidFill>
                  <a:srgbClr val="1B2438">
                    <a:alpha val="100000"/>
                  </a:srgbClr>
                </a:solidFill>
                <a:latin typeface="Calibri"/>
              </a:rPr>
              <a:t><![CDATA[referencia, acabado y color]]></a:t>
            </a:r>
            <a:r>
              <a:rPr lang="en-US" strike="noStrike" sz="2100" spc="0" u="none" cap="none">
                <a:solidFill>
                  <a:srgbClr val="1B2438">
                    <a:alpha val="100000"/>
                  </a:srgbClr>
                </a:solidFill>
                <a:latin typeface="Calibri"/>
              </a:rPr>
              <a:t><![CDATA[, y la comparación de referencia con fórmula es lo que da sentido a la comprobación. No se trata de que el producto «parezca el correcto», sino de que la ]]></a:t>
            </a:r>
            <a:r>
              <a:rPr lang="en-US" b="1" strike="noStrike" sz="2100" spc="0" u="none" cap="none">
                <a:solidFill>
                  <a:srgbClr val="1B2438">
                    <a:alpha val="100000"/>
                  </a:srgbClr>
                </a:solidFill>
                <a:latin typeface="Calibri"/>
              </a:rPr>
              <a:t><![CDATA[referencia del envase sea la que la fórmula autoriza]]></a:t>
            </a:r>
            <a:r>
              <a:rPr lang="en-US" strike="noStrike" sz="2100" spc="0" u="none" cap="none">
                <a:solidFill>
                  <a:srgbClr val="1B2438">
                    <a:alpha val="100000"/>
                  </a:srgbClr>
                </a:solidFill>
                <a:latin typeface="Calibri"/>
              </a:rPr>
              <a:t><![CDATA[ para esa base y para ese acab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comprobación del producto: referencia, acabado y fórmu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cosas es la que separa un control de un vistazo. Un producto puede ser de la familia correcta, del color correcto y del acabado correcto, y aun así no ser el que la fórmula autoriza: hay referencias distintas de la misma familia, con formulaciones y acabados distintos. Por eso la referencia se copia de la etiqueta y se compara con la fórmula, y no se reconoce de memo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comprobación del producto: referencia, acabado y fórmu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del acabado y del color no es menos importante, y por una razón muy concreta: el acabado es parte del encargo. Un cliente que pide un verde satinado y recibe un verde mate no ha recibido un error de la tienda: ha recibido otra cosa. Y como el acabado se ve después de la entrega, es de los errores que no se arreglan con una discul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comprobación del producto: referencia, acabado y fórmu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esta comprobación se anota el ]]></a:t>
            </a:r>
            <a:r>
              <a:rPr lang="en-US" b="1" strike="noStrike" sz="2100" spc="0" u="none" cap="none">
                <a:solidFill>
                  <a:srgbClr val="1B2438">
                    <a:alpha val="100000"/>
                  </a:srgbClr>
                </a:solidFill>
                <a:latin typeface="Calibri"/>
              </a:rPr>
              <a:t><![CDATA[lote]]></a:t>
            </a:r>
            <a:r>
              <a:rPr lang="en-US" strike="noStrike" sz="2100" spc="0" u="none" cap="none">
                <a:solidFill>
                  <a:srgbClr val="1B2438">
                    <a:alpha val="100000"/>
                  </a:srgbClr>
                </a:solidFill>
                <a:latin typeface="Calibri"/>
              </a:rPr>
              <a:t><![CDATA[ del envase. Es el dato que después permite preguntar «¿de dónde salió este color?» con una respuesta concreta. Y conviene repetir una idea que aparece en todas las lecciones de color: la comprobación se hace con la etiqueta delante, no con la memoria delante. La memoria del tintador es buena, y aun así se equivoca cuando el catálogo camb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comprobación del producto: referencia, acabado y fórmula]]></a:t>
            </a:r>
          </a:p>
        </p:txBody>
      </p:sp>
      <p:pic>
        <p:nvPicPr>
          <p:cNvPr id="3" name="" descr="Tres tarjetas: base, producto y formato, con lo que se comprueba en cada una y lo que cuesta saltarse esa comprobación.">
            <a:hlinkClick r:id="rId3" tooltip="Tres tarjetas: base, producto y formato, con lo que se comprueba en cada una y lo que cuesta saltarse esa comprobación."/>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altar una comprobación no ahorra tiempo: adelanta el error a un momento en que ya no se puede arregl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comprobación del producto: referencia, acabado y fórmu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mprobación con qué verific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s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du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rmat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acabado]]></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cidad, canti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echa, integr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omprobación del formato: capacidad, cantidad y etiqu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formato se comprueba ]]></a:t>
            </a:r>
            <a:r>
              <a:rPr lang="en-US" b="1" strike="noStrike" sz="2100" spc="0" u="none" cap="none">
                <a:solidFill>
                  <a:srgbClr val="1B2438">
                    <a:alpha val="100000"/>
                  </a:srgbClr>
                </a:solidFill>
                <a:latin typeface="Calibri"/>
              </a:rPr>
              <a:t><![CDATA[capacidad, cantidad y etiqueta]]></a:t>
            </a:r>
            <a:r>
              <a:rPr lang="en-US" strike="noStrike" sz="2100" spc="0" u="none" cap="none">
                <a:solidFill>
                  <a:srgbClr val="1B2438">
                    <a:alpha val="100000"/>
                  </a:srgbClr>
                </a:solidFill>
                <a:latin typeface="Calibri"/>
              </a:rPr>
              <a:t><![CDATA[, y aquí la comprobación tiene un efecto económico directo que conviene entender.]]></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es el tamaño del envase: en esta parte del catálogo se trabaja con formatos de 0,5 L, 4 L y 15 L. La ]]></a:t>
            </a:r>
            <a:r>
              <a:rPr lang="en-US" b="1"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es la que hace falta para el encargo. Y la ]]></a:t>
            </a:r>
            <a:r>
              <a:rPr lang="en-US" b="1"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del envase es la que dice qué formato es y con qué referencia, porque dos envases del mismo producto y distinto tamaño no se mezclan en la cabeza: cada formato abierto es un producto disti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omprobación del formato: capacidad, cantidad y etiqu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del formato decide tres cosas. Primero, ]]></a:t>
            </a:r>
            <a:r>
              <a:rPr lang="en-US" b="1" strike="noStrike" sz="2100" spc="0" u="none" cap="none">
                <a:solidFill>
                  <a:srgbClr val="1B2438">
                    <a:alpha val="100000"/>
                  </a:srgbClr>
                </a:solidFill>
                <a:latin typeface="Calibri"/>
              </a:rPr>
              <a:t><![CDATA[el tamaño del lote que preparas]]></a:t>
            </a:r>
            <a:r>
              <a:rPr lang="en-US" strike="noStrike" sz="2100" spc="0" u="none" cap="none">
                <a:solidFill>
                  <a:srgbClr val="1B2438">
                    <a:alpha val="100000"/>
                  </a:srgbClr>
                </a:solidFill>
                <a:latin typeface="Calibri"/>
              </a:rPr>
              <a:t><![CDATA[: no es lo mismo preparar 0,5 L que 15 L, y el resultado de una mezcla no mejora por hacer más. Segundo, ]]></a:t>
            </a:r>
            <a:r>
              <a:rPr lang="en-US" b="1" strike="noStrike" sz="2100" spc="0" u="none" cap="none">
                <a:solidFill>
                  <a:srgbClr val="1B2438">
                    <a:alpha val="100000"/>
                  </a:srgbClr>
                </a:solidFill>
                <a:latin typeface="Calibri"/>
              </a:rPr>
              <a:t><![CDATA[lo que te queda abierto]]></a:t>
            </a:r>
            <a:r>
              <a:rPr lang="en-US" strike="noStrike" sz="2100" spc="0" u="none" cap="none">
                <a:solidFill>
                  <a:srgbClr val="1B2438">
                    <a:alpha val="100000"/>
                  </a:srgbClr>
                </a:solidFill>
                <a:latin typeface="Calibri"/>
              </a:rPr>
              <a:t><![CDATA[: si el encargo es de 8 L y el único formato es de 15 L, dejas siete litros de producto mezclado en un envase abierto, y ese producto tiene fecha de caducidad, ocupa sitio y hay que registrarlo. Tercero, ]]></a:t>
            </a:r>
            <a:r>
              <a:rPr lang="en-US" b="1" strike="noStrike" sz="2100" spc="0" u="none" cap="none">
                <a:solidFill>
                  <a:srgbClr val="1B2438">
                    <a:alpha val="100000"/>
                  </a:srgbClr>
                </a:solidFill>
                <a:latin typeface="Calibri"/>
              </a:rPr>
              <a:t><![CDATA[la etiqueta]]></a:t>
            </a:r>
            <a:r>
              <a:rPr lang="en-US" strike="noStrike" sz="2100" spc="0" u="none" cap="none">
                <a:solidFill>
                  <a:srgbClr val="1B2438">
                    <a:alpha val="100000"/>
                  </a:srgbClr>
                </a:solidFill>
                <a:latin typeface="Calibri"/>
              </a:rPr>
              <a:t><![CDATA[, que es lo que permite saber, meses después, qué había en ese env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omprobación del formato: capacidad, cantidad y etiqu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aso que se repite en la práctica y que conviene tener decidido de antemano: ]]></a:t>
            </a:r>
            <a:r>
              <a:rPr lang="en-US" b="1" strike="noStrike" sz="2100" spc="0" u="none" cap="none">
                <a:solidFill>
                  <a:srgbClr val="1B2438">
                    <a:alpha val="100000"/>
                  </a:srgbClr>
                </a:solidFill>
                <a:latin typeface="Calibri"/>
              </a:rPr>
              <a:t><![CDATA[qué se hace con el sobrante de un formato abierto]]></a:t>
            </a:r>
            <a:r>
              <a:rPr lang="en-US" strike="noStrike" sz="2100" spc="0" u="none" cap="none">
                <a:solidFill>
                  <a:srgbClr val="1B2438">
                    <a:alpha val="100000"/>
                  </a:srgbClr>
                </a:solidFill>
                <a:latin typeface="Calibri"/>
              </a:rPr>
              <a:t><![CDATA[. Se puede guardar y etiquetar, se puede retirar o se puede entregar al cliente. Cada opción tiene una consecuencia distinta y la elección no es del tintador: la confirma dirección. Lo que sí es del tintador es ]]></a:t>
            </a:r>
            <a:r>
              <a:rPr lang="en-US" b="1" strike="noStrike" sz="2100" spc="0" u="none" cap="none">
                <a:solidFill>
                  <a:srgbClr val="1B2438">
                    <a:alpha val="100000"/>
                  </a:srgbClr>
                </a:solidFill>
                <a:latin typeface="Calibri"/>
              </a:rPr>
              <a:t><![CDATA[no decidirlo solo]]></a:t>
            </a:r>
            <a:r>
              <a:rPr lang="en-US" strike="noStrike" sz="2100" spc="0" u="none" cap="none">
                <a:solidFill>
                  <a:srgbClr val="1B2438">
                    <a:alpha val="100000"/>
                  </a:srgbClr>
                </a:solidFill>
                <a:latin typeface="Calibri"/>
              </a:rPr>
              <a:t><![CDATA[: si hay sobrante, se anota qué sobrante es, cuánto y por qué, y se consult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de este apartado son de práctica: sirven para entender el mecanismo del formato, no para fijar existencias ni preci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comprobación del formato: capacidad, cantidad y etique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8 L de un producto que solo se ofrece en formatos de 15 L. ¿Cuántos litros de ese formato quedan sin necesidad para el encarg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más frecuentes se dividen en dos grupos, y la división no es académico: es de precio.]]></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preparar:]]></a:t>
            </a:r>
          </a:p>
        </p:txBody>
      </p:sp>
      <p:sp>
        <p:nvSpPr>
          <p:cNvPr id="9" name=""/>
          <p:cNvSpPr txBox="1"/>
          <p:nvPr/>
        </p:nvSpPr>
        <p:spPr>
          <a:xfrm>
            <a:off x="514350" y="2362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362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e incorrecta (agua vs disolvente).]]></a:t>
            </a:r>
          </a:p>
        </p:txBody>
      </p:sp>
      <p:sp>
        <p:nvSpPr>
          <p:cNvPr id="11"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caducado.]]></a:t>
            </a:r>
          </a:p>
        </p:txBody>
      </p:sp>
      <p:sp>
        <p:nvSpPr>
          <p:cNvPr id="13" name=""/>
          <p:cNvSpPr txBox="1"/>
          <p:nvPr/>
        </p:nvSpPr>
        <p:spPr>
          <a:xfrm>
            <a:off x="514350" y="3114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114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ase dañado.]]></a:t>
            </a:r>
          </a:p>
        </p:txBody>
      </p:sp>
      <p:sp>
        <p:nvSpPr>
          <p:cNvPr id="15" name=""/>
          <p:cNvSpPr txBox="1"/>
          <p:nvPr/>
        </p:nvSpPr>
        <p:spPr>
          <a:xfrm>
            <a:off x="514350" y="3486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86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incorrecta.]]></a:t>
            </a:r>
          </a:p>
        </p:txBody>
      </p:sp>
      <p:sp>
        <p:nvSpPr>
          <p:cNvPr id="17" name=""/>
          <p:cNvSpPr txBox="1"/>
          <p:nvPr/>
        </p:nvSpPr>
        <p:spPr>
          <a:xfrm>
            <a:off x="514350" y="38671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preparación:]]></a:t>
            </a:r>
          </a:p>
        </p:txBody>
      </p:sp>
      <p:sp>
        <p:nvSpPr>
          <p:cNvPr id="18" name=""/>
          <p:cNvSpPr txBox="1"/>
          <p:nvPr/>
        </p:nvSpPr>
        <p:spPr>
          <a:xfrm>
            <a:off x="514350" y="4276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9" name=""/>
          <p:cNvSpPr txBox="1"/>
          <p:nvPr/>
        </p:nvSpPr>
        <p:spPr>
          <a:xfrm>
            <a:off x="762000" y="4276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órmula incorrec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ificación errática.]]></a:t>
            </a:r>
          </a:p>
        </p:txBody>
      </p:sp>
      <p:sp>
        <p:nvSpPr>
          <p:cNvPr id="9" name=""/>
          <p:cNvSpPr txBox="1"/>
          <p:nvPr/>
        </p:nvSpPr>
        <p:spPr>
          <a:xfrm>
            <a:off x="514350" y="1600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 incompleta.]]></a:t>
            </a:r>
          </a:p>
        </p:txBody>
      </p:sp>
      <p:sp>
        <p:nvSpPr>
          <p:cNvPr id="11" name=""/>
          <p:cNvSpPr txBox="1"/>
          <p:nvPr/>
        </p:nvSpPr>
        <p:spPr>
          <a:xfrm>
            <a:off x="514350" y="19716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un error antes de preparar es barato. Detectarlo después es caro. Los cuatro errores de «antes» son, por eso mismo, los que se pueden ver con el envase en la mano: son errores de lectura y de cotejo. Los tres de «durante» son errores de ejecución: una dosificación que se desvía, una mezcla que no homogeneiza, una fórmula que no es la del encargo. Y estos últimos ya no se pueden arreglar devolviendo el envase: el bote está mezcl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práctica entre los dos grupos es la siguiente: ]]></a:t>
            </a:r>
            <a:r>
              <a:rPr lang="en-US" b="1" strike="noStrike" sz="2100" spc="0" u="none" cap="none">
                <a:solidFill>
                  <a:srgbClr val="1B2438">
                    <a:alpha val="100000"/>
                  </a:srgbClr>
                </a:solidFill>
                <a:latin typeface="Calibri"/>
              </a:rPr>
              <a:t><![CDATA[los de antes se detectan comparando, los de durante se detectan midiendo]]></a:t>
            </a:r>
            <a:r>
              <a:rPr lang="en-US" strike="noStrike" sz="2100" spc="0" u="none" cap="none">
                <a:solidFill>
                  <a:srgbClr val="1B2438">
                    <a:alpha val="100000"/>
                  </a:srgbClr>
                </a:solidFill>
                <a:latin typeface="Calibri"/>
              </a:rPr>
              <a:t><![CDATA[. Comparar es leer una etiqueta y contrastarla con la fórmula; medir es pesar, dosificar y comprobar el resultado. Por eso la primera tanda de errores se resuelve con una rutina de lectura, y la segunda necesita el equipo y el orden de trabaj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error que no está en ninguna de las dos listas y que es el más común de todos: ]]></a:t>
            </a:r>
            <a:r>
              <a:rPr lang="en-US" b="1" strike="noStrike" sz="2100" spc="0" u="none" cap="none">
                <a:solidFill>
                  <a:srgbClr val="1B2438">
                    <a:alpha val="100000"/>
                  </a:srgbClr>
                </a:solidFill>
                <a:latin typeface="Calibri"/>
              </a:rPr>
              <a:t><![CDATA[saltarse una comprobación porque «ya la conozco»]]></a:t>
            </a:r>
            <a:r>
              <a:rPr lang="en-US" strike="noStrike" sz="2100" spc="0" u="none" cap="none">
                <a:solidFill>
                  <a:srgbClr val="1B2438">
                    <a:alpha val="100000"/>
                  </a:srgbClr>
                </a:solidFill>
                <a:latin typeface="Calibri"/>
              </a:rPr>
              <a:t><![CDATA[. El conocimiento del tintador vale, pero vale para lo que no cambia; y en esta parte del catálogo lo que cambia es justo lo que se comprueba: las referencias, los formatos y lo que el cliente pide cada temporada. La regla es simple: la comprobación se hace cada vez, y el que ya la conoce la hace más ráp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a:t>
            </a:r>
          </a:p>
        </p:txBody>
      </p:sp>
      <p:pic>
        <p:nvPicPr>
          <p:cNvPr id="3" name="" descr="Matriz con errores antes de preparar y durante la preparación, con cómo se detecta cada uno y qué consecuencia tiene.">
            <a:hlinkClick r:id="rId3" tooltip="Matriz con errores antes de preparar y durante la preparación, con cómo se detecta cada uno y qué consecuencia tiene."/>
          </p:cNvPr>
          <p:cNvPicPr>
            <a:picLocks noChangeAspect="1"/>
          </p:cNvPicPr>
          <p:nvPr>
            <p:ph type="pic" idx="1"/>
          </p:nvPr>
        </p:nvPicPr>
        <p:blipFill>
          <a:blip r:embed="rId2"/>
          <a:stretch>
            <a:fillRect/>
          </a:stretch>
        </p:blipFill>
        <p:spPr>
          <a:xfrm>
            <a:off x="2647950" y="1257300"/>
            <a:ext cx="3838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de antes se detectan comparando y se pueden devolver. Los de durante se detectan midiendo y ya no se pueden deshac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antes y durante la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3]]></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reparar, compruebo tres veces: base, producto, formato. Si algo no cuadra, no prepa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rrores antes y durante la prepar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o la base antes de prepar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ce falta comprobar, ya lo conozc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o la fecha de prepar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tiqueto con el nombre del cl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azabilidad: registrar y etique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reparación debe ser ]]></a:t>
            </a:r>
            <a:r>
              <a:rPr lang="en-US" b="1" strike="noStrike" sz="2100" spc="0" u="none" cap="none">
                <a:solidFill>
                  <a:srgbClr val="1B2438">
                    <a:alpha val="100000"/>
                  </a:srgbClr>
                </a:solidFill>
                <a:latin typeface="Calibri"/>
              </a:rPr>
              <a:t><![CDATA[trazable]]></a:t>
            </a:r>
            <a:r>
              <a:rPr lang="en-US" strike="noStrike" sz="2100" spc="0" u="none" cap="none">
                <a:solidFill>
                  <a:srgbClr val="1B2438">
                    <a:alpha val="100000"/>
                  </a:srgbClr>
                </a:solidFill>
                <a:latin typeface="Calibri"/>
              </a:rPr>
              <a:t><![CDATA[. Si hay un problema, puedes rastrear qué base se usó, qué fórmula, qué fecha.]]></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a:t>
            </a:r>
          </a:p>
        </p:txBody>
      </p:sp>
      <p:sp>
        <p:nvSpPr>
          <p:cNvPr id="9" name=""/>
          <p:cNvSpPr txBox="1"/>
          <p:nvPr/>
        </p:nvSpPr>
        <p:spPr>
          <a:xfrm>
            <a:off x="514350" y="2362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362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de preparación.]]></a:t>
            </a:r>
          </a:p>
        </p:txBody>
      </p:sp>
      <p:sp>
        <p:nvSpPr>
          <p:cNvPr id="11"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del producto.]]></a:t>
            </a:r>
          </a:p>
        </p:txBody>
      </p:sp>
      <p:sp>
        <p:nvSpPr>
          <p:cNvPr id="13" name=""/>
          <p:cNvSpPr txBox="1"/>
          <p:nvPr/>
        </p:nvSpPr>
        <p:spPr>
          <a:xfrm>
            <a:off x="514350" y="3114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114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digo de fórmula.]]></a:t>
            </a:r>
          </a:p>
        </p:txBody>
      </p:sp>
      <p:sp>
        <p:nvSpPr>
          <p:cNvPr id="15" name=""/>
          <p:cNvSpPr txBox="1"/>
          <p:nvPr/>
        </p:nvSpPr>
        <p:spPr>
          <a:xfrm>
            <a:off x="514350" y="3486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86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te de base.]]></a:t>
            </a:r>
          </a:p>
        </p:txBody>
      </p:sp>
      <p:sp>
        <p:nvSpPr>
          <p:cNvPr id="17" name=""/>
          <p:cNvSpPr txBox="1"/>
          <p:nvPr/>
        </p:nvSpPr>
        <p:spPr>
          <a:xfrm>
            <a:off x="514350" y="38671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tiquetar:]]></a:t>
            </a:r>
          </a:p>
        </p:txBody>
      </p:sp>
      <p:sp>
        <p:nvSpPr>
          <p:cNvPr id="18" name=""/>
          <p:cNvSpPr txBox="1"/>
          <p:nvPr/>
        </p:nvSpPr>
        <p:spPr>
          <a:xfrm>
            <a:off x="514350" y="4276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9" name=""/>
          <p:cNvSpPr txBox="1"/>
          <p:nvPr/>
        </p:nvSpPr>
        <p:spPr>
          <a:xfrm>
            <a:off x="762000" y="4276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de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azabilidad: registrar y etique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y acabado.]]></a:t>
            </a:r>
          </a:p>
        </p:txBody>
      </p:sp>
      <p:sp>
        <p:nvSpPr>
          <p:cNvPr id="9" name=""/>
          <p:cNvSpPr txBox="1"/>
          <p:nvPr/>
        </p:nvSpPr>
        <p:spPr>
          <a:xfrm>
            <a:off x="514350" y="1600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de entrega.]]></a:t>
            </a:r>
          </a:p>
        </p:txBody>
      </p:sp>
      <p:sp>
        <p:nvSpPr>
          <p:cNvPr id="11" name=""/>
          <p:cNvSpPr txBox="1"/>
          <p:nvPr/>
        </p:nvSpPr>
        <p:spPr>
          <a:xfrm>
            <a:off x="514350" y="19716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trazabilidad, no hay garantía de calidad. Y esa frase merece una precisión, porque es donde se suele ir con la fe: la trazabilidad no es un requisito burocrático, es lo que hace que una pregunta tenga respuesta. Cuando un cliente llama seis meses después diciendo «este verde ha quedado raro», la diferencia entre una respuesta y un silencio está en si alguien anotó el lote de la base y el código de fórmu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azabilidad: registrar y etique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datos del registro y los tres de la etiqueta no son tres y tres por simetría: son los que permiten reconstruir ]]></a:t>
            </a:r>
            <a:r>
              <a:rPr lang="en-US" b="1" strike="noStrike" sz="2100" spc="0" u="none" cap="none">
                <a:solidFill>
                  <a:srgbClr val="1B2438">
                    <a:alpha val="100000"/>
                  </a:srgbClr>
                </a:solidFill>
                <a:latin typeface="Calibri"/>
              </a:rPr>
              <a:t><![CDATA[qué se preparó, con qué y cuándo]]></a:t>
            </a:r>
            <a:r>
              <a:rPr lang="en-US" strike="noStrike" sz="2100" spc="0" u="none" cap="none">
                <a:solidFill>
                  <a:srgbClr val="1B2438">
                    <a:alpha val="100000"/>
                  </a:srgbClr>
                </a:solidFill>
                <a:latin typeface="Calibri"/>
              </a:rPr>
              <a:t><![CDATA[. Añadir un dato más no mejora la trazabilidad; lo que la mejora es que el dato esté escrito donde el otro que lo busca lo va a encontr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de la etiqueta que se subestima: ]]></a:t>
            </a:r>
            <a:r>
              <a:rPr lang="en-US" b="1" strike="noStrike" sz="2100" spc="0" u="none" cap="none">
                <a:solidFill>
                  <a:srgbClr val="1B2438">
                    <a:alpha val="100000"/>
                  </a:srgbClr>
                </a:solidFill>
                <a:latin typeface="Calibri"/>
              </a:rPr>
              <a:t><![CDATA[el nombre del cliente no basta]]></a:t>
            </a:r>
            <a:r>
              <a:rPr lang="en-US" strike="noStrike" sz="2100" spc="0" u="none" cap="none">
                <a:solidFill>
                  <a:srgbClr val="1B2438">
                    <a:alpha val="100000"/>
                  </a:srgbClr>
                </a:solidFill>
                <a:latin typeface="Calibri"/>
              </a:rPr>
              <a:t><![CDATA[. Una etiqueta con «Sr. Pérez» y un color no dice qué estantería ni qué puerta. Lo que hace falta es que la etiqueta distinga lo preparado de lo demás, y eso es una cuestión de criterio al escribirla, no de cantidad de da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azabilidad: registrar y etiquetar]]></a:t>
            </a:r>
          </a:p>
        </p:txBody>
      </p:sp>
      <p:pic>
        <p:nvPicPr>
          <p:cNvPr id="3" name="" descr="Matriz con los datos que se registran y los que se etiquetan, y para qué sirve cada uno.">
            <a:hlinkClick r:id="rId3" tooltip="Matriz con los datos que se registran y los que se etiquetan, y para qué sirve cada uno."/>
          </p:cNvPr>
          <p:cNvPicPr>
            <a:picLocks noChangeAspect="1"/>
          </p:cNvPicPr>
          <p:nvPr>
            <p:ph type="pic" idx="1"/>
          </p:nvPr>
        </p:nvPicPr>
        <p:blipFill>
          <a:blip r:embed="rId2"/>
          <a:stretch>
            <a:fillRect/>
          </a:stretch>
        </p:blipFill>
        <p:spPr>
          <a:xfrm>
            <a:off x="2647950" y="1257300"/>
            <a:ext cx="3838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responde a una pregunta concreta. Los que no responden a ninguna, sobran; los que faltan, se pagan a los seis mes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Trazabilidad: registrar y etiquet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ificar base, producto y format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parar sin comprobar]]></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strar fecha de preparació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ar base caduc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de las tres comprobaciones, en ord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previa es una rutina, y una rutina se ejecuta en orden. El orden no es un capricho: cada paso usa lo que el anterior ha dejado confirmad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er la etiqueta.]]></a:t>
            </a:r>
            <a:r>
              <a:rPr lang="en-US" strike="noStrike" sz="2100" spc="0" u="none" cap="none">
                <a:solidFill>
                  <a:srgbClr val="1B2438">
                    <a:alpha val="100000"/>
                  </a:srgbClr>
                </a:solidFill>
                <a:latin typeface="Calibri"/>
              </a:rPr>
              <a:t><![CDATA[ Primero lo que dice el envase: tipo de base, fecha, referencia, acabado y formato. Es el paso que no cuesta nada y el que más datos 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de las tres comprobaciones, en ord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con la fórmula.]]></a:t>
            </a:r>
            <a:r>
              <a:rPr lang="en-US" strike="noStrike" sz="2100" spc="0" u="none" cap="none">
                <a:solidFill>
                  <a:srgbClr val="1B2438">
                    <a:alpha val="100000"/>
                  </a:srgbClr>
                </a:solidFill>
                <a:latin typeface="Calibri"/>
              </a:rPr>
              <a:t><![CDATA[ A continuación, la referencia del producto y el formato, contrastados con lo que la fórmula del encargo autoriza. Aquí es donde se decide si lo que hay en la estantería es lo que se pidió.]]></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Después, lo que se comprueba con la vista y con las manos: integridad del envase, estado de la tapa, correspondencia entre la referencia del envase y la de la fórmula, y capacidad frente a la cantidad del encar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de las tres comprobaciones, en ord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r y preguntar.]]></a:t>
            </a:r>
            <a:r>
              <a:rPr lang="en-US" strike="noStrike" sz="2100" spc="0" u="none" cap="none">
                <a:solidFill>
                  <a:srgbClr val="1B2438">
                    <a:alpha val="100000"/>
                  </a:srgbClr>
                </a:solidFill>
                <a:latin typeface="Calibri"/>
              </a:rPr>
              <a:t><![CDATA[ Y por último, el paso que casi nunca se escribe y que es el que evita el desastre: si algo no cuadra, se para y se pregunta. No se improvisa, no se «me apaño», no se prepara «a ver qué sal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omprobación es obligatoria.]]></a:t>
            </a:r>
            <a:r>
              <a:rPr lang="en-US" strike="noStrike" sz="2100" spc="0" u="none" cap="none">
                <a:solidFill>
                  <a:srgbClr val="1B2438">
                    <a:alpha val="100000"/>
                  </a:srgbClr>
                </a:solidFill>
                <a:latin typeface="Calibri"/>
              </a:rPr>
              <a:t><![CDATA[ No se puede saltar la de base «porque ya la conozco». No se puede saltar la de producto «porque es el mismo de siempre». No se puede saltar la de formato «porque ya lo he visto». La rutina de comprobación es: leer etiqueta, comparar con fórmula, verificar. Si algo no cuadra, parar y pregun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de las tres comprobaciones, en ord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tiz que hace el paso cuatro más fácil de cumplir: ]]></a:t>
            </a:r>
            <a:r>
              <a:rPr lang="en-US" b="1" strike="noStrike" sz="2100" spc="0" u="none" cap="none">
                <a:solidFill>
                  <a:srgbClr val="1B2438">
                    <a:alpha val="100000"/>
                  </a:srgbClr>
                </a:solidFill>
                <a:latin typeface="Calibri"/>
              </a:rPr>
              <a:t><![CDATA[parar no es fallar]]></a:t>
            </a:r>
            <a:r>
              <a:rPr lang="en-US" strike="noStrike" sz="2100" spc="0" u="none" cap="none">
                <a:solidFill>
                  <a:srgbClr val="1B2438">
                    <a:alpha val="100000"/>
                  </a:srgbClr>
                </a:solidFill>
                <a:latin typeface="Calibri"/>
              </a:rPr>
              <a:t><![CDATA[. La comprobación previa no se puntúa por número de preparaciones, sino por número de preparaciones correctas. Un lote que se ha parado a tiempo es un lote que no vuelve al cl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de las tres comprobaciones, en orden]]></a:t>
            </a:r>
          </a:p>
        </p:txBody>
      </p:sp>
      <p:pic>
        <p:nvPicPr>
          <p:cNvPr id="3" name="" descr="Cuatro pasos: leer la etiqueta, comparar con la fórmula, verificar y, si algo no cuadra, parar y preguntar.">
            <a:hlinkClick r:id="rId3" tooltip="Cuatro pasos: leer la etiqueta, comparar con la fórmula, verificar y, si algo no cuadra, parar y preguntar."/>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so usa lo que el anterior ha confirmado. El último es el que evita el desastre y el que menos se escri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rutina de las tres comprobaciones, en or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comprobación previ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la referencia y el formato con lo que autoriza la fórmula del encarg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r la integridad del envase, la tapa y la capacidad frente a la cantidad.]]></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algo no cuadra, parar, anotarlo y consultar antes de preparar.]]></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er la etiqueta del envase: tipo de base, fecha, referencia, acabado y forma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el encargo que se pa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resuelto, con datos inventados para practicar.]]></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por la mañana se abre un encargo de color en el taller: un cliente quiere pintar un armario empotrado de un verde que viu en una tienda de la Tienda Este y ha pedido 4 L. La persona que tiene el encargo delante tiene a mano dos bases, una de 4 L y otra de 15 L, el producto de la familia del encargo y la fórmu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el encargo que se pa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 la etiqueta de la base de 4 L aparece que su caducidad venció el mes pasado, y que el tipo de base que declara no es el que espera la fórmula del encargo. La etiqueta de la base de 15 L está legible, es del tipo correcto y está en plazo. El producto, por su parte, sí lleva la referencia que autoriza la fórmula, aunque su acabado es satinado y el encargo era ma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el encargo que se pa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se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Se anota qué no cuadra —la caducidad de la base de 4 L y la diferencia de acabado con el encargo— y se consulta antes de continuar. No se sustituye una base caducada por otra para salir del paso, porque la mezcla no admite que le «cambies» la base a mitad: la base caducada se aparta y se abre la de 15 L, que sí es correcta. Y la diferencia de acabado se consulta antes de preparar, porque un verde mate y un verde satinado son dos encargos distintos y el cliente tiene que confirmar cuál quie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el encargo que se pa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entrega al cliente en este momento no es un color: es una respuesta con su motivo. «Paro la preparación porque esta base está caducada y el acabado que hemos comparado con su encargo no coincide; en cuanto me confirme cuál quiere, lo preparo y se lo entrego con su etiqueta». Y lo que se anota es lo pendiente: la confirmación del acab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la etiqueta de las dos bases: una de 4 L está caducada y no es del tipo que espera la fórmula; la de 15 L está en plazo y sí lo 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la etiqueta del producto: la referencia es la que autoriza la fórmula, pero el acabado declarado es satinado y el encargo pide ma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cide no preparar y se anota qué no cuadra: la caducidad de la base de 4 L y la diferencia de acab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arta la base caducada sin abrirla y se abre la de 15 L, que es la correcta: la caducidad no se compensa mezclan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ulta al cliente el acabado antes de continuar, porque mate y satinado son dos encargos distint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el encargo que se para · Ejemplo resuelto: el encargo que se para,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el pendiente con su motivo y con quién se espera la respuesta, y se entrega al cliente una respuesta con su motivo, sin fecha promet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jemplo resuelto: el encargo que se pa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anterior, la base de 4 L está caducada y el acabado del producto no coincide con el encargo. ¿Qué es lo correc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con la base caducada, porque el color va a quedar igual y el acabado no se nota tan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ar con la base de 15 L y cambiar el acabado del color por el satinado, que es el que hay en el envas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preparar: apartar la base caducada, usar la base correcta y consultar el acabado antes de continu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r la mitad con cada base para aprovechar el formato de 4 L y no perder produ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encargo que pasa las tres comprobacio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resuelto, con datos inventados para practicar.]]></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taller, dos días después. Llega un encargo: 2 L de un color para una puerta de un cliente particular, con la fórmula y la referencia del producto. En la estantería hay una base del tipo que espera la fórmula, en plazo y con el envase íntegro; el producto lleva la referencia que autoriza la fórmula y el acabado del encargo; y el formato disponible es el de 4 L, que es el únic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encargo que pasa las tres comprobacio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vez las tres comprobaciones se pasan, y el trabajo no consiste en comprobarlas sino en ]]></a:t>
            </a:r>
            <a:r>
              <a:rPr lang="en-US" b="1" strike="noStrike" sz="2100" spc="0" u="none" cap="none">
                <a:solidFill>
                  <a:srgbClr val="1B2438">
                    <a:alpha val="100000"/>
                  </a:srgbClr>
                </a:solidFill>
                <a:latin typeface="Calibri"/>
              </a:rPr>
              <a:t><![CDATA[dejarlo escrito]]></a:t>
            </a:r>
            <a:r>
              <a:rPr lang="en-US" strike="noStrike" sz="2100" spc="0" u="none" cap="none">
                <a:solidFill>
                  <a:srgbClr val="1B2438">
                    <a:alpha val="100000"/>
                  </a:srgbClr>
                </a:solidFill>
                <a:latin typeface="Calibri"/>
              </a:rPr>
              <a:t><![CDATA[. Se anota la fecha de preparación, la referencia del producto, el código de fórmula y el lote de la base. Se prepara el lote que pide el encargo. Y se etiqueta lo preparado con el cliente, el color y el acabado, y con la fecha de entrega, que no es la fecha de preparación sino la fecha en que el cliente recoge el bo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encargo que pasa las tres comprobacio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aparece la cuestión del formato que se decide antes y se resuelve después: el lote preparado son 2 L dentro de un envase de 4 L, así que quedan 2 L de producto mezclado en un envase abierto. Lo que se hace con ese sobrante no lo decide quien prepara: lo anota —cuánto es y por qué— y lo consulta. Anotar el sobrante no es burocracia: es la forma de que dentro de tres meses nadie se pregunte qué es ese bote de la estanter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encargo que pasa las tres comprobacio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te caso es invisible, que es la mejor señal de que el método funciona: no hay nada que contar, salvo que seis meses más tarde un cliente llame con una duda y el registro permita respond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la etiqueta de la base: el tipo coincide con el que espera la fórmula, la fecha está en plazo y el envase está ínteg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la referencia del producto con la fórmula y se comprueba el acabado: coinciden los d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erifica el formato: 2 L de encargo en un envase de 4 L, con la etiqueta legible y la referencia correc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fecha de preparación, la referencia del producto, el código de fórmula y el lote de la ba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para el lote del encargo y se etiqueta con cliente, color y acabado, y con la fecha de entrega, que no es la de prepar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encargo que pasa las tres comprobaciones · Ejemplo resuelto: el encargo que pasa las tres comprobacion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el sobrante de 2 L del formato abierto y se consulta qué se hace con él: esa decisión no es de quien prepa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jemplo resuelto: el encargo que pasa las tres comprobacion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comprobaciones son: ___, producto y ___. Antes de preparar, ___. Si algo no cuadra, ___.]]></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 que la tintadora no deci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ecisiones que aparecen alrededor de la preparación y que ]]></a:t>
            </a:r>
            <a:r>
              <a:rPr lang="en-US" b="1" strike="noStrike" sz="2100" spc="0" u="none" cap="none">
                <a:solidFill>
                  <a:srgbClr val="1B2438">
                    <a:alpha val="100000"/>
                  </a:srgbClr>
                </a:solidFill>
                <a:latin typeface="Calibri"/>
              </a:rPr>
              <a:t><![CDATA[no son de quien prepara]]></a:t>
            </a:r>
            <a:r>
              <a:rPr lang="en-US" strike="noStrike" sz="2100" spc="0" u="none" cap="none">
                <a:solidFill>
                  <a:srgbClr val="1B2438">
                    <a:alpha val="100000"/>
                  </a:srgbClr>
                </a:solidFill>
                <a:latin typeface="Calibri"/>
              </a:rPr>
              <a:t><![CDATA[. Confundirlas es el error que más problemas crea, porque quien prepara actúa con la sensación de estar decidiendo y en realidad se está improvisando.]]></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ferencias están autorizadas]]></a:t>
            </a:r>
            <a:r>
              <a:rPr lang="en-US" strike="noStrike" sz="2100" spc="0" u="none" cap="none">
                <a:solidFill>
                  <a:srgbClr val="1B2438">
                    <a:alpha val="100000"/>
                  </a:srgbClr>
                </a:solidFill>
                <a:latin typeface="Calibri"/>
              </a:rPr>
              <a:t><![CDATA[ para qué base y para qué acabado, y qué fórmula las avala. Eso no se deduce de lo que hay en la estantería: es un listado que confirma direc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 que la tintadora no deci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viación se admite]]></a:t>
            </a:r>
            <a:r>
              <a:rPr lang="en-US" strike="noStrike" sz="2100" spc="0" u="none" cap="none">
                <a:solidFill>
                  <a:srgbClr val="1B2438">
                    <a:alpha val="100000"/>
                  </a:srgbClr>
                </a:solidFill>
                <a:latin typeface="Calibri"/>
              </a:rPr>
              <a:t><![CDATA[ entre lo que pide la fórmula y lo que dice la etiqueta del envase. Puede existir un margen, y ese margen tiene que estar escrito y tener un responsable.]]></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formato corresponde a cada tipo de preparación.]]></a:t>
            </a:r>
            <a:r>
              <a:rPr lang="en-US" strike="noStrike" sz="2100" spc="0" u="none" cap="none">
                <a:solidFill>
                  <a:srgbClr val="1B2438">
                    <a:alpha val="100000"/>
                  </a:srgbClr>
                </a:solidFill>
                <a:latin typeface="Calibri"/>
              </a:rPr>
              <a:t><![CDATA[ El criterio de tamaño de lote no sale de la práctica personal: sale de un criterio confirmado.]]></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ce con el sobrante de un formato abierto.]]></a:t>
            </a:r>
            <a:r>
              <a:rPr lang="en-US" strike="noStrike" sz="2100" spc="0" u="none" cap="none">
                <a:solidFill>
                  <a:srgbClr val="1B2438">
                    <a:alpha val="100000"/>
                  </a:srgbClr>
                </a:solidFill>
                <a:latin typeface="Calibri"/>
              </a:rPr>
              <a:t><![CDATA[ Guardarlo y etiquetarlo, retirarlo o entregarlo son tres decisiones con consecuencias distinta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 que la tintadora no deci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vida útil se reconoce a un producto ya preparado]]></a:t>
            </a:r>
            <a:r>
              <a:rPr lang="en-US" strike="noStrike" sz="2100" spc="0" u="none" cap="none">
                <a:solidFill>
                  <a:srgbClr val="1B2438">
                    <a:alpha val="100000"/>
                  </a:srgbClr>
                </a:solidFill>
                <a:latin typeface="Calibri"/>
              </a:rPr>
              <a:t><![CDATA[, y cómo se le comunica al cliente.]]></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revisa una preparación que no supera las comprobaciones]]></a:t>
            </a:r>
            <a:r>
              <a:rPr lang="en-US" strike="noStrike" sz="2100" spc="0" u="none" cap="none">
                <a:solidFill>
                  <a:srgbClr val="1B2438">
                    <a:alpha val="100000"/>
                  </a:srgbClr>
                </a:solidFill>
                <a:latin typeface="Calibri"/>
              </a:rPr>
              <a:t><![CDATA[, y con qué se le escribe.]]></a:t>
            </a:r>
          </a:p>
        </p:txBody>
      </p:sp>
      <p:sp>
        <p:nvSpPr>
          <p:cNvPr id="11" name=""/>
          <p:cNvSpPr txBox="1"/>
          <p:nvPr/>
        </p:nvSpPr>
        <p:spPr>
          <a:xfrm>
            <a:off x="514350" y="26289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stas seis decisiones y las tres comprobaciones es de fondo. Las comprobaciones son ]]></a:t>
            </a:r>
            <a:r>
              <a:rPr lang="en-US" b="1"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cualquiera que haya leído una etiqueta y una ficha las puede hacer bien. Las seis decisiones son ]]></a:t>
            </a:r>
            <a:r>
              <a:rPr lang="en-US" b="1" strike="noStrike" sz="2100" spc="0" u="none" cap="none">
                <a:solidFill>
                  <a:srgbClr val="1B2438">
                    <a:alpha val="100000"/>
                  </a:srgbClr>
                </a:solidFill>
                <a:latin typeface="Calibri"/>
              </a:rPr>
              <a:t><![CDATA[de criterio y de autorización]]></a:t>
            </a:r>
            <a:r>
              <a:rPr lang="en-US" strike="noStrike" sz="2100" spc="0" u="none" cap="none">
                <a:solidFill>
                  <a:srgbClr val="1B2438">
                    <a:alpha val="100000"/>
                  </a:srgbClr>
                </a:solidFill>
                <a:latin typeface="Calibri"/>
              </a:rPr>
              <a:t><![CDATA[: dependen de lo que la empresa haya decidido, y por eso se consultan y no se improvisa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 que la tintadora no deci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forma práctica de no confundir unas con otras: ]]></a:t>
            </a:r>
            <a:r>
              <a:rPr lang="en-US" b="1" strike="noStrike" sz="2100" spc="0" u="none" cap="none">
                <a:solidFill>
                  <a:srgbClr val="1B2438">
                    <a:alpha val="100000"/>
                  </a:srgbClr>
                </a:solidFill>
                <a:latin typeface="Calibri"/>
              </a:rPr>
              <a:t><![CDATA[si la respuesta a lo que te estás preguntando cambia según quién esté de turno, no es una decisión tuya]]></a:t>
            </a:r>
            <a:r>
              <a:rPr lang="en-US" strike="noStrike" sz="2100" spc="0" u="none" cap="none">
                <a:solidFill>
                  <a:srgbClr val="1B2438">
                    <a:alpha val="100000"/>
                  </a:srgbClr>
                </a:solidFill>
                <a:latin typeface="Calibri"/>
              </a:rPr>
              <a:t><![CDATA[. Es una decisión pendiente de confirmar, y se escribe como ta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or tanto, enseña un método de comprobación, no un procedimiento interno. Los umbrales, las autorizaciones y los criterios de lote son de dirección, y esta lección los deja explícitamente como pendient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 que la tintadora no decide]]></a:t>
            </a:r>
          </a:p>
        </p:txBody>
      </p:sp>
      <p:pic>
        <p:nvPicPr>
          <p:cNvPr id="3" name="" descr="Comparación entre lo que se decide en la tintadora y lo que espera una confirmación, con lo que se dice en cada caso.">
            <a:hlinkClick r:id="rId3" tooltip="Comparación entre lo que se decide en la tintadora y lo que espera una confirmación, con lo que se dice en cada caso."/>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robar es una técnica; autorizar es una decisión de la empresa. Confundirlas es improvisar creyendo que se deci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probar-base-producto-y-formato"/>
              </a:rPr>
              <a:t><![CDATA[Ver imagen original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 que la tintadora no decid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 la estantería solo hay un formato de 15 L y el encargo es de 2 L, quien prepara puede decidir por su cuenta que se abre el de 15 L, se prepara lo pedido y se guarda el sobrante, porque es una decisión menor que no necesita consultar.]]></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omprobación prev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mento de la comprobación, antes de abrir ningún envase. La columna de ejemplo es ficticia y sirve para ver el nivel de detalle; no son datos de Pinturas Especializadas. Lo que no cuadra se escribe con su motivo y con quién se ha consultado, y no se rellena con suposicion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omprobación prev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registro de comprobación previa. Lo comprobado, lo que no cuadra y lo que se ha consultad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657350"/>
                <a:gridCol w="2209800"/>
                <a:gridCol w="22383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lor, acabad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articular, verde mate, 2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e el cliente, no lo que se le atrib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fecha de caducidad, estado del envase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correcto, en plazo, envase íntegro, lote L-22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pia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209800"/>
                <a:gridCol w="22383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acabado comparados con la 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autorizada, acabado 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 la fórmula, no contra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del envase, cantidad del encargo y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de 4 L para 2 L de encargo, 2 L de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obrante se anota, no se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209800"/>
                <a:gridCol w="22383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cuad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falla,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idad de la base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su motivo y con quién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con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cuándo y con qué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 dirección técnica, pendiente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nfirm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ferencia, código de fórmula y lote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o el 14 de octubre, con la fórmula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sto no hay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3]]></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657350"/>
                <a:gridCol w="2209800"/>
                <a:gridCol w="22383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lor, acabado y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verde mate, entrega el 16 d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de entrega no es la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omprobación prev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lo que no cuadra se escribe con su motivo y con quién se ha consultado, nunca se corrige por su cuenta en silencio. Un registro con huecos declarados es utilizable; uno relleno de suposiciones se contradice sol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tres comprob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133725"/>
                <a:gridCol w="4981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fecha e integridad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acabado, comparados con la 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cantidad y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etiqueta, comparar con fórmula,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cuad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r, anotar y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tres comprob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3]]></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3133725"/>
                <a:gridCol w="4981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ferencia, código de fórmula y lote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lor, acabado y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cide en la tint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ones, tolerancias, formato y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tres comproba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mprobar-base-producto-y-formato"/>
              </a:rPr>
              <a:t><![CDATA[Abrir el juego en el O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comprobaciones previa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se, producto y formato. Si alguna no cuadra, no se prepar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en la bas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po (agua o disolvente), fecha de caducidad e integridad del envas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compara la referencia con la fórmul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haber varias referencias de la misma familia y con distinto acabado. Lo que vale es la que la fórmula autoriza, no la que se recuerd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y qué se etique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gistra fecha, referencia, código de fórmula y lote de base. Se etiqueta cliente, color, acabado y fecha de entreg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preparar con una base caducad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no agarrar bien, y el fallo aparece en la pared del cliente, donde ya no se arregl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algo no cuadr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ara, se anota qué no cuadra y con qué motivo, y se pregunta antes de continua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cide quien prepar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comprobación previa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referencias están autorizadas, qué desviación se admite, qué formato corresponde, qué se hace con el sobrante y la vida útil del producto preparad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mprobación previa que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mprobación previa que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0]]></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omprobar las tres cosas antes de preparar —base, producto y formato—, explicar qué se mira en cada una, detectar los errores de antes y de durante, registrar lo comprobado y etiquetar lo preparado, y detener la preparación y consultar cuando algo no cuadr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mprobación previa que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10. Los errores más frecuentes son preparar «porque ya la conozco», dar por buena una base caducada, no registrar el lote ni el código de fórmula y decidir por tu cuenta una autorización que corresponde a direcció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base, producto y formato es, en el fondo, una sola idea: ]]></a:t>
            </a:r>
            <a:r>
              <a:rPr lang="en-US" b="1" strike="noStrike" sz="2100" spc="0" u="none" cap="none">
                <a:solidFill>
                  <a:srgbClr val="1B2438">
                    <a:alpha val="100000"/>
                  </a:srgbClr>
                </a:solidFill>
                <a:latin typeface="Calibri"/>
              </a:rPr>
              <a:t><![CDATA[la última barrera antes del coste]]></a:t>
            </a:r>
            <a:r>
              <a:rPr lang="en-US" strike="noStrike" sz="2100" spc="0" u="none" cap="none">
                <a:solidFill>
                  <a:srgbClr val="1B2438">
                    <a:alpha val="100000"/>
                  </a:srgbClr>
                </a:solidFill>
                <a:latin typeface="Calibri"/>
              </a:rPr>
              <a:t><![CDATA[. Un producto equivocado en la estantería no ha costado nada; una base caducada mezclada y entregada ha costado el material, el trabajo, la entrega y la confianza del cliente, y ha dejado un color en la pared de un tercero. Por eso la comprobación previa no es un trámite de inicio de turno, sino el paso que decide si se trabaja o n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mprobaciones tienen su contenido. L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tipo —agua o disolvente—, fecha de caducidad e integridad del envase, y la correspondencia con lo que la fórmula espera. El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referencia y acabado comparados con la fórmula, porque puede haber varias referencias de la misma familia y lo que vale es la que está autorizada, no la que se recuerda; y el lote, que es lo que después permite responder a «¿de dónde salió este color?». El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capacidad —0,5 L, 4 L o 15 L—, cantidad del encargo y etiqueta, porque el formato decide el tamaño del lote, lo que queda abierto y lo que se respond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tiene un orden que importa: leer la etiqueta, comparar con la fórmula, verificar y, si algo no cuadra, parar y preguntar. Ninguna comprobación se salta porque «ya la conoce»: justamente lo que se comprueba es lo que cambia. Y lo que no cuadra se anota con su motivo y con quién se ha consultad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preparar, la trazabilidad: se registra la fecha de preparación, la referencia del producto, el código de fórmula y el lote de la base, y se etiqueta lo preparado con cliente, color, acabado y fecha de entrega. Sin trazabilidad no hay garantía de calidad, porque no hay forma de preguntar nada. Y hay seis decisiones que no son de quien prepara —qué referencias están autorizadas, qué desviación se admite, qué formato corresponde a cada preparación, qué se hace con el sobrante, qué vida útil tiene lo preparado y quién revisa lo que no supera las comprobaciones—: se consultan y se registran, no se improvisa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de comprobación. No sustituye a la revisión del trabajo real hecho en el puesto por alguien con experiencia, que es donde se ve el criterio y donde se aprende a distinguir una comprobación de verdad de un producto simplemente usad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AMPP, Jotun, AkzoNobel/Sikkens, PPG y Sherwin-Williams): fuente operativa para tipo de base, vida útil, formato, rendimiento y condiciones de preparación; la ficha vigente prevalece sobre cualquier resumen interno (consulta 2026-10).]]></a:t>
            </a:r>
          </a:p>
        </p:txBody>
      </p:sp>
      <p:sp>
        <p:nvSpPr>
          <p:cNvPr id="9" name=""/>
          <p:cNvSpPr txBox="1"/>
          <p:nvPr/>
        </p:nvSpPr>
        <p:spPr>
          <a:xfrm>
            <a:off x="514350" y="32575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575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n.º 1907/2006 (REACH) y Reglamento (CE) n.º 1272/2008 (CLP): la etiqueta y la ficha de datos de seguridad son la fuente primaria de identificación del producto y de sus peligros (DOUE, consulta 2026-10).]]></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probar-base-producto-y-formato"/>
              </a:rPr>
              <a:t><![CDATA[Comprobar base, producto y form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definición de las prestaciones declaradas y de la clasificación por acabado (AENOR/UNE, consulta 2026-10).]]></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ituto Nacional de Seguridad y Salud en el Trabajo (INSST): orientación sobre la exposición a disolventes y sobre la ventilación en los lugares de trabajo (consulta 2026-10); esta lección no reproduce medidas de seguridad, que son las de la ficha y del documento de seguridad de cada produc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2026-10-31T05:07:42Z</dcterms:created>
  <dcterms:modified xsi:type="dcterms:W3CDTF">2026-10-31T05:07:42Z</dcterms:modified>
  <dc:title>Comprobar base, producto y formato</dc:title>
  <dc:description>Presentación editable del OA «Comprobar base, producto y formato». Enlace: https://pinturasespecializadas.lumbre.lat/object/comprobar-base-producto-y-formato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