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y entrega de pendientes: terminar el día sin perder el siguiente»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y entrega de pendientes: terminar el día sin perder el siguiente»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y entrega de pendientes: terminar el día sin perder el siguiente»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y entrega de pendientes: terminar el día sin perder el siguiente»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y entrega de pendientes: terminar el día sin perder el siguiente»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ierre operativo y cierre de caja son dos capas distintas»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dos-capas-cierr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cierre operativo, centrado en pedidos y compromisos, y cierre de caja, centrado en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dos capas del cierre. Ninguna sustituye a la otra: una deja la tienda en estado conocido y la otra explica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clarar el cierre de caja incompleto, avisar a quien corresponda y registrar quién lo a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os capas son independientes y ambas necesitan responsable y registro. Dejar el arqueo sin declararlo oculta un cierre incompleto; pedir el conteo sin contexto traslada la responsabilidad sin información; cerrar sin registrar elimina la prueba. Lo correcto es declarar lo que falta, avisar y dejar por escrito quién lo a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entre cierre operativo y cierre de caja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Verificaciones de cierre: una plantilla que hay que validar»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Verificaciones de cierre: una plantilla que hay que validar»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bloques-verific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de verificación de cierre: compromisos con cliente, pedidos y reservas, transferencias y entregas, incidencias, registro y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lantilla de bloques de verificación. El orden es una propuesta de trabajo; el procedimiento oficial de la empresa debe confirmarse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tilla de cierre operativo (a validar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Separa la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quién cierra caja y quién cierra operación. Si es la misma persona, fija el orden y el registro de cad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tilla de cierre operativo (a validar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Revisa compromisos co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dos, reservas y llamadas prometidas. Cada uno: estado, hora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tilla de cierre operativo (a validar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visa movimientos entre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ferencias enviadas y recibidas, entregas de proveedor no recibidas y reposiciones PBA. Sin transporte confirmado, no ha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tilla de cierre operativo (a validar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gistra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asó, qué se hizo, qué queda y quién sigue. No se corrige el dato para que quede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tilla de cierre operativo (a validar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Firma y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gistro dice quién cierra, qué queda abierto y quién es responsable del siguiente paso. El turno siguiente lo lee y lo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omisos con cliente y hora prometida → Pedidos y reservas con su estado → Transferencias, entregas y recepciones → Incidencias y qué queda pendiente → Registro, firma y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s compromisos con cliente, porque son los que se notan si fallan. Después pedidos y reservas, movimientos entre tiendas e incidencias. El registro y el traspaso cierran el proceso. Si se empieza por la caja o por la limpieza, los compromisos se descubren al final, cuando ya no hay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 bloques de la plantill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é se cierra hoy, qué se hereda y qué se escal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erva que vence hoy y el cliente no ha venido. → Cerra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dido con dos botes en otra tienda y transporte previsto para mañana. → Heredar co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PV sin conexión en el momento del cierre. → Escalar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dido preparado y avisado al cliente para recoger hoy. → Cerra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ncidencia de seguridad en la puerta del almacén. → Escalar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liente pide color para mañana y no se ha confirmado stock. → Heredar co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tegorías y criterio de aviso del apartado 3. Lo que afecta a seguridad o a un compromiso de mañana se escala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traspaso entre turnos: información, no conversación»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traspaso entre turnos: información, no conversación»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ampos-traspa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campos del traspaso: situación, qué falta, responsable y plazo, evidencia y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raspaso se escribe con campos, no con frases. Si falta el responsable o el plazo, el siguiente turno hereda una pregunta en lugar de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tuación → Qué está abierto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falta → Cuál es el siguiente pas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onsable → Quién asume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 Para cuándo debe estar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 Dónde está el pedido, mensaje o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esgo → Qué ocurre si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s mínimos del traspaso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registro de cierre y los responsables del siguiente paso»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erra · abierto · siguiente paso · hora ·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identifica a quien cierra, lo que queda abierto, el siguiente paso, su responsable y la hora. Y no se corrige para maquillar el cierre: la diferencia o la incidencia se documentan para que el siguiente turno sepa qué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enido y regla de veracidad del registr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cibir el turno: comprobar antes de acepta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cibir el turno: comprobar antes de acepta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o el registro y compruebo el pedido que tiene hora a primer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no sustituye al registro; esperar al cliente para preguntar convierte una duda interna en un problema de cara al público; repetir todo el trabajo no es verificar, es duplicar; y «el turno» no es un responsable. Leer, comprobar por muestreo y aceptar con discrepancia registrada son las práctica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movimientos de la recepción y regla de responsable con nombre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errar y entregar sin perde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Separa la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allo de impresión del TPV se registra como incidencia del cierre de caja y se avisa según el procedimiento; no se mezcla con los pedidos. La persona que cierra caja y la que cierra operación pueden ser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errar y entregar sin perde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lasifica lo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de 12 botes se hereda: faltan dos, hay transferencia y el cliente tiene hora. La reserva se cierra hoy: se libera o se confirma. El fallo del TPV se escala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errar y entregar sin perde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Avisa al cliente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lama al profesional: dos botes llegan a las 10:00, no a las 8:00. Se le da la opción de recoger los diez y volver o esperar. Queda registrado qué elig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errar y entregar sin perde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Escribe el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tuación: pedido 10 de 12. Qué falta: recibir dos de la Tienda Este y avisar al cliente. Responsable: nombre del turno de mañana. Plazo: 10:00. Evidencia: albarán y transferencia. Riesgo: el cliente espera a las 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errar y entregar sin perde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Firma y comprueba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n cierra firma; quien entra lee, comprueba la transferencia y acepta o anota la discrepancia. El cierre termina cuando el siguiente turno sabe qué hacer sin l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ar el pedido sin dueño, plazo y evidencia para el turn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ntelación puede ser una causa, pero el error de cierre es no dejar el pendiente con dueño, plazo y evidencia. Sin eso, el turno siguiente no sabe a quién llamar, cuándo llega la transferencia ni qué se prometió al cliente. La compensación no es una decisión del encargado sin política, y el orden de las capas no sustituye al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s del traspaso del apartado 4 y ejemplo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frecuentes al cerrar»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frecuentes al cerrar» (3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ierre se completa cuando el siguiente turno puede continuar sin preguntar, y eso exige registro, dueño y plazo. Que el turno haya entrado no elimina la entrega: la hace más urgente, porque ya hay alguien esperando información. Sin registro, el cierre queda abierto aunque la puerta esté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traspaso aceptado y errores del apartado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ierre-y-entrega-de-pendientes-terminar-el-dia-sin-perder-el-siguient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capas tiene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perativo (pedidos y compromisos) y de caja (dinero, módul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pendiente se cierra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recurso, no rompe seguridad y se puede verificar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ampos tiene un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tuación, qué falta, responsable, plazo y evidencia. El sexto es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mplet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turno siguiente la lee, comprueba y acepta o registra la discrep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incidencia no res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gistra tal como está y se escala; no se corrige para que quede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u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urno» o «el de mañana». El responsable es u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cerrar y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ierre-y-entrega-de-pendientes-terminar-el-dia-sin-perder-el-siguient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cerrar y entregar?»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89" r:id="rId1"/>
    <p:sldLayoutId id="2482433290" r:id="rId2"/>
    <p:sldLayoutId id="2482433291" r:id="rId3"/>
    <p:sldLayoutId id="24824332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85c026fabccf9ed5dbd2dc2e3efc587954f9b902f5f48ec1.jpg"/>
  <Relationship Id="rId3" Type="http://schemas.openxmlformats.org/officeDocument/2006/relationships/hyperlink" Target="https://pinturasespecializadas.lumbre.lat/object/cierre-y-entrega-de-pendientes-terminar-el-dia-sin-perder-el-sigui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dos-capas-cierre2.jpg"/>
  <Relationship Id="rId3" Type="http://schemas.openxmlformats.org/officeDocument/2006/relationships/hyperlink" Target="https://pinturasespecializadas.lumbre.lat/object/cierre-y-entrega-de-pendientes-terminar-el-dia-sin-perder-el-siguiente" TargetMode="External"/>
  <Relationship Id="rId4" Type="http://schemas.openxmlformats.org/officeDocument/2006/relationships/hyperlink" Target="https://pinturasespecializadas.lumbre.lat/object/cierre-y-entrega-de-pendientes-terminar-el-dia-sin-perder-el-siguiente"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bloques-verificacion3.jpg"/>
  <Relationship Id="rId3" Type="http://schemas.openxmlformats.org/officeDocument/2006/relationships/hyperlink" Target="https://pinturasespecializadas.lumbre.lat/object/cierre-y-entrega-de-pendientes-terminar-el-dia-sin-perder-el-siguiente" TargetMode="External"/>
  <Relationship Id="rId4" Type="http://schemas.openxmlformats.org/officeDocument/2006/relationships/hyperlink" Target="https://pinturasespecializadas.lumbre.lat/object/cierre-y-entrega-de-pendientes-terminar-el-dia-sin-perder-el-siguiente"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ampos-traspaso6.jpg"/>
  <Relationship Id="rId3" Type="http://schemas.openxmlformats.org/officeDocument/2006/relationships/hyperlink" Target="https://pinturasespecializadas.lumbre.lat/object/cierre-y-entrega-de-pendientes-terminar-el-dia-sin-perder-el-siguiente" TargetMode="External"/>
  <Relationship Id="rId4" Type="http://schemas.openxmlformats.org/officeDocument/2006/relationships/hyperlink" Target="https://pinturasespecializadas.lumbre.lat/object/cierre-y-entrega-de-pendientes-terminar-el-dia-sin-perder-el-siguiente"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hyperlink" Target="https://pinturasespecializadas.lumbre.lat/object/cierre-y-entrega-de-pendientes-terminar-el-dia-sin-perder-el-siguiente" TargetMode="External"/>
  <Relationship Id="rId4"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ierre-y-entrega-de-pendientes-terminar-el-dia-sin-perder-el-siguiente" TargetMode="External"/>
  <Relationship Id="rId3"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er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ndi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rmin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gu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ierre-y-entrega-de-pendientes-terminar-el-dia-sin-perder-el-siguient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cierre operativo del cierre de caja, verificar pedidos, reservas, transferencias, incidencias y compromisos, y entregar el turno con un registro que permita al siguiente responsable continuar sin repetir preguntas ni perder compromis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del encargado. Separa el cierre operativo del cierre de caja, ofrece una plantilla de verificaciones a validar con dirección y convierte el traspaso de turno en un registro con dueño, plazo y evidencia. No repite el protocolo físico del OA 28540 ni el seguimiento del OA 28473.]]></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ierre de tienda · entrega de turno · pendientes · traspaso · continuidad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y entrega de pendientes: terminar el día sin perder el siguiente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últimos minutos de un martes en la Tienda Centro. El pedido de un profesional salió con diez de los doce botes; los dos que faltan están en la Tienda Este y llegarán mañana a las 10:00, pero el cliente los espera a las 8:00. Una reserva de un particular vence hoy. El TPV no ha impreso el resumen y la caja se cierra aparte, en el módulo 4. En el mostrador, un cliente pregunta si puede recoger un color mañana a primera h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y entrega de pendientes: terminar el día sin perder el siguiente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1]]></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operativo no consiste en apagar la luz: consiste en que el turno siguiente sepa qué está abierto, qué falta, quién responde y con qué evidencia. Lo que no se entrega por escrito se pierde, aunque se haya hablado de ell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el cierre operativo del cierre de caja, verificar pedidos, reservas, transferencias, incidencias y compromisos, y entregar el turno con un registro que permita al siguiente responsable continuar sin repetir preguntas ni perder compromis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y entrega de pendientes: terminar el día sin perder el siguiente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y entrega de pendientes: terminar el día sin perder el siguiente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y entrega de pendientes: terminar el día sin perder el siguiente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procedimiento oficial de cierre operativo de Pinturas Especializadas y el orden de sus verifica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y entrega de pendientes: terminar el día sin perder el siguiente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ormato, el soporte y la firma del registro de entrega de turno, y durante cuánto tiempo se conserva. Quién valida los pendientes heredados y qué plazo tiene el turno siguiente para aceptarlos o rechazarlos. El tratamiento interno de las incidencias de seguridad y de las diferencias detectadas al cer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ierre operativo y cierre de caja son dos capas disti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 una tienda tiene dos capas que no se deben mezclar. El ]]></a:t>
            </a:r>
            <a:r>
              <a:rPr lang="en-US" b="1" strike="noStrike" sz="2100" spc="0" u="none" cap="none">
                <a:solidFill>
                  <a:srgbClr val="1B2438">
                    <a:alpha val="100000"/>
                  </a:srgbClr>
                </a:solidFill>
                <a:latin typeface="Calibri"/>
              </a:rPr>
              <a:t><![CDATA[cierre operativo]]></a:t>
            </a:r>
            <a:r>
              <a:rPr lang="en-US" strike="noStrike" sz="2100" spc="0" u="none" cap="none">
                <a:solidFill>
                  <a:srgbClr val="1B2438">
                    <a:alpha val="100000"/>
                  </a:srgbClr>
                </a:solidFill>
                <a:latin typeface="Calibri"/>
              </a:rPr>
              <a:t><![CDATA[ deja la tienda y los compromisos en un estado conocido: pedidos, reservas, transferencias, incidencias y traspaso al turno siguiente. El ]]></a:t>
            </a:r>
            <a:r>
              <a:rPr lang="en-US" b="1" strike="noStrike" sz="2100" spc="0" u="none" cap="none">
                <a:solidFill>
                  <a:srgbClr val="1B2438">
                    <a:alpha val="100000"/>
                  </a:srgbClr>
                </a:solidFill>
                <a:latin typeface="Calibri"/>
              </a:rPr>
              <a:t><![CDATA[cierre de caja]]></a:t>
            </a:r>
            <a:r>
              <a:rPr lang="en-US" strike="noStrike" sz="2100" spc="0" u="none" cap="none">
                <a:solidFill>
                  <a:srgbClr val="1B2438">
                    <a:alpha val="100000"/>
                  </a:srgbClr>
                </a:solidFill>
                <a:latin typeface="Calibri"/>
              </a:rPr>
              <a:t><![CDATA[ cuenta e interpreta el dinero y se trabaja en el módulo 4. Los dos ocurren, pero no los hace necesariamente la misma persona ni se registran en el mismo sit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ierre operativo y cierre de caja son dos capas disti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A 28540 fija el protocolo físico de cierre -arqueo, limpieza, seguridad, alarma- y el OA 28532 el uso del TPV. Esta lección no repite esos pasos ni inventa el procedimiento de la empresa: trabaja la parte que suele quedar sin dueño, la de los pendientes que cruzan de un día a otr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tiene consecuencias: si el cierre se reduce a cuadrar la caja, los pedidos abiertos se descubren a la mañana siguiente; si se reduce a una lista de tareas, el dinero queda sin explicar. El encargado responde de que ambas capas tengan responsable y regist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ierre operativo y cierre de caja son dos capas distintas]]></a:t>
            </a:r>
          </a:p>
        </p:txBody>
      </p:sp>
      <p:pic>
        <p:nvPicPr>
          <p:cNvPr id="3" name="" descr="Comparación entre cierre operativo, centrado en pedidos y compromisos, y cierre de caja, centrado en el dinero.">
            <a:hlinkClick r:id="rId3" tooltip="Comparación entre cierre operativo, centrado en pedidos y compromisos, y cierre de caja, centrado en el dinero."/>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dos capas del cierre. Ninguna sustituye a la otra: una deja la tienda en estado conocido y la otra explica el dine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ierre-y-entrega-de-pendientes-terminar-el-dia-sin-perder-el-siguiente"/>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ierre operativo y cierre de caja son dos capas disti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1]]></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capa tapa a la otr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de las dos no se puede completar, se declara y se escala; no se compensa con la otra. La persona que cierra operación y la que cierra caja pueden ser distintas, pero ambas responsabilidades deben tener nombre antes de sal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ierre operativo y cierre de caja son dos capas disti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ierre operativo está completo, pero falta el arqueo de caja y el turno siguiente ya ha entrado. ¿Qué hace el encargad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el cierre operativo y dejar el arqueo para mañana, que ya se hará.]]></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larar el cierre de caja incompleto, avisar a quien corresponda y registrar quién lo asume.]]></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l turno siguiente que cuente la caja sin más explicación.]]></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sin registrar nada para no retrasar la sali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Verificaciones de cierre: una plantilla que hay que valid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ntilla de verificaciones se ordena por compromiso, no por comodidad. Primero lo que afecta a un cliente o a la seguridad; después lo que bloquea al turno siguiente; al final lo que puede esperar. En cada bloque se comprueba un resultado y se deja evid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Verificaciones de cierre: una plantilla que hay que valid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dos abiertos:]]></a:t>
            </a:r>
            <a:r>
              <a:rPr lang="en-US" strike="noStrike" sz="2100" spc="0" u="none" cap="none">
                <a:solidFill>
                  <a:srgbClr val="1B2438">
                    <a:alpha val="100000"/>
                  </a:srgbClr>
                </a:solidFill>
                <a:latin typeface="Calibri"/>
              </a:rPr>
              <a:t><![CDATA[ cada pedido tiene estado -preparado, entregado, pendiente de stock, pendiente de color- y hora comprometida. ]]></a:t>
            </a:r>
            <a:r>
              <a:rPr lang="en-US" b="1" strike="noStrike" sz="2100" spc="0" u="none" cap="none">
                <a:solidFill>
                  <a:srgbClr val="1B2438">
                    <a:alpha val="100000"/>
                  </a:srgbClr>
                </a:solidFill>
                <a:latin typeface="Calibri"/>
              </a:rPr>
              <a:t><![CDATA[Reservas:]]></a:t>
            </a:r>
            <a:r>
              <a:rPr lang="en-US" strike="noStrike" sz="2100" spc="0" u="none" cap="none">
                <a:solidFill>
                  <a:srgbClr val="1B2438">
                    <a:alpha val="100000"/>
                  </a:srgbClr>
                </a:solidFill>
                <a:latin typeface="Calibri"/>
              </a:rPr>
              <a:t><![CDATA[ nombre, producto y fecha; las que vencen se liberan o se confirman. ]]></a:t>
            </a:r>
            <a:r>
              <a:rPr lang="en-US" b="1"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origen, transporte y hora; una transferencia sin transporte no está cerrada. ]]></a:t>
            </a:r>
            <a:r>
              <a:rPr lang="en-US" b="1" strike="noStrike" sz="2100" spc="0" u="none" cap="none">
                <a:solidFill>
                  <a:srgbClr val="1B2438">
                    <a:alpha val="100000"/>
                  </a:srgbClr>
                </a:solidFill>
                <a:latin typeface="Calibri"/>
              </a:rPr>
              <a:t><![CDATA[Entregas no recibidas:]]></a:t>
            </a:r>
            <a:r>
              <a:rPr lang="en-US" strike="noStrike" sz="2100" spc="0" u="none" cap="none">
                <a:solidFill>
                  <a:srgbClr val="1B2438">
                    <a:alpha val="100000"/>
                  </a:srgbClr>
                </a:solidFill>
                <a:latin typeface="Calibri"/>
              </a:rPr>
              <a:t><![CDATA[ albarán, incidencia y a quién se avisó. ]]></a:t>
            </a:r>
            <a:r>
              <a:rPr lang="en-US" b="1"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qué pasó, qué se hizo y qué queda. ]]></a:t>
            </a:r>
            <a:r>
              <a:rPr lang="en-US" b="1" strike="noStrike" sz="2100" spc="0" u="none" cap="none">
                <a:solidFill>
                  <a:srgbClr val="1B2438">
                    <a:alpha val="100000"/>
                  </a:srgbClr>
                </a:solidFill>
                <a:latin typeface="Calibri"/>
              </a:rPr>
              <a:t><![CDATA[Compromisos del día siguiente:]]></a:t>
            </a:r>
            <a:r>
              <a:rPr lang="en-US" strike="noStrike" sz="2100" spc="0" u="none" cap="none">
                <a:solidFill>
                  <a:srgbClr val="1B2438">
                    <a:alpha val="100000"/>
                  </a:srgbClr>
                </a:solidFill>
                <a:latin typeface="Calibri"/>
              </a:rPr>
              <a:t><![CDATA[ qué se prometió y a quié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Verificaciones de cierre: una plantilla que hay que valid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asos concretos del cierre de la empresa no constan en este material. Lo que sigue es una plantilla para validar con dirección antes de usarla como norma; los nombres de los bloques pueden cambiar, pero ningún bloque debe quedar sin dueñ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Verificaciones de cierre: una plantilla que hay que validar]]></a:t>
            </a:r>
          </a:p>
        </p:txBody>
      </p:sp>
      <p:pic>
        <p:nvPicPr>
          <p:cNvPr id="3" name="" descr="Cinco pasos de verificación de cierre: compromisos con cliente, pedidos y reservas, transferencias y entregas, incidencias, registro y traspaso.">
            <a:hlinkClick r:id="rId3" tooltip="Cinco pasos de verificación de cierre: compromisos con cliente, pedidos y reservas, transferencias y entregas, incidencias, registro y traspas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lantilla de bloques de verificación. El orden es una propuesta de trabajo; el procedimiento oficial de la empresa debe confirmarse con dire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ierre-y-entrega-de-pendientes-terminar-el-dia-sin-perder-el-siguiente"/>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Verificaciones de cierre: una plantilla que hay que validar · Plantilla de cierre operativo (a validar con dirección)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Separa las capa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quién cierra caja y quién cierra operación. Si es la misma persona, fija el orden y el registro de cada par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Verificaciones de cierre: una plantilla que hay que validar · Plantilla de cierre operativo (a validar con dirección)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visa compromisos con client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s, reservas y llamadas prometidas. Cada uno: estado, hora y siguiente pa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Verificaciones de cierre: una plantilla que hay que validar · Plantilla de cierre operativo (a validar con dirección)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visa movimientos entre tiend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ferencias enviadas y recibidas, entregas de proveedor no recibidas y reposiciones PBA. Sin transporte confirmado, no hay ci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Verificaciones de cierre: una plantilla que hay que validar · Plantilla de cierre operativo (a validar con dirección)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istra incidencia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ó, qué se hizo, qué queda y quién sigue. No se corrige el dato para que quede limp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Verificaciones de cierre: una plantilla que hay que validar · Plantilla de cierre operativo (a validar con dirección)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irma y entreg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ice quién cierra, qué queda abierto y quién es responsable del siguiente paso. El turno siguiente lo lee y lo acep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Verificaciones de cierre: una plantilla que hay que valid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bloques de la plantilla de cierre operativ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misos con cliente y hora prometi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o, firma y traspas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dos y reservas con su esta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cidencias y qué queda pendient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ransferencias, entregas y recepc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se cierra hoy, qué se hereda y qué se esca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cada pendiente cae en una de tres categorías y la categoría decide el siguiente paso. ]]></a:t>
            </a:r>
            <a:r>
              <a:rPr lang="en-US" b="1" strike="noStrike" sz="2100" spc="0" u="none" cap="none">
                <a:solidFill>
                  <a:srgbClr val="1B2438">
                    <a:alpha val="100000"/>
                  </a:srgbClr>
                </a:solidFill>
                <a:latin typeface="Calibri"/>
              </a:rPr>
              <a:t><![CDATA[Se cierra hoy:]]></a:t>
            </a:r>
            <a:r>
              <a:rPr lang="en-US" strike="noStrike" sz="2100" spc="0" u="none" cap="none">
                <a:solidFill>
                  <a:srgbClr val="1B2438">
                    <a:alpha val="100000"/>
                  </a:srgbClr>
                </a:solidFill>
                <a:latin typeface="Calibri"/>
              </a:rPr>
              <a:t><![CDATA[ hay recurso, no rompe seguridad y el resultado se puede verificar antes de irse. ]]></a:t>
            </a:r>
            <a:r>
              <a:rPr lang="en-US" b="1" strike="noStrike" sz="2100" spc="0" u="none" cap="none">
                <a:solidFill>
                  <a:srgbClr val="1B2438">
                    <a:alpha val="100000"/>
                  </a:srgbClr>
                </a:solidFill>
                <a:latin typeface="Calibri"/>
              </a:rPr>
              <a:t><![CDATA[Se hereda:]]></a:t>
            </a:r>
            <a:r>
              <a:rPr lang="en-US" strike="noStrike" sz="2100" spc="0" u="none" cap="none">
                <a:solidFill>
                  <a:srgbClr val="1B2438">
                    <a:alpha val="100000"/>
                  </a:srgbClr>
                </a:solidFill>
                <a:latin typeface="Calibri"/>
              </a:rPr>
              <a:t><![CDATA[ depende de otra tienda, proveedor, cliente o del turno siguiente, pero tiene dueño, siguiente paso y plazo. ]]></a:t>
            </a:r>
            <a:r>
              <a:rPr lang="en-US" b="1" strike="noStrike" sz="2100" spc="0" u="none" cap="none">
                <a:solidFill>
                  <a:srgbClr val="1B2438">
                    <a:alpha val="100000"/>
                  </a:srgbClr>
                </a:solidFill>
                <a:latin typeface="Calibri"/>
              </a:rPr>
              <a:t><![CDATA[Se escala ahora:]]></a:t>
            </a:r>
            <a:r>
              <a:rPr lang="en-US" strike="noStrike" sz="2100" spc="0" u="none" cap="none">
                <a:solidFill>
                  <a:srgbClr val="1B2438">
                    <a:alpha val="100000"/>
                  </a:srgbClr>
                </a:solidFill>
                <a:latin typeface="Calibri"/>
              </a:rPr>
              <a:t><![CDATA[ afecta a un compromiso de mañana, a la seguridad o a una facultad que el encargado no tie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se cierra hoy, qué se hereda y qué se esca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tegoría no se elige por comodidad. Un pedido que podría cerrarse hoy pero se hereda «porque ya es tarde» es un incumplimiento disfrazado. Una transferencia que se queda «en el sistema» sin transporte no está heredada: está perdida. Una incidencia de seguridad que se apunta para mañana es una decisión que no corresponde al encargad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práctico: si el cliente va a notar el resultado mañana a primera hora, no se hereda sin avisar hoy. El aviso puede ser una llamada, un mensaje o una nota en el traspaso, pero tiene que existir antes de cer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se cierra hoy, qué se hereda y qué se esca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ficticio de clasificación de pendientes. No fija el procedimiento oficial de Pinturas Especializad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505075"/>
                <a:gridCol w="1438275"/>
                <a:gridCol w="2381250"/>
                <a:gridCol w="1790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de 6 botes, 4 preparados y 2 en otr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er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transferencia y del turno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transporte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pide color para mañana a últim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ereda con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nuevo, sin stock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ometió y 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PV no imprime el resumen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ala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ecta al cobro y a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 y persona a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1]]></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505075"/>
                <a:gridCol w="1438275"/>
                <a:gridCol w="2381250"/>
                <a:gridCol w="1790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de un bote que venc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ierr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ibera o se con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y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 inventario detectada al 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ala y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justa para cuad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causa y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Qué se cierra hoy, qué se hereda y qué se esca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endiente de cierre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 hoy]]></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redar con respons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alar aho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erva que vence hoy y el cliente no ha venido.]]></a:t>
            </a:r>
          </a:p>
        </p:txBody>
      </p:sp>
      <p:sp>
        <p:nvSpPr>
          <p:cNvPr id="14" name=""/>
          <p:cNvSpPr txBox="1"/>
          <p:nvPr/>
        </p:nvSpPr>
        <p:spPr>
          <a:xfrm>
            <a:off x="514350" y="3686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dido con dos botes en otra tienda y transporte previsto para mañ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PV sin conexión en el momento del cierr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do preparado y avisado al cliente para recoger hoy.]]></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cidencia de seguridad en la puerta del almacé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liente pide color para mañana y no se ha confirmado stock.]]></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traspaso entre turnos: información, no convers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spaso de turno no es una conversación: es un registro que el siguiente turno puede leer sin ti. La conversación ayuda, pero no sustituye al escrito. El OA 28473 trabaja el seguimiento de conversaciones con cliente; el OA 28470 el relevo de tareas. Aquí se unen ambos en el cierre: qué información necesita quien entra para no repetir preguntas ni perder compromis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traspaso entre turnos: información, no convers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campos mínimos: ]]></a:t>
            </a:r>
            <a:r>
              <a:rPr lang="en-US" b="1" strike="noStrike" sz="2100" spc="0" u="none" cap="none">
                <a:solidFill>
                  <a:srgbClr val="1B2438">
                    <a:alpha val="100000"/>
                  </a:srgbClr>
                </a:solidFill>
                <a:latin typeface="Calibri"/>
              </a:rPr>
              <a:t><![CDATA[situación]]></a:t>
            </a:r>
            <a:r>
              <a:rPr lang="en-US" strike="noStrike" sz="2100" spc="0" u="none" cap="none">
                <a:solidFill>
                  <a:srgbClr val="1B2438">
                    <a:alpha val="100000"/>
                  </a:srgbClr>
                </a:solidFill>
                <a:latin typeface="Calibri"/>
              </a:rPr>
              <a:t><![CDATA[ (qué está abierto y por qué), ]]></a:t>
            </a:r>
            <a:r>
              <a:rPr lang="en-US" b="1" strike="noStrike" sz="2100" spc="0" u="none" cap="none">
                <a:solidFill>
                  <a:srgbClr val="1B2438">
                    <a:alpha val="100000"/>
                  </a:srgbClr>
                </a:solidFill>
                <a:latin typeface="Calibri"/>
              </a:rPr>
              <a:t><![CDATA[qué falta]]></a:t>
            </a:r>
            <a:r>
              <a:rPr lang="en-US" strike="noStrike" sz="2100" spc="0" u="none" cap="none">
                <a:solidFill>
                  <a:srgbClr val="1B2438">
                    <a:alpha val="100000"/>
                  </a:srgbClr>
                </a:solidFill>
                <a:latin typeface="Calibri"/>
              </a:rPr>
              <a:t><![CDATA[ (el siguiente paso concreto), ]]></a:t>
            </a:r>
            <a:r>
              <a:rPr lang="en-US" b="1"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nombre, no «el turno»),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hora o momento) y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dónde está el pedido, el mensaje o el documento). Añade un sexto cuando haya riesgo: qué pasa si no se h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traspaso entre turnos: información, no convers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spaso se acepta, no se supone. Quien entra lee, comprueba lo que puede comprobar y firma la recepción. Si falta un dato, pregunta antes de que el turno anterior se vaya; si ya se fue, lo anota como discrepancia y lo escala. Aceptar un traspaso incompleto sin decirlo convierte un problema del turno anterior en un problema prop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traspaso entre turnos: información, no conversación]]></a:t>
            </a:r>
          </a:p>
        </p:txBody>
      </p:sp>
      <p:pic>
        <p:nvPicPr>
          <p:cNvPr id="3" name="" descr="Cuatro tarjetas con los campos del traspaso: situación, qué falta, responsable y plazo, evidencia y riesgo.">
            <a:hlinkClick r:id="rId3" tooltip="Cuatro tarjetas con los campos del traspaso: situación, qué falta, responsable y plazo, evidencia y riesg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raspaso se escribe con campos, no con frases. Si falta el responsable o el plazo, el siguiente turno hereda una pregunta en lugar de un pl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ierre-y-entrega-de-pendientes-terminar-el-dia-sin-perder-el-siguiente"/>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traspaso entre turnos: información, no convers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po del traspaso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tu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fal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ponsa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az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videnci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ies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l es el siguiente paso concre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asume el siguiente pas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cuándo debe estar hech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ónde está el pedido, mensaje o document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ocurre si no se hac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é está abierto y por qué]]></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registro de cierre y los responsables del siguiente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cierre es la prueba de que el día termina en un estado conocido. Debe caber en una hoja y contener: fecha y turno, quién cierra, qué queda abierto, qué incidencias hay, quién asume cada siguiente paso y a qué hora, y la firma de quien entrega y de quien recibe si está presente. Sin nombres y horas, el registro es un resumen, no una entreg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registro de cierre y los responsables del siguiente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egla que no se negocia: el registro no se corrige para que quede limpio. Si una diferencia, un pedido o una incidencia no se pudo resolver, se escribe tal como está y se explica qué falta. Un cierre que oculta un problema obliga al turno siguiente a descubrirlo con el cliente delante.]]></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e guarda donde el equipo lo encuentre, no en un cajón personal. Y se lee al empezar, no solo al cerrar: la prueba de que un traspaso funciona es que quien entra no necesita llamar a quien sali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registro de cierre y los responsables del siguiente pas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regla del registro de cierre. El registro dice quién ___, qué queda ___, quién asume cada ___ y a qué ___. Si algo no se pudo resolver, se escribe tal como está y no se ___ para que quede limp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cibir el turno: comprobar antes de acep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ga se completa cuando el siguiente turno la acepta. Recibir bien tiene cuatro movimientos: leer el registro, comprobar lo comprobable, preguntar lo que falta y aceptar o registrar la discrepancia. La comprobación no es desconfianza: es la única forma de que un error se detecte cuando aún se puede correg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cibir el turno: comprobar antes de acep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comprueba: que el pedido esté donde dice, que la transferencia tenga transporte, que la incidencia esté avisada, que el compromiso de primera hora tenga dueño. Qué no se comprueba: repetir todo el trabajo del turno anterior. Se comprueba por muestreo lo que afecta a un compromiso y se acepta el resto con el registro delant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n entrega ya se fue, el que recibe deja constancia de lo que no pudo verificar y lo comunica. No se improvisa una solución sobre un dato que no está: se anota la duda y se escala si afecta a un cl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cibir el turno: comprobar antes de acep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1]]></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registro completo antes de tocar nad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los pendientes que afectan a un compromiso de primera hor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por lo que falta o no cuadra, mientras quien entrega sigue presente.]]></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el traspaso con nombre y hora, o registrar la discrepa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Recibir el turno: comprobar antes de acept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sobre la recepción de un turno. Marca las que describen una práctica incorrect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urno anterior me lo contó de palabra; con eso bast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o el registro y compruebo el pedido que tiene hora a primera hor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falta un dato, espero a que llegue el cliente para preguntar.»]]></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o el traspaso y anoto la discrepancia si no puedo verificar alg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pito todo el trabajo del turno anterior para estar seguro.»]]></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el responsable no está claro, lo dejo como el tur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trabajado: un cierre con dos botes pend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ficticio: cierre de un martes. Un pedido profesional de 12 botes salió con 10; dos llegan desde la Tienda Este mañana a las 10:00 y el cliente los espera a las 8:00. Una reserva de un particular vence hoy. El TPV ha fallado al imprimir el resumen. La caja se cierra aparte, en el módulo 4. El caso obliga a separar capas, clasificar y escribir un traspaso que el turno siguiente pueda ejecutar sin llam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trabajado: un cierre con dos botes pendientes · Ejemplo resuelto (datos ficticios): cerrar y entregar sin perder el pedid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Separa las cap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allo de impresión del TPV se registra como incidencia del cierre de caja y se avisa según el procedimiento; no se mezcla con los pedidos. La persona que cierra caja y la que cierra operación pueden ser distint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trabajado: un cierre con dos botes pendientes · Ejemplo resuelto (datos ficticios): cerrar y entregar sin perder el pedid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lasifica los pendient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de 12 botes se hereda: faltan dos, hay transferencia y el cliente tiene hora. La reserva se cierra hoy: se libera o se confirma. El fallo del TPV se escala aho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trabajado: un cierre con dos botes pendientes · Ejemplo resuelto (datos ficticios): cerrar y entregar sin perder el pedid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visa al cliente antes de cerr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ama al profesional: dos botes llegan a las 10:00, no a las 8:00. Se le da la opción de recoger los diez y volver o esperar. Queda registrado qué eligió.]]></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trabajado: un cierre con dos botes pendientes · Ejemplo resuelto (datos ficticios): cerrar y entregar sin perder el pedid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scribe el trasp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ón: pedido 10 de 12. Qué falta: recibir dos de la Tienda Este y avisar al cliente. Responsable: nombre del turno de mañana. Plazo: 10:00. Evidencia: albarán y transferencia. Riesgo: el cliente espera a las 8:0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trabajado: un cierre con dos botes pendientes · Ejemplo resuelto (datos ficticios): cerrar y entregar sin perder el pedid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irma y comprueba la recep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cierra firma; quien entra lee, comprueba la transferencia y acepta o anota la discrepancia. El cierre termina cuando el siguiente turno sabe qué hacer sin llam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jemplo trabajado: un cierre con dos botes pendien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anterior, ¿cuál es el error más grave si el traspaso se hace de palab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ber pedido los botes con más antelació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el pedido sin dueño, plazo y evidencia para el turno siguie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haber compensado al cliente por la esper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la caja antes que la oper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al cer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solo la caja.]]></a:t>
            </a:r>
            <a:r>
              <a:rPr lang="en-US" strike="noStrike" sz="2100" spc="0" u="none" cap="none">
                <a:solidFill>
                  <a:srgbClr val="1B2438">
                    <a:alpha val="100000"/>
                  </a:srgbClr>
                </a:solidFill>
                <a:latin typeface="Calibri"/>
              </a:rPr>
              <a:t><![CDATA[ El dinero cuadra y los pedidos abiertos se descubren al día siguiente. Consecuencia: cliente que espera y equipo que empieza apagando fuego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spasar de palabra.]]></a:t>
            </a:r>
            <a:r>
              <a:rPr lang="en-US" strike="noStrike" sz="2100" spc="0" u="none" cap="none">
                <a:solidFill>
                  <a:srgbClr val="1B2438">
                    <a:alpha val="100000"/>
                  </a:srgbClr>
                </a:solidFill>
                <a:latin typeface="Calibri"/>
              </a:rPr>
              <a:t><![CDATA[ La información se pierde en cuanto alguien se va. Consecuencia: el siguiente turno repite preguntas o decide con datos incompletos.]]></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redar sin dueño ni plazo.]]></a:t>
            </a:r>
            <a:r>
              <a:rPr lang="en-US" strike="noStrike" sz="2100" spc="0" u="none" cap="none">
                <a:solidFill>
                  <a:srgbClr val="1B2438">
                    <a:alpha val="100000"/>
                  </a:srgbClr>
                </a:solidFill>
                <a:latin typeface="Calibri"/>
              </a:rPr>
              <a:t><![CDATA[ «Ya lo verá el de mañana» no es un traspaso. Consecuencia: el pendiente se diluye y el cliente vuelve a contar su ca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al cer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cultar la incidencia.]]></a:t>
            </a:r>
            <a:r>
              <a:rPr lang="en-US" strike="noStrike" sz="2100" spc="0" u="none" cap="none">
                <a:solidFill>
                  <a:srgbClr val="1B2438">
                    <a:alpha val="100000"/>
                  </a:srgbClr>
                </a:solidFill>
                <a:latin typeface="Calibri"/>
              </a:rPr>
              <a:t><![CDATA[ Se corrige el registro para que quede limpio. Consecuencia: se pierde la causa y el problema vuelve, ahora sin rastr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ptar sin comprobar.]]></a:t>
            </a:r>
            <a:r>
              <a:rPr lang="en-US" strike="noStrike" sz="2100" spc="0" u="none" cap="none">
                <a:solidFill>
                  <a:srgbClr val="1B2438">
                    <a:alpha val="100000"/>
                  </a:srgbClr>
                </a:solidFill>
                <a:latin typeface="Calibri"/>
              </a:rPr>
              <a:t><![CDATA[ El turno que entra firma un traspaso que no ha leído. Consecuencia: la responsabilidad se comparte sin que nadie sepa de qué.]]></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al cer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se ajusta para cuadr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diferencia de caja o de inventario se registra y se investiga; no se tapa con un ajuste. El OA1 y el módulo de caja e inventario desarrollan el criterio. En el cierre operativo, la regla es la misma: el registro dice la verdad, aunque incomod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rrores frecuentes al cer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turno siguiente ya ha entrado, el encargado puede dar el cierre por completado sin entregar el registro de pend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ormato de entrega de tu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una hoja para entregar el cierre operativo. Complétalo con el procedimiento vigente de la empresa y valida con dirección el soporte, la firma y el plazo de conservación. Los datos de la columna de ejemplo son fictici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ormato de entrega de tu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ficticio de entrega de turno. No reproduce el documento oficial de Pinturas Especializad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1]]></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2247900"/>
                <a:gridCol w="3133725"/>
                <a:gridCol w="2733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mar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y qué turno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urno de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ntrega y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no puestos genér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Ana; recibe: Mar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abier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hora y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rrer: 10 de 12; faltan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tes, vencidas y libe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serva venc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1]]></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247900"/>
                <a:gridCol w="3133725"/>
                <a:gridCol w="2733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mar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transporte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Este, dos botes, 1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 y qué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PV sin imprimir; avi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s de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ometió y 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rrer a las 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1]]></a:t>
            </a:r>
          </a:p>
        </p:txBody>
      </p:sp>
      <p:graphicFrame>
        <p:nvGraphicFramePr>
          <p:cNvPr id="7" name="" descr=""/>
          <p:cNvGraphicFramePr>
            <a:graphicFrameLocks noGrp="1"/>
          </p:cNvGraphicFramePr>
          <p:nvPr/>
        </p:nvGraphicFramePr>
        <p:xfrm>
          <a:off x="514350" y="1257300"/>
          <a:ext cx="8115300" cy="1819275"/>
        </p:xfrm>
        <a:graphic>
          <a:graphicData uri="http://schemas.openxmlformats.org/drawingml/2006/table">
            <a:tbl>
              <a:tblPr firstRow="1" bandRow="1"/>
              <a:tblGrid>
                <a:gridCol w="2247900"/>
                <a:gridCol w="3133725"/>
                <a:gridCol w="2733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mar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s y bloque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uede impedir el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espera a las 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ntrega y quié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 / Mar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ormato de entrega de tu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ampo vacío es una pregunta que el turno siguiente tendrá que resolver solo. El formato real, el soporte y el plazo de entrega son parámetros pendientes de valid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s del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ope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pedidos y compromisos en estado con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e interpreta el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e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un pendiente con dueño, plazo y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la decisión a quien tiene la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que el siguiente turno puede leer sin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á el pedido, mensaje o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s del cierr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ierre-y-entrega-de-pendientes-terminar-el-dia-sin-perder-el-siguiente"/>
              </a:rPr>
              <a:t><![CDATA[Abrir el juego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capas tiene el cier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perativo (pedidos y compromisos) y de caja (dinero, módulo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pendiente se cierra ho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recurso, no rompe seguridad y se puede verificar antes de sali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ampos tiene un traspas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tuación, qué falta, responsable, plazo y evidencia. El sexto es el riesg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mpleta la entreg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turno siguiente la lee, comprueba y acepta o registra la discrepanc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incidencia no resuelt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gistra tal como está y se escala; no se corrige para que quede limpi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un responsabl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urno» o «el de mañana». El responsable es un nombr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y entreg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y entreg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las capas del cierre, clasificar pendientes y entregar un turno con dueño, plazo y evidencia. La ruta sigue con el control de resultados y el módulo de caj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3 y al 4. Los fallos de cierre suelen venir de heredar sin dueño o de confundir el cierre operativo con el arque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no se mide por la puerta que se cierra, sino por lo que el turno siguiente puede hacer sin preguntar. Separar el cierre operativo del cierre de caja evita dos errores opuestos: dejar pedidos sin dueño porque el dinero cuadró, o dejar el dinero sin explicar porque la lista de tareas estaba complet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cada pendiente que cruza la puerta necesita dueño, plazo y evidencia]]></a:t>
            </a:r>
            <a:r>
              <a:rPr lang="en-US" strike="noStrike" sz="2100" spc="0" u="none" cap="none">
                <a:solidFill>
                  <a:srgbClr val="1B2438">
                    <a:alpha val="100000"/>
                  </a:srgbClr>
                </a:solidFill>
                <a:latin typeface="Calibri"/>
              </a:rPr>
              <a:t><![CDATA[. Si no puedes dárselos, no lo heredes: ciérralo hoy o escálalo ahora. Un cierre honesto, aunque incompleto, es mejor que un cierre limpio que oculta lo que falt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Protocolos de apertura y cierre de tienda» (OA 28540), para el protocolo físico que esta lección no repit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Seguimiento y relevo de conversaciones» (28473) y «Repartir tareas: mostrador, teléfono y taller» (28470).]]></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Uso de herramientas digitales: TPV, inventario y sistemas internos» (28532), para el cierre de caja y el registro de incidencia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ierre-y-entrega-de-pendientes-terminar-el-dia-sin-perder-el-siguiente"/>
              </a:rPr>
              <a:t><![CDATA[Cierre y entrega de pendientes: terminar el día sin perder el sigu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la ruta: «Control de la jornada y gestión de prioridades» (M1·O3), para los pendientes que llegan al cier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horas e import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2026-10-31T03:23:36Z</dcterms:created>
  <dcterms:modified xsi:type="dcterms:W3CDTF">2026-10-31T03:23:36Z</dcterms:modified>
  <dc:title>Cierre y entrega de pendientes: terminar el día sin perder el siguiente</dc:title>
  <dc:description>Presentación editable del OA «Cierre y entrega de pendientes: terminar el día sin perder el siguiente». Enlace: https://pinturasespecializadas.lumbre.lat/object/cierre-y-entrega-de-pendientes-terminar-el-dia-sin-perder-el-siguiente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